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3" r:id="rId7"/>
    <p:sldId id="264" r:id="rId8"/>
    <p:sldId id="266" r:id="rId9"/>
    <p:sldId id="269" r:id="rId10"/>
    <p:sldId id="270" r:id="rId11"/>
    <p:sldId id="297" r:id="rId12"/>
    <p:sldId id="271" r:id="rId13"/>
    <p:sldId id="272" r:id="rId14"/>
    <p:sldId id="273" r:id="rId15"/>
    <p:sldId id="274" r:id="rId16"/>
    <p:sldId id="275" r:id="rId17"/>
    <p:sldId id="276" r:id="rId18"/>
    <p:sldId id="277" r:id="rId19"/>
    <p:sldId id="281" r:id="rId20"/>
    <p:sldId id="282" r:id="rId21"/>
    <p:sldId id="285" r:id="rId22"/>
    <p:sldId id="286" r:id="rId23"/>
    <p:sldId id="289" r:id="rId24"/>
    <p:sldId id="290" r:id="rId25"/>
    <p:sldId id="291" r:id="rId26"/>
    <p:sldId id="292" r:id="rId27"/>
    <p:sldId id="293" r:id="rId28"/>
    <p:sldId id="294" r:id="rId29"/>
    <p:sldId id="295" r:id="rId30"/>
    <p:sldId id="296" r:id="rId31"/>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01"/>
    <p:restoredTop sz="0"/>
  </p:normalViewPr>
  <p:slideViewPr>
    <p:cSldViewPr>
      <p:cViewPr varScale="1">
        <p:scale>
          <a:sx n="106" d="100"/>
          <a:sy n="106" d="100"/>
        </p:scale>
        <p:origin x="200" y="424"/>
      </p:cViewPr>
      <p:guideLst>
        <p:guide orient="horz" pos="3168"/>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Option 1">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14100" y="6223000"/>
            <a:ext cx="774700" cy="368300"/>
          </a:xfrm>
          <a:prstGeom prst="rect">
            <a:avLst/>
          </a:prstGeom>
          <a:noFill/>
          <a:ln w="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14100" y="6223000"/>
            <a:ext cx="774700" cy="368300"/>
          </a:xfrm>
          <a:prstGeom prst="rect">
            <a:avLst/>
          </a:prstGeom>
        </p:spPr>
      </p:pic>
      <p:sp>
        <p:nvSpPr>
          <p:cNvPr id="4" name="New shape"/>
          <p:cNvSpPr/>
          <p:nvPr/>
        </p:nvSpPr>
        <p:spPr>
          <a:xfrm>
            <a:off x="0" y="0"/>
            <a:ext cx="8115300" cy="304800"/>
          </a:xfrm>
          <a:prstGeom prst="rect">
            <a:avLst/>
          </a:prstGeom>
          <a:solidFill>
            <a:srgbClr val="0E3267"/>
          </a:solidFill>
          <a:ln w="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pPr algn="ctr" defTabSz="457200">
              <a:lnSpc>
                <a:spcPct val="100000"/>
              </a:lnSpc>
              <a:spcBef>
                <a:spcPct val="0"/>
              </a:spcBef>
              <a:spcAft>
                <a:spcPct val="0"/>
              </a:spcAft>
            </a:pPr>
            <a:endParaRPr sz="1800">
              <a:solidFill>
                <a:srgbClr val="000000"/>
              </a:solidFill>
              <a:latin typeface="Times New Roman"/>
              <a:ea typeface="Times New Roman"/>
            </a:endParaRPr>
          </a:p>
        </p:txBody>
      </p:sp>
      <p:sp>
        <p:nvSpPr>
          <p:cNvPr id="5" name="New shape"/>
          <p:cNvSpPr/>
          <p:nvPr/>
        </p:nvSpPr>
        <p:spPr>
          <a:xfrm>
            <a:off x="7543800" y="0"/>
            <a:ext cx="1498600" cy="304800"/>
          </a:xfrm>
          <a:prstGeom prst="rect">
            <a:avLst/>
          </a:prstGeom>
          <a:solidFill>
            <a:srgbClr val="55BA47"/>
          </a:solidFill>
          <a:ln w="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pPr algn="ctr" defTabSz="457200">
              <a:lnSpc>
                <a:spcPct val="100000"/>
              </a:lnSpc>
              <a:spcBef>
                <a:spcPct val="0"/>
              </a:spcBef>
              <a:spcAft>
                <a:spcPct val="0"/>
              </a:spcAft>
            </a:pPr>
            <a:endParaRPr sz="1800">
              <a:solidFill>
                <a:srgbClr val="000000"/>
              </a:solidFill>
              <a:latin typeface="Times New Roman"/>
              <a:ea typeface="Times New Roman"/>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ls (3)">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 name="New picture"/>
          <p:cNvPicPr/>
          <p:nvPr/>
        </p:nvPicPr>
        <p:blipFill>
          <a:blip r:embed="rId2"/>
          <a:stretch>
            <a:fillRect/>
          </a:stretch>
        </p:blipFill>
        <p:spPr>
          <a:xfrm>
            <a:off x="11223752" y="6401054"/>
            <a:ext cx="463296" cy="221615"/>
          </a:xfrm>
          <a:prstGeom prst="rect">
            <a:avLst/>
          </a:prstGeom>
        </p:spPr>
      </p:pic>
      <p:sp>
        <p:nvSpPr>
          <p:cNvPr id="5" name="New shape"/>
          <p:cNvSpPr/>
          <p:nvPr/>
        </p:nvSpPr>
        <p:spPr>
          <a:xfrm>
            <a:off x="504825" y="503174"/>
            <a:ext cx="256159" cy="405892"/>
          </a:xfrm>
          <a:prstGeom prst="parallelogram">
            <a:avLst>
              <a:gd name="adj" fmla="val 6369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6" name="New shape"/>
          <p:cNvSpPr/>
          <p:nvPr/>
        </p:nvSpPr>
        <p:spPr>
          <a:xfrm>
            <a:off x="624205" y="503174"/>
            <a:ext cx="256159" cy="405892"/>
          </a:xfrm>
          <a:prstGeom prst="parallelogram">
            <a:avLst>
              <a:gd name="adj" fmla="val 63690"/>
            </a:avLst>
          </a:prstGeom>
          <a:solidFill>
            <a:srgbClr val="55BA4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44E7CDFD-9DB2-4FC6-ACF2-B7B84E90DF81}" type="datetimeFigureOut">
              <a:rPr lang="en-US" smtClean="0"/>
              <a:t>6/1/26</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col">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23752" y="6401054"/>
            <a:ext cx="463296" cy="221615"/>
          </a:xfrm>
          <a:prstGeom prst="rect">
            <a:avLst/>
          </a:prstGeom>
        </p:spPr>
      </p:pic>
      <p:sp>
        <p:nvSpPr>
          <p:cNvPr id="4" name="New shape"/>
          <p:cNvSpPr/>
          <p:nvPr/>
        </p:nvSpPr>
        <p:spPr>
          <a:xfrm>
            <a:off x="504825" y="503174"/>
            <a:ext cx="256159" cy="405892"/>
          </a:xfrm>
          <a:prstGeom prst="parallelogram">
            <a:avLst>
              <a:gd name="adj" fmla="val 6369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624205" y="503174"/>
            <a:ext cx="256159" cy="405892"/>
          </a:xfrm>
          <a:prstGeom prst="parallelogram">
            <a:avLst>
              <a:gd name="adj" fmla="val 63690"/>
            </a:avLst>
          </a:prstGeom>
          <a:solidFill>
            <a:srgbClr val="55BA4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 cols">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23752" y="6401054"/>
            <a:ext cx="463296" cy="221615"/>
          </a:xfrm>
          <a:prstGeom prst="rect">
            <a:avLst/>
          </a:prstGeom>
        </p:spPr>
      </p:pic>
      <p:sp>
        <p:nvSpPr>
          <p:cNvPr id="4" name="New shape"/>
          <p:cNvSpPr/>
          <p:nvPr/>
        </p:nvSpPr>
        <p:spPr>
          <a:xfrm>
            <a:off x="504825" y="503174"/>
            <a:ext cx="256159" cy="405892"/>
          </a:xfrm>
          <a:prstGeom prst="parallelogram">
            <a:avLst>
              <a:gd name="adj" fmla="val 6369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624205" y="503174"/>
            <a:ext cx="256159" cy="405892"/>
          </a:xfrm>
          <a:prstGeom prst="parallelogram">
            <a:avLst>
              <a:gd name="adj" fmla="val 63690"/>
            </a:avLst>
          </a:prstGeom>
          <a:solidFill>
            <a:srgbClr val="55BA4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2 col">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23752" y="6401054"/>
            <a:ext cx="463296" cy="221615"/>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4 cols">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23752" y="6401054"/>
            <a:ext cx="463296" cy="221615"/>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s (1)">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23752" y="6401054"/>
            <a:ext cx="463296" cy="221615"/>
          </a:xfrm>
          <a:prstGeom prst="rect">
            <a:avLst/>
          </a:prstGeom>
        </p:spPr>
      </p:pic>
      <p:sp>
        <p:nvSpPr>
          <p:cNvPr id="4" name="New shape"/>
          <p:cNvSpPr/>
          <p:nvPr/>
        </p:nvSpPr>
        <p:spPr>
          <a:xfrm>
            <a:off x="504825" y="503174"/>
            <a:ext cx="256159" cy="405892"/>
          </a:xfrm>
          <a:prstGeom prst="parallelogram">
            <a:avLst>
              <a:gd name="adj" fmla="val 6369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624205" y="503174"/>
            <a:ext cx="256159" cy="405892"/>
          </a:xfrm>
          <a:prstGeom prst="parallelogram">
            <a:avLst>
              <a:gd name="adj" fmla="val 63690"/>
            </a:avLst>
          </a:prstGeom>
          <a:solidFill>
            <a:srgbClr val="55BA4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2 col (1)">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23752" y="6401054"/>
            <a:ext cx="463296" cy="221615"/>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s (2)">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11223752" y="6401054"/>
            <a:ext cx="463296" cy="221615"/>
          </a:xfrm>
          <a:prstGeom prst="rect">
            <a:avLst/>
          </a:prstGeom>
        </p:spPr>
      </p:pic>
      <p:sp>
        <p:nvSpPr>
          <p:cNvPr id="4" name="New shape"/>
          <p:cNvSpPr/>
          <p:nvPr/>
        </p:nvSpPr>
        <p:spPr>
          <a:xfrm>
            <a:off x="504825" y="503174"/>
            <a:ext cx="256159" cy="405892"/>
          </a:xfrm>
          <a:prstGeom prst="parallelogram">
            <a:avLst>
              <a:gd name="adj" fmla="val 6369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624205" y="503174"/>
            <a:ext cx="256159" cy="405892"/>
          </a:xfrm>
          <a:prstGeom prst="parallelogram">
            <a:avLst>
              <a:gd name="adj" fmla="val 63690"/>
            </a:avLst>
          </a:prstGeom>
          <a:solidFill>
            <a:srgbClr val="55BA4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6/1/26</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5.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4.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2.png"/><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8.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2.png"/><Relationship Id="rId21" Type="http://schemas.openxmlformats.org/officeDocument/2006/relationships/image" Target="../media/image78.png"/><Relationship Id="rId34" Type="http://schemas.openxmlformats.org/officeDocument/2006/relationships/image" Target="../media/image91.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2" Type="http://schemas.openxmlformats.org/officeDocument/2006/relationships/image" Target="../media/image61.png"/><Relationship Id="rId16" Type="http://schemas.openxmlformats.org/officeDocument/2006/relationships/image" Target="../media/image34.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1.png"/><Relationship Id="rId32" Type="http://schemas.openxmlformats.org/officeDocument/2006/relationships/image" Target="../media/image89.png"/><Relationship Id="rId5" Type="http://schemas.openxmlformats.org/officeDocument/2006/relationships/image" Target="../media/image64.png"/><Relationship Id="rId15" Type="http://schemas.openxmlformats.org/officeDocument/2006/relationships/image" Target="../media/image3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69.pn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8"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3413125" y="2794"/>
            <a:ext cx="8778875" cy="68573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3413125" y="2794"/>
            <a:ext cx="8778875" cy="6857365"/>
          </a:xfrm>
          <a:prstGeom prst="rect">
            <a:avLst/>
          </a:prstGeom>
        </p:spPr>
      </p:pic>
      <p:sp>
        <p:nvSpPr>
          <p:cNvPr id="4" name="New shape"/>
          <p:cNvSpPr/>
          <p:nvPr/>
        </p:nvSpPr>
        <p:spPr>
          <a:xfrm>
            <a:off x="6350" y="2341626"/>
            <a:ext cx="6583426" cy="269633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3"/>
          <a:stretch>
            <a:fillRect/>
          </a:stretch>
        </p:blipFill>
        <p:spPr>
          <a:xfrm>
            <a:off x="6350" y="2341626"/>
            <a:ext cx="6583426" cy="2696337"/>
          </a:xfrm>
          <a:prstGeom prst="rect">
            <a:avLst/>
          </a:prstGeom>
        </p:spPr>
      </p:pic>
      <p:sp>
        <p:nvSpPr>
          <p:cNvPr id="6" name="New shape"/>
          <p:cNvSpPr/>
          <p:nvPr/>
        </p:nvSpPr>
        <p:spPr>
          <a:xfrm>
            <a:off x="719074" y="1190117"/>
            <a:ext cx="1236599" cy="59156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4"/>
          <a:stretch>
            <a:fillRect/>
          </a:stretch>
        </p:blipFill>
        <p:spPr>
          <a:xfrm>
            <a:off x="719074" y="1190117"/>
            <a:ext cx="1236599" cy="591566"/>
          </a:xfrm>
          <a:prstGeom prst="rect">
            <a:avLst/>
          </a:prstGeom>
        </p:spPr>
      </p:pic>
      <p:sp>
        <p:nvSpPr>
          <p:cNvPr id="8" name="New shape"/>
          <p:cNvSpPr/>
          <p:nvPr/>
        </p:nvSpPr>
        <p:spPr>
          <a:xfrm>
            <a:off x="0" y="4961001"/>
            <a:ext cx="5874512" cy="8026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5"/>
          <a:stretch>
            <a:fillRect/>
          </a:stretch>
        </p:blipFill>
        <p:spPr>
          <a:xfrm>
            <a:off x="0" y="4961001"/>
            <a:ext cx="5874512" cy="80264"/>
          </a:xfrm>
          <a:prstGeom prst="rect">
            <a:avLst/>
          </a:prstGeom>
        </p:spPr>
      </p:pic>
      <p:sp>
        <p:nvSpPr>
          <p:cNvPr id="10" name="New shape"/>
          <p:cNvSpPr/>
          <p:nvPr/>
        </p:nvSpPr>
        <p:spPr>
          <a:xfrm>
            <a:off x="0" y="2022983"/>
            <a:ext cx="2260600" cy="521843"/>
          </a:xfrm>
          <a:prstGeom prst="rect">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719963" tIns="25908" rIns="91440" bIns="45720" rtlCol="0" anchor="ctr"/>
          <a:lstStyle/>
          <a:p>
            <a:pPr algn="l" defTabSz="457200">
              <a:lnSpc>
                <a:spcPct val="100000"/>
              </a:lnSpc>
              <a:spcBef>
                <a:spcPct val="0"/>
              </a:spcBef>
              <a:spcAft>
                <a:spcPct val="0"/>
              </a:spcAft>
            </a:pPr>
            <a:r>
              <a:rPr sz="1800" b="1">
                <a:solidFill>
                  <a:srgbClr val="FFFFFF"/>
                </a:solidFill>
                <a:latin typeface="Segoe UI"/>
                <a:ea typeface="Segoe UI"/>
              </a:rPr>
              <a:t>NYSE: DHX</a:t>
            </a:r>
          </a:p>
        </p:txBody>
      </p:sp>
      <p:sp>
        <p:nvSpPr>
          <p:cNvPr id="11" name="New shape"/>
          <p:cNvSpPr/>
          <p:nvPr/>
        </p:nvSpPr>
        <p:spPr>
          <a:xfrm>
            <a:off x="503174" y="2951226"/>
            <a:ext cx="5151247" cy="14772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4800" b="1">
                <a:solidFill>
                  <a:srgbClr val="0E3267"/>
                </a:solidFill>
                <a:latin typeface="Segoe UI"/>
                <a:ea typeface="Segoe UI"/>
              </a:rPr>
              <a:t>Q1 2026 Investor Presentation</a:t>
            </a:r>
          </a:p>
        </p:txBody>
      </p:sp>
      <p:cxnSp>
        <p:nvCxnSpPr>
          <p:cNvPr id="12" name="New connector"/>
          <p:cNvCxnSpPr/>
          <p:nvPr/>
        </p:nvCxnSpPr>
        <p:spPr>
          <a:xfrm flipH="1">
            <a:off x="5955284" y="2341626"/>
            <a:ext cx="737489" cy="2699639"/>
          </a:xfrm>
          <a:prstGeom prst="line">
            <a:avLst/>
          </a:prstGeom>
          <a:noFill/>
          <a:ln w="25400">
            <a:solidFill>
              <a:srgbClr val="55BA47"/>
            </a:solidFill>
            <a:prstDash val="solid"/>
            <a:miter/>
          </a:ln>
        </p:spPr>
        <p:style>
          <a:lnRef idx="1">
            <a:schemeClr val="accent1"/>
          </a:lnRef>
          <a:fillRef idx="0">
            <a:schemeClr val="accent1"/>
          </a:fillRef>
          <a:effectRef idx="0">
            <a:schemeClr val="accent1"/>
          </a:effectRef>
          <a:fontRef idx="minor">
            <a:schemeClr val="tx1"/>
          </a:fontRef>
        </p:style>
      </p:cxnSp>
      <p:sp>
        <p:nvSpPr>
          <p:cNvPr id="13" name="New shape"/>
          <p:cNvSpPr/>
          <p:nvPr/>
        </p:nvSpPr>
        <p:spPr>
          <a:xfrm>
            <a:off x="381000" y="5360035"/>
            <a:ext cx="2513076" cy="210439"/>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lang="en-US" sz="2400" dirty="0">
                <a:solidFill>
                  <a:srgbClr val="002060"/>
                </a:solidFill>
                <a:latin typeface="Segoe UI Light"/>
                <a:ea typeface="Segoe UI Light"/>
              </a:rPr>
              <a:t>June 4</a:t>
            </a:r>
            <a:r>
              <a:rPr sz="2400" dirty="0">
                <a:solidFill>
                  <a:srgbClr val="002060"/>
                </a:solidFill>
                <a:latin typeface="Segoe UI Light"/>
                <a:ea typeface="Segoe UI Light"/>
              </a:rPr>
              <a:t>, 2026</a:t>
            </a:r>
            <a:endParaRPr lang="en-US" sz="2400" dirty="0">
              <a:solidFill>
                <a:srgbClr val="002060"/>
              </a:solidFill>
              <a:latin typeface="Segoe UI Light"/>
              <a:ea typeface="Segoe UI Light"/>
            </a:endParaRPr>
          </a:p>
          <a:p>
            <a:pPr algn="l" defTabSz="457200">
              <a:lnSpc>
                <a:spcPct val="100000"/>
              </a:lnSpc>
              <a:spcBef>
                <a:spcPct val="0"/>
              </a:spcBef>
              <a:spcAft>
                <a:spcPct val="0"/>
              </a:spcAft>
            </a:pPr>
            <a:r>
              <a:rPr lang="en-US" sz="2400" dirty="0">
                <a:solidFill>
                  <a:srgbClr val="002060"/>
                </a:solidFill>
                <a:latin typeface="Segoe UI Light"/>
                <a:ea typeface="Segoe UI Light"/>
              </a:rPr>
              <a:t>Noble Emerging Growth Conference</a:t>
            </a:r>
            <a:endParaRPr sz="2400" dirty="0">
              <a:solidFill>
                <a:srgbClr val="002060"/>
              </a:solidFill>
              <a:latin typeface="Segoe UI Light"/>
              <a:ea typeface="Segoe UI Ligh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New shape"/>
          <p:cNvSpPr/>
          <p:nvPr/>
        </p:nvSpPr>
        <p:spPr>
          <a:xfrm>
            <a:off x="999744" y="503174"/>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How do we make money?</a:t>
            </a:r>
          </a:p>
        </p:txBody>
      </p:sp>
      <p:sp>
        <p:nvSpPr>
          <p:cNvPr id="4" name="New shape"/>
          <p:cNvSpPr/>
          <p:nvPr/>
        </p:nvSpPr>
        <p:spPr>
          <a:xfrm>
            <a:off x="452887" y="1453769"/>
            <a:ext cx="3458655" cy="3200399"/>
          </a:xfrm>
          <a:prstGeom prst="rect">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1331507" y="2424984"/>
            <a:ext cx="1560068" cy="92329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2400" b="1" dirty="0">
                <a:solidFill>
                  <a:srgbClr val="55BA47"/>
                </a:solidFill>
                <a:latin typeface="Segoe UI"/>
                <a:ea typeface="Segoe UI"/>
              </a:rPr>
              <a:t>Clients</a:t>
            </a:r>
          </a:p>
          <a:p>
            <a:pPr algn="ctr" defTabSz="457200">
              <a:lnSpc>
                <a:spcPct val="100000"/>
              </a:lnSpc>
              <a:spcBef>
                <a:spcPct val="0"/>
              </a:spcBef>
              <a:spcAft>
                <a:spcPct val="0"/>
              </a:spcAft>
            </a:pPr>
            <a:r>
              <a:rPr dirty="0">
                <a:solidFill>
                  <a:srgbClr val="FFFFFF"/>
                </a:solidFill>
                <a:latin typeface="Segoe UI"/>
                <a:ea typeface="Segoe UI"/>
              </a:rPr>
              <a:t>Pay for Annual Subscription Contracts</a:t>
            </a:r>
          </a:p>
        </p:txBody>
      </p:sp>
      <p:sp>
        <p:nvSpPr>
          <p:cNvPr id="6" name="New shape"/>
          <p:cNvSpPr/>
          <p:nvPr/>
        </p:nvSpPr>
        <p:spPr>
          <a:xfrm>
            <a:off x="1828165" y="1822196"/>
            <a:ext cx="375666" cy="39649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2"/>
          <a:stretch>
            <a:fillRect/>
          </a:stretch>
        </p:blipFill>
        <p:spPr>
          <a:xfrm>
            <a:off x="1828165" y="1822196"/>
            <a:ext cx="375666" cy="396494"/>
          </a:xfrm>
          <a:prstGeom prst="rect">
            <a:avLst/>
          </a:prstGeom>
        </p:spPr>
      </p:pic>
      <p:sp>
        <p:nvSpPr>
          <p:cNvPr id="8" name="New shape"/>
          <p:cNvSpPr/>
          <p:nvPr/>
        </p:nvSpPr>
        <p:spPr>
          <a:xfrm>
            <a:off x="2123186" y="1824355"/>
            <a:ext cx="166878" cy="39649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3"/>
          <a:stretch>
            <a:fillRect/>
          </a:stretch>
        </p:blipFill>
        <p:spPr>
          <a:xfrm>
            <a:off x="2123186" y="1824355"/>
            <a:ext cx="166878" cy="396494"/>
          </a:xfrm>
          <a:prstGeom prst="rect">
            <a:avLst/>
          </a:prstGeom>
        </p:spPr>
      </p:pic>
      <p:sp>
        <p:nvSpPr>
          <p:cNvPr id="12" name="New shape"/>
          <p:cNvSpPr/>
          <p:nvPr/>
        </p:nvSpPr>
        <p:spPr>
          <a:xfrm>
            <a:off x="4521835" y="1813814"/>
            <a:ext cx="126365" cy="1263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3" name="New picture"/>
          <p:cNvPicPr/>
          <p:nvPr/>
        </p:nvPicPr>
        <p:blipFill>
          <a:blip r:embed="rId4"/>
          <a:stretch>
            <a:fillRect/>
          </a:stretch>
        </p:blipFill>
        <p:spPr>
          <a:xfrm>
            <a:off x="4521835" y="1813814"/>
            <a:ext cx="126365" cy="126365"/>
          </a:xfrm>
          <a:prstGeom prst="rect">
            <a:avLst/>
          </a:prstGeom>
        </p:spPr>
      </p:pic>
      <p:sp>
        <p:nvSpPr>
          <p:cNvPr id="14" name="New shape"/>
          <p:cNvSpPr/>
          <p:nvPr/>
        </p:nvSpPr>
        <p:spPr>
          <a:xfrm>
            <a:off x="4485767" y="1976374"/>
            <a:ext cx="198628" cy="25285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5" name="New picture"/>
          <p:cNvPicPr/>
          <p:nvPr/>
        </p:nvPicPr>
        <p:blipFill>
          <a:blip r:embed="rId5"/>
          <a:stretch>
            <a:fillRect/>
          </a:stretch>
        </p:blipFill>
        <p:spPr>
          <a:xfrm>
            <a:off x="4485767" y="1976374"/>
            <a:ext cx="198628" cy="252857"/>
          </a:xfrm>
          <a:prstGeom prst="rect">
            <a:avLst/>
          </a:prstGeom>
        </p:spPr>
      </p:pic>
      <p:sp>
        <p:nvSpPr>
          <p:cNvPr id="16" name="New shape"/>
          <p:cNvSpPr/>
          <p:nvPr/>
        </p:nvSpPr>
        <p:spPr>
          <a:xfrm>
            <a:off x="4693412" y="2102866"/>
            <a:ext cx="54102" cy="1263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7" name="New picture"/>
          <p:cNvPicPr/>
          <p:nvPr/>
        </p:nvPicPr>
        <p:blipFill>
          <a:blip r:embed="rId6"/>
          <a:stretch>
            <a:fillRect/>
          </a:stretch>
        </p:blipFill>
        <p:spPr>
          <a:xfrm>
            <a:off x="4693412" y="2102866"/>
            <a:ext cx="54102" cy="126365"/>
          </a:xfrm>
          <a:prstGeom prst="rect">
            <a:avLst/>
          </a:prstGeom>
        </p:spPr>
      </p:pic>
      <p:sp>
        <p:nvSpPr>
          <p:cNvPr id="18" name="New shape"/>
          <p:cNvSpPr/>
          <p:nvPr/>
        </p:nvSpPr>
        <p:spPr>
          <a:xfrm>
            <a:off x="4720463" y="2084832"/>
            <a:ext cx="18034" cy="1803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9" name="New picture"/>
          <p:cNvPicPr/>
          <p:nvPr/>
        </p:nvPicPr>
        <p:blipFill>
          <a:blip r:embed="rId7"/>
          <a:stretch>
            <a:fillRect/>
          </a:stretch>
        </p:blipFill>
        <p:spPr>
          <a:xfrm>
            <a:off x="4720463" y="2084832"/>
            <a:ext cx="18034" cy="18034"/>
          </a:xfrm>
          <a:prstGeom prst="rect">
            <a:avLst/>
          </a:prstGeom>
        </p:spPr>
      </p:pic>
      <p:sp>
        <p:nvSpPr>
          <p:cNvPr id="20" name="New shape"/>
          <p:cNvSpPr/>
          <p:nvPr/>
        </p:nvSpPr>
        <p:spPr>
          <a:xfrm>
            <a:off x="4567047" y="1976374"/>
            <a:ext cx="36068" cy="1263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1" name="New picture"/>
          <p:cNvPicPr/>
          <p:nvPr/>
        </p:nvPicPr>
        <p:blipFill>
          <a:blip r:embed="rId8"/>
          <a:stretch>
            <a:fillRect/>
          </a:stretch>
        </p:blipFill>
        <p:spPr>
          <a:xfrm>
            <a:off x="4567047" y="1976374"/>
            <a:ext cx="36068" cy="126365"/>
          </a:xfrm>
          <a:prstGeom prst="rect">
            <a:avLst/>
          </a:prstGeom>
        </p:spPr>
      </p:pic>
      <p:sp>
        <p:nvSpPr>
          <p:cNvPr id="24" name="New shape"/>
          <p:cNvSpPr/>
          <p:nvPr/>
        </p:nvSpPr>
        <p:spPr>
          <a:xfrm>
            <a:off x="6972554" y="1831721"/>
            <a:ext cx="403098" cy="40309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5" name="New picture"/>
          <p:cNvPicPr/>
          <p:nvPr/>
        </p:nvPicPr>
        <p:blipFill>
          <a:blip r:embed="rId9"/>
          <a:stretch>
            <a:fillRect/>
          </a:stretch>
        </p:blipFill>
        <p:spPr>
          <a:xfrm>
            <a:off x="6972554" y="1831721"/>
            <a:ext cx="403098" cy="403098"/>
          </a:xfrm>
          <a:prstGeom prst="rect">
            <a:avLst/>
          </a:prstGeom>
        </p:spPr>
      </p:pic>
      <p:cxnSp>
        <p:nvCxnSpPr>
          <p:cNvPr id="26" name="New connector"/>
          <p:cNvCxnSpPr/>
          <p:nvPr/>
        </p:nvCxnSpPr>
        <p:spPr>
          <a:xfrm>
            <a:off x="6972554" y="1889506"/>
            <a:ext cx="403098" cy="0"/>
          </a:xfrm>
          <a:prstGeom prst="line">
            <a:avLst/>
          </a:prstGeom>
          <a:noFill/>
          <a:ln w="9525">
            <a:solidFill>
              <a:srgbClr val="FFFFFF"/>
            </a:solidFill>
            <a:prstDash val="solid"/>
            <a:miter/>
          </a:ln>
        </p:spPr>
        <p:style>
          <a:lnRef idx="1">
            <a:schemeClr val="accent1"/>
          </a:lnRef>
          <a:fillRef idx="0">
            <a:schemeClr val="accent1"/>
          </a:fillRef>
          <a:effectRef idx="0">
            <a:schemeClr val="accent1"/>
          </a:effectRef>
          <a:fontRef idx="minor">
            <a:schemeClr val="tx1"/>
          </a:fontRef>
        </p:style>
      </p:cxnSp>
      <p:cxnSp>
        <p:nvCxnSpPr>
          <p:cNvPr id="27" name="New connector"/>
          <p:cNvCxnSpPr/>
          <p:nvPr/>
        </p:nvCxnSpPr>
        <p:spPr>
          <a:xfrm>
            <a:off x="7001383" y="1860550"/>
            <a:ext cx="18669" cy="0"/>
          </a:xfrm>
          <a:prstGeom prst="line">
            <a:avLst/>
          </a:prstGeom>
          <a:noFill/>
          <a:ln w="9525">
            <a:solidFill>
              <a:srgbClr val="FFFFFF"/>
            </a:solidFill>
            <a:prstDash val="solid"/>
            <a:miter/>
          </a:ln>
        </p:spPr>
        <p:style>
          <a:lnRef idx="1">
            <a:schemeClr val="accent1"/>
          </a:lnRef>
          <a:fillRef idx="0">
            <a:schemeClr val="accent1"/>
          </a:fillRef>
          <a:effectRef idx="0">
            <a:schemeClr val="accent1"/>
          </a:effectRef>
          <a:fontRef idx="minor">
            <a:schemeClr val="tx1"/>
          </a:fontRef>
        </p:style>
      </p:cxnSp>
      <p:cxnSp>
        <p:nvCxnSpPr>
          <p:cNvPr id="28" name="New connector"/>
          <p:cNvCxnSpPr/>
          <p:nvPr/>
        </p:nvCxnSpPr>
        <p:spPr>
          <a:xfrm>
            <a:off x="7038848" y="1860550"/>
            <a:ext cx="20320" cy="0"/>
          </a:xfrm>
          <a:prstGeom prst="line">
            <a:avLst/>
          </a:prstGeom>
          <a:noFill/>
          <a:ln w="9525">
            <a:solidFill>
              <a:srgbClr val="FFFFFF"/>
            </a:solidFill>
            <a:prstDash val="solid"/>
            <a:miter/>
          </a:ln>
        </p:spPr>
        <p:style>
          <a:lnRef idx="1">
            <a:schemeClr val="accent1"/>
          </a:lnRef>
          <a:fillRef idx="0">
            <a:schemeClr val="accent1"/>
          </a:fillRef>
          <a:effectRef idx="0">
            <a:schemeClr val="accent1"/>
          </a:effectRef>
          <a:fontRef idx="minor">
            <a:schemeClr val="tx1"/>
          </a:fontRef>
        </p:style>
      </p:cxnSp>
      <p:sp>
        <p:nvSpPr>
          <p:cNvPr id="29" name="New shape"/>
          <p:cNvSpPr/>
          <p:nvPr/>
        </p:nvSpPr>
        <p:spPr>
          <a:xfrm>
            <a:off x="7020179" y="1937131"/>
            <a:ext cx="307848" cy="14452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0" name="New picture"/>
          <p:cNvPicPr/>
          <p:nvPr/>
        </p:nvPicPr>
        <p:blipFill>
          <a:blip r:embed="rId10"/>
          <a:stretch>
            <a:fillRect/>
          </a:stretch>
        </p:blipFill>
        <p:spPr>
          <a:xfrm>
            <a:off x="7020179" y="1937131"/>
            <a:ext cx="307848" cy="144526"/>
          </a:xfrm>
          <a:prstGeom prst="rect">
            <a:avLst/>
          </a:prstGeom>
        </p:spPr>
      </p:pic>
      <p:sp>
        <p:nvSpPr>
          <p:cNvPr id="31" name="New shape"/>
          <p:cNvSpPr/>
          <p:nvPr/>
        </p:nvSpPr>
        <p:spPr>
          <a:xfrm>
            <a:off x="7069455" y="2035810"/>
            <a:ext cx="200660" cy="2279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2" name="New picture"/>
          <p:cNvPicPr/>
          <p:nvPr/>
        </p:nvPicPr>
        <p:blipFill>
          <a:blip r:embed="rId11"/>
          <a:stretch>
            <a:fillRect/>
          </a:stretch>
        </p:blipFill>
        <p:spPr>
          <a:xfrm>
            <a:off x="7069455" y="2035810"/>
            <a:ext cx="200660" cy="227965"/>
          </a:xfrm>
          <a:prstGeom prst="rect">
            <a:avLst/>
          </a:prstGeom>
        </p:spPr>
      </p:pic>
      <p:cxnSp>
        <p:nvCxnSpPr>
          <p:cNvPr id="33" name="New connector"/>
          <p:cNvCxnSpPr/>
          <p:nvPr/>
        </p:nvCxnSpPr>
        <p:spPr>
          <a:xfrm>
            <a:off x="7011670" y="2119122"/>
            <a:ext cx="66294" cy="0"/>
          </a:xfrm>
          <a:prstGeom prst="line">
            <a:avLst/>
          </a:prstGeom>
          <a:noFill/>
          <a:ln w="9525">
            <a:solidFill>
              <a:srgbClr val="FFFFFF"/>
            </a:solidFill>
            <a:prstDash val="solid"/>
            <a:miter/>
          </a:ln>
        </p:spPr>
        <p:style>
          <a:lnRef idx="1">
            <a:schemeClr val="accent1"/>
          </a:lnRef>
          <a:fillRef idx="0">
            <a:schemeClr val="accent1"/>
          </a:fillRef>
          <a:effectRef idx="0">
            <a:schemeClr val="accent1"/>
          </a:effectRef>
          <a:fontRef idx="minor">
            <a:schemeClr val="tx1"/>
          </a:fontRef>
        </p:style>
      </p:cxnSp>
      <p:cxnSp>
        <p:nvCxnSpPr>
          <p:cNvPr id="34" name="New connector"/>
          <p:cNvCxnSpPr/>
          <p:nvPr/>
        </p:nvCxnSpPr>
        <p:spPr>
          <a:xfrm>
            <a:off x="7011670" y="2158365"/>
            <a:ext cx="37338" cy="0"/>
          </a:xfrm>
          <a:prstGeom prst="line">
            <a:avLst/>
          </a:prstGeom>
          <a:noFill/>
          <a:ln w="9525">
            <a:solidFill>
              <a:srgbClr val="FFFFFF"/>
            </a:solidFill>
            <a:prstDash val="solid"/>
            <a:miter/>
          </a:ln>
        </p:spPr>
        <p:style>
          <a:lnRef idx="1">
            <a:schemeClr val="accent1"/>
          </a:lnRef>
          <a:fillRef idx="0">
            <a:schemeClr val="accent1"/>
          </a:fillRef>
          <a:effectRef idx="0">
            <a:schemeClr val="accent1"/>
          </a:effectRef>
          <a:fontRef idx="minor">
            <a:schemeClr val="tx1"/>
          </a:fontRef>
        </p:style>
      </p:cxnSp>
      <p:sp>
        <p:nvSpPr>
          <p:cNvPr id="36" name="New shape"/>
          <p:cNvSpPr/>
          <p:nvPr/>
        </p:nvSpPr>
        <p:spPr>
          <a:xfrm>
            <a:off x="9693656" y="1958213"/>
            <a:ext cx="77597" cy="13627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7" name="New picture"/>
          <p:cNvPicPr/>
          <p:nvPr/>
        </p:nvPicPr>
        <p:blipFill>
          <a:blip r:embed="rId12"/>
          <a:stretch>
            <a:fillRect/>
          </a:stretch>
        </p:blipFill>
        <p:spPr>
          <a:xfrm>
            <a:off x="9693656" y="1958213"/>
            <a:ext cx="77597" cy="136271"/>
          </a:xfrm>
          <a:prstGeom prst="rect">
            <a:avLst/>
          </a:prstGeom>
        </p:spPr>
      </p:pic>
      <p:cxnSp>
        <p:nvCxnSpPr>
          <p:cNvPr id="38" name="New connector"/>
          <p:cNvCxnSpPr/>
          <p:nvPr/>
        </p:nvCxnSpPr>
        <p:spPr>
          <a:xfrm flipV="1">
            <a:off x="9731629" y="1918589"/>
            <a:ext cx="0" cy="39624"/>
          </a:xfrm>
          <a:prstGeom prst="line">
            <a:avLst/>
          </a:prstGeom>
          <a:noFill/>
          <a:ln w="9525">
            <a:solidFill>
              <a:srgbClr val="FFFFFF"/>
            </a:solidFill>
            <a:prstDash val="solid"/>
            <a:miter/>
          </a:ln>
        </p:spPr>
        <p:style>
          <a:lnRef idx="1">
            <a:schemeClr val="accent1"/>
          </a:lnRef>
          <a:fillRef idx="0">
            <a:schemeClr val="accent1"/>
          </a:fillRef>
          <a:effectRef idx="0">
            <a:schemeClr val="accent1"/>
          </a:effectRef>
          <a:fontRef idx="minor">
            <a:schemeClr val="tx1"/>
          </a:fontRef>
        </p:style>
      </p:cxnSp>
      <p:cxnSp>
        <p:nvCxnSpPr>
          <p:cNvPr id="39" name="New connector"/>
          <p:cNvCxnSpPr/>
          <p:nvPr/>
        </p:nvCxnSpPr>
        <p:spPr>
          <a:xfrm>
            <a:off x="9731629" y="2094484"/>
            <a:ext cx="0" cy="37846"/>
          </a:xfrm>
          <a:prstGeom prst="line">
            <a:avLst/>
          </a:prstGeom>
          <a:noFill/>
          <a:ln w="9525">
            <a:solidFill>
              <a:srgbClr val="FFFFFF"/>
            </a:solidFill>
            <a:prstDash val="solid"/>
            <a:miter/>
          </a:ln>
        </p:spPr>
        <p:style>
          <a:lnRef idx="1">
            <a:schemeClr val="accent1"/>
          </a:lnRef>
          <a:fillRef idx="0">
            <a:schemeClr val="accent1"/>
          </a:fillRef>
          <a:effectRef idx="0">
            <a:schemeClr val="accent1"/>
          </a:effectRef>
          <a:fontRef idx="minor">
            <a:schemeClr val="tx1"/>
          </a:fontRef>
        </p:style>
      </p:cxnSp>
      <p:sp>
        <p:nvSpPr>
          <p:cNvPr id="40" name="New shape"/>
          <p:cNvSpPr/>
          <p:nvPr/>
        </p:nvSpPr>
        <p:spPr>
          <a:xfrm>
            <a:off x="9484868" y="1878838"/>
            <a:ext cx="246634" cy="35013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42" name="New shape"/>
          <p:cNvSpPr/>
          <p:nvPr/>
        </p:nvSpPr>
        <p:spPr>
          <a:xfrm>
            <a:off x="9731629" y="1821942"/>
            <a:ext cx="246634" cy="35013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45" name="New shape"/>
          <p:cNvSpPr/>
          <p:nvPr/>
        </p:nvSpPr>
        <p:spPr>
          <a:xfrm>
            <a:off x="1020738" y="4045156"/>
            <a:ext cx="2181606" cy="20002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600" dirty="0">
                <a:solidFill>
                  <a:srgbClr val="55BA47"/>
                </a:solidFill>
                <a:latin typeface="Calibri"/>
                <a:ea typeface="Calibri"/>
              </a:rPr>
              <a:t>~90% annual recurring revenue</a:t>
            </a:r>
          </a:p>
        </p:txBody>
      </p:sp>
      <p:sp>
        <p:nvSpPr>
          <p:cNvPr id="52" name="New shape"/>
          <p:cNvSpPr/>
          <p:nvPr/>
        </p:nvSpPr>
        <p:spPr>
          <a:xfrm>
            <a:off x="11474831" y="6562344"/>
            <a:ext cx="410845" cy="196469"/>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3" name="New picture"/>
          <p:cNvPicPr/>
          <p:nvPr/>
        </p:nvPicPr>
        <p:blipFill>
          <a:blip r:embed="rId13"/>
          <a:stretch>
            <a:fillRect/>
          </a:stretch>
        </p:blipFill>
        <p:spPr>
          <a:xfrm>
            <a:off x="11474831" y="6562344"/>
            <a:ext cx="410845" cy="196469"/>
          </a:xfrm>
          <a:prstGeom prst="rect">
            <a:avLst/>
          </a:prstGeom>
        </p:spPr>
      </p:pic>
      <p:sp>
        <p:nvSpPr>
          <p:cNvPr id="54" name="New shape">
            <a:extLst>
              <a:ext uri="{FF2B5EF4-FFF2-40B4-BE49-F238E27FC236}">
                <a16:creationId xmlns:a16="http://schemas.microsoft.com/office/drawing/2014/main" id="{6C85486E-557C-01EC-938B-1F9F43622AB4}"/>
              </a:ext>
            </a:extLst>
          </p:cNvPr>
          <p:cNvSpPr/>
          <p:nvPr/>
        </p:nvSpPr>
        <p:spPr>
          <a:xfrm>
            <a:off x="4293210" y="1451436"/>
            <a:ext cx="3458655" cy="3200399"/>
          </a:xfrm>
          <a:prstGeom prst="rect">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5" name="New shape">
            <a:extLst>
              <a:ext uri="{FF2B5EF4-FFF2-40B4-BE49-F238E27FC236}">
                <a16:creationId xmlns:a16="http://schemas.microsoft.com/office/drawing/2014/main" id="{04E523CD-E35B-8EE9-23AF-0D12EE1D22F9}"/>
              </a:ext>
            </a:extLst>
          </p:cNvPr>
          <p:cNvSpPr/>
          <p:nvPr/>
        </p:nvSpPr>
        <p:spPr>
          <a:xfrm>
            <a:off x="8112991" y="1451435"/>
            <a:ext cx="3458655" cy="3200399"/>
          </a:xfrm>
          <a:prstGeom prst="rect">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1" name="New shape"/>
          <p:cNvSpPr/>
          <p:nvPr/>
        </p:nvSpPr>
        <p:spPr>
          <a:xfrm>
            <a:off x="4928032" y="2442764"/>
            <a:ext cx="2185148" cy="90551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2400" b="1" dirty="0">
                <a:solidFill>
                  <a:srgbClr val="55BA47"/>
                </a:solidFill>
                <a:latin typeface="Segoe UI"/>
                <a:ea typeface="Segoe UI"/>
              </a:rPr>
              <a:t>Candidates </a:t>
            </a:r>
            <a:br>
              <a:rPr sz="2400" b="1" dirty="0">
                <a:solidFill>
                  <a:srgbClr val="55BA47"/>
                </a:solidFill>
                <a:latin typeface="Segoe UI"/>
                <a:ea typeface="Segoe UI"/>
              </a:rPr>
            </a:br>
            <a:r>
              <a:rPr dirty="0">
                <a:solidFill>
                  <a:srgbClr val="FFFFFF"/>
                </a:solidFill>
                <a:latin typeface="Segoe UI"/>
                <a:ea typeface="Segoe UI"/>
              </a:rPr>
              <a:t>Don’t Pay to Create a Profile or Engage with Recruiters </a:t>
            </a:r>
          </a:p>
        </p:txBody>
      </p:sp>
      <p:sp>
        <p:nvSpPr>
          <p:cNvPr id="47" name="New shape"/>
          <p:cNvSpPr/>
          <p:nvPr/>
        </p:nvSpPr>
        <p:spPr>
          <a:xfrm>
            <a:off x="4747514" y="4002655"/>
            <a:ext cx="2580513" cy="59157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600" dirty="0">
                <a:solidFill>
                  <a:srgbClr val="55BA47"/>
                </a:solidFill>
                <a:latin typeface="Calibri"/>
                <a:ea typeface="Calibri"/>
              </a:rPr>
              <a:t>Adding </a:t>
            </a:r>
            <a:r>
              <a:rPr lang="en-US" sz="1600" dirty="0">
                <a:solidFill>
                  <a:srgbClr val="55BA47"/>
                </a:solidFill>
                <a:latin typeface="Calibri"/>
                <a:ea typeface="Calibri"/>
              </a:rPr>
              <a:t>Thousands of </a:t>
            </a:r>
            <a:r>
              <a:rPr sz="1600" dirty="0">
                <a:solidFill>
                  <a:srgbClr val="55BA47"/>
                </a:solidFill>
                <a:latin typeface="Calibri"/>
                <a:ea typeface="Calibri"/>
              </a:rPr>
              <a:t>Candidates</a:t>
            </a:r>
            <a:r>
              <a:rPr lang="en-US" sz="1600" dirty="0">
                <a:solidFill>
                  <a:srgbClr val="55BA47"/>
                </a:solidFill>
                <a:latin typeface="Calibri"/>
                <a:ea typeface="Calibri"/>
              </a:rPr>
              <a:t> Each </a:t>
            </a:r>
            <a:r>
              <a:rPr sz="1600" dirty="0">
                <a:solidFill>
                  <a:srgbClr val="55BA47"/>
                </a:solidFill>
                <a:latin typeface="Calibri"/>
                <a:ea typeface="Calibri"/>
              </a:rPr>
              <a:t>Mo</a:t>
            </a:r>
            <a:r>
              <a:rPr lang="en-US" sz="1600" dirty="0">
                <a:solidFill>
                  <a:srgbClr val="55BA47"/>
                </a:solidFill>
                <a:latin typeface="Calibri"/>
                <a:ea typeface="Calibri"/>
              </a:rPr>
              <a:t>nth</a:t>
            </a:r>
            <a:endParaRPr sz="1600" dirty="0">
              <a:solidFill>
                <a:srgbClr val="55BA47"/>
              </a:solidFill>
              <a:latin typeface="Calibri"/>
              <a:ea typeface="Calibri"/>
            </a:endParaRPr>
          </a:p>
        </p:txBody>
      </p:sp>
      <p:sp>
        <p:nvSpPr>
          <p:cNvPr id="56" name="New shape">
            <a:extLst>
              <a:ext uri="{FF2B5EF4-FFF2-40B4-BE49-F238E27FC236}">
                <a16:creationId xmlns:a16="http://schemas.microsoft.com/office/drawing/2014/main" id="{A2BB7C5A-3C3E-4911-B05D-8E48E541EAB1}"/>
              </a:ext>
            </a:extLst>
          </p:cNvPr>
          <p:cNvSpPr/>
          <p:nvPr/>
        </p:nvSpPr>
        <p:spPr>
          <a:xfrm>
            <a:off x="8567465" y="2457108"/>
            <a:ext cx="2407575" cy="1224407"/>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2400" b="1" dirty="0">
                <a:solidFill>
                  <a:srgbClr val="55BA47"/>
                </a:solidFill>
                <a:latin typeface="Segoe UI"/>
                <a:ea typeface="Segoe UI"/>
              </a:rPr>
              <a:t>Engagement</a:t>
            </a:r>
          </a:p>
          <a:p>
            <a:pPr algn="ctr" defTabSz="457200">
              <a:lnSpc>
                <a:spcPct val="100000"/>
              </a:lnSpc>
              <a:spcBef>
                <a:spcPct val="0"/>
              </a:spcBef>
              <a:spcAft>
                <a:spcPct val="0"/>
              </a:spcAft>
            </a:pPr>
            <a:r>
              <a:rPr dirty="0">
                <a:solidFill>
                  <a:srgbClr val="FFFFFF"/>
                </a:solidFill>
                <a:latin typeface="Segoe UI"/>
                <a:ea typeface="Segoe UI"/>
              </a:rPr>
              <a:t>We strategically limit profile views and encourage connections</a:t>
            </a:r>
          </a:p>
        </p:txBody>
      </p:sp>
      <p:sp>
        <p:nvSpPr>
          <p:cNvPr id="57" name="New shape">
            <a:extLst>
              <a:ext uri="{FF2B5EF4-FFF2-40B4-BE49-F238E27FC236}">
                <a16:creationId xmlns:a16="http://schemas.microsoft.com/office/drawing/2014/main" id="{20686736-85C9-0542-C80F-2C7647D9AC7E}"/>
              </a:ext>
            </a:extLst>
          </p:cNvPr>
          <p:cNvSpPr/>
          <p:nvPr/>
        </p:nvSpPr>
        <p:spPr>
          <a:xfrm>
            <a:off x="8496755" y="4136738"/>
            <a:ext cx="2640890" cy="58323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600" dirty="0">
                <a:solidFill>
                  <a:srgbClr val="55BA47"/>
                </a:solidFill>
                <a:latin typeface="Calibri"/>
                <a:ea typeface="Calibri"/>
              </a:rPr>
              <a:t>Recruiters Chase Candidates</a:t>
            </a:r>
          </a:p>
        </p:txBody>
      </p:sp>
      <p:pic>
        <p:nvPicPr>
          <p:cNvPr id="62" name="New picture">
            <a:extLst>
              <a:ext uri="{FF2B5EF4-FFF2-40B4-BE49-F238E27FC236}">
                <a16:creationId xmlns:a16="http://schemas.microsoft.com/office/drawing/2014/main" id="{ABD64638-8916-ABEB-FA98-AAE440ED0959}"/>
              </a:ext>
            </a:extLst>
          </p:cNvPr>
          <p:cNvPicPr/>
          <p:nvPr/>
        </p:nvPicPr>
        <p:blipFill>
          <a:blip r:embed="rId14"/>
          <a:stretch>
            <a:fillRect/>
          </a:stretch>
        </p:blipFill>
        <p:spPr>
          <a:xfrm>
            <a:off x="7888965" y="4188285"/>
            <a:ext cx="246634" cy="350139"/>
          </a:xfrm>
          <a:prstGeom prst="rect">
            <a:avLst/>
          </a:prstGeom>
        </p:spPr>
      </p:pic>
      <p:pic>
        <p:nvPicPr>
          <p:cNvPr id="65" name="New picture">
            <a:extLst>
              <a:ext uri="{FF2B5EF4-FFF2-40B4-BE49-F238E27FC236}">
                <a16:creationId xmlns:a16="http://schemas.microsoft.com/office/drawing/2014/main" id="{B8250B3F-DB1E-EBA2-1464-4E079A093553}"/>
              </a:ext>
            </a:extLst>
          </p:cNvPr>
          <p:cNvPicPr/>
          <p:nvPr/>
        </p:nvPicPr>
        <p:blipFill>
          <a:blip r:embed="rId15"/>
          <a:stretch>
            <a:fillRect/>
          </a:stretch>
        </p:blipFill>
        <p:spPr>
          <a:xfrm>
            <a:off x="9601200" y="1878838"/>
            <a:ext cx="246634" cy="350139"/>
          </a:xfrm>
          <a:prstGeom prst="rect">
            <a:avLst/>
          </a:prstGeom>
        </p:spPr>
      </p:pic>
      <p:pic>
        <p:nvPicPr>
          <p:cNvPr id="66" name="New picture">
            <a:extLst>
              <a:ext uri="{FF2B5EF4-FFF2-40B4-BE49-F238E27FC236}">
                <a16:creationId xmlns:a16="http://schemas.microsoft.com/office/drawing/2014/main" id="{55468DA0-1DF9-F22E-5192-8551E104BD59}"/>
              </a:ext>
            </a:extLst>
          </p:cNvPr>
          <p:cNvPicPr/>
          <p:nvPr/>
        </p:nvPicPr>
        <p:blipFill>
          <a:blip r:embed="rId14"/>
          <a:stretch>
            <a:fillRect/>
          </a:stretch>
        </p:blipFill>
        <p:spPr>
          <a:xfrm>
            <a:off x="9847961" y="1821942"/>
            <a:ext cx="246634" cy="350139"/>
          </a:xfrm>
          <a:prstGeom prst="rect">
            <a:avLst/>
          </a:prstGeom>
        </p:spPr>
      </p:pic>
      <p:sp>
        <p:nvSpPr>
          <p:cNvPr id="67" name="New shape">
            <a:extLst>
              <a:ext uri="{FF2B5EF4-FFF2-40B4-BE49-F238E27FC236}">
                <a16:creationId xmlns:a16="http://schemas.microsoft.com/office/drawing/2014/main" id="{D5EBDB15-ABD4-B8BF-F0F5-AC2E99FFE888}"/>
              </a:ext>
            </a:extLst>
          </p:cNvPr>
          <p:cNvSpPr/>
          <p:nvPr/>
        </p:nvSpPr>
        <p:spPr>
          <a:xfrm>
            <a:off x="5979668" y="1752600"/>
            <a:ext cx="126365" cy="1263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8" name="New picture">
            <a:extLst>
              <a:ext uri="{FF2B5EF4-FFF2-40B4-BE49-F238E27FC236}">
                <a16:creationId xmlns:a16="http://schemas.microsoft.com/office/drawing/2014/main" id="{BEC53713-23E9-3BA8-C541-2AAFEA7AB954}"/>
              </a:ext>
            </a:extLst>
          </p:cNvPr>
          <p:cNvPicPr/>
          <p:nvPr/>
        </p:nvPicPr>
        <p:blipFill>
          <a:blip r:embed="rId4"/>
          <a:stretch>
            <a:fillRect/>
          </a:stretch>
        </p:blipFill>
        <p:spPr>
          <a:xfrm>
            <a:off x="5979668" y="1752600"/>
            <a:ext cx="126365" cy="126365"/>
          </a:xfrm>
          <a:prstGeom prst="rect">
            <a:avLst/>
          </a:prstGeom>
        </p:spPr>
      </p:pic>
      <p:sp>
        <p:nvSpPr>
          <p:cNvPr id="69" name="New shape">
            <a:extLst>
              <a:ext uri="{FF2B5EF4-FFF2-40B4-BE49-F238E27FC236}">
                <a16:creationId xmlns:a16="http://schemas.microsoft.com/office/drawing/2014/main" id="{C2E9E64E-2AC6-5C52-2D2D-644E0D234582}"/>
              </a:ext>
            </a:extLst>
          </p:cNvPr>
          <p:cNvSpPr/>
          <p:nvPr/>
        </p:nvSpPr>
        <p:spPr>
          <a:xfrm>
            <a:off x="5943600" y="1915160"/>
            <a:ext cx="198628" cy="25285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0" name="New picture">
            <a:extLst>
              <a:ext uri="{FF2B5EF4-FFF2-40B4-BE49-F238E27FC236}">
                <a16:creationId xmlns:a16="http://schemas.microsoft.com/office/drawing/2014/main" id="{DEF2D593-ED00-BF77-DC65-B95A711DB8AC}"/>
              </a:ext>
            </a:extLst>
          </p:cNvPr>
          <p:cNvPicPr/>
          <p:nvPr/>
        </p:nvPicPr>
        <p:blipFill>
          <a:blip r:embed="rId5"/>
          <a:stretch>
            <a:fillRect/>
          </a:stretch>
        </p:blipFill>
        <p:spPr>
          <a:xfrm>
            <a:off x="5943600" y="1915160"/>
            <a:ext cx="198628" cy="252857"/>
          </a:xfrm>
          <a:prstGeom prst="rect">
            <a:avLst/>
          </a:prstGeom>
        </p:spPr>
      </p:pic>
      <p:sp>
        <p:nvSpPr>
          <p:cNvPr id="71" name="New shape">
            <a:extLst>
              <a:ext uri="{FF2B5EF4-FFF2-40B4-BE49-F238E27FC236}">
                <a16:creationId xmlns:a16="http://schemas.microsoft.com/office/drawing/2014/main" id="{DAFC0D2E-7748-DDC0-4C18-422173A807FA}"/>
              </a:ext>
            </a:extLst>
          </p:cNvPr>
          <p:cNvSpPr/>
          <p:nvPr/>
        </p:nvSpPr>
        <p:spPr>
          <a:xfrm>
            <a:off x="6151245" y="2041652"/>
            <a:ext cx="54102" cy="1263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2" name="New picture">
            <a:extLst>
              <a:ext uri="{FF2B5EF4-FFF2-40B4-BE49-F238E27FC236}">
                <a16:creationId xmlns:a16="http://schemas.microsoft.com/office/drawing/2014/main" id="{88EE11C3-CC62-C3F5-B93C-C609D935AC3D}"/>
              </a:ext>
            </a:extLst>
          </p:cNvPr>
          <p:cNvPicPr/>
          <p:nvPr/>
        </p:nvPicPr>
        <p:blipFill>
          <a:blip r:embed="rId6"/>
          <a:stretch>
            <a:fillRect/>
          </a:stretch>
        </p:blipFill>
        <p:spPr>
          <a:xfrm>
            <a:off x="6151245" y="2041652"/>
            <a:ext cx="54102" cy="126365"/>
          </a:xfrm>
          <a:prstGeom prst="rect">
            <a:avLst/>
          </a:prstGeom>
        </p:spPr>
      </p:pic>
      <p:sp>
        <p:nvSpPr>
          <p:cNvPr id="73" name="New shape">
            <a:extLst>
              <a:ext uri="{FF2B5EF4-FFF2-40B4-BE49-F238E27FC236}">
                <a16:creationId xmlns:a16="http://schemas.microsoft.com/office/drawing/2014/main" id="{62286CB9-3B45-FDD5-8374-7132D1CF8731}"/>
              </a:ext>
            </a:extLst>
          </p:cNvPr>
          <p:cNvSpPr/>
          <p:nvPr/>
        </p:nvSpPr>
        <p:spPr>
          <a:xfrm>
            <a:off x="6178296" y="2023618"/>
            <a:ext cx="18034" cy="1803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4" name="New picture">
            <a:extLst>
              <a:ext uri="{FF2B5EF4-FFF2-40B4-BE49-F238E27FC236}">
                <a16:creationId xmlns:a16="http://schemas.microsoft.com/office/drawing/2014/main" id="{D2405EB4-9E64-3022-86EC-3C3364F25BD7}"/>
              </a:ext>
            </a:extLst>
          </p:cNvPr>
          <p:cNvPicPr/>
          <p:nvPr/>
        </p:nvPicPr>
        <p:blipFill>
          <a:blip r:embed="rId7"/>
          <a:stretch>
            <a:fillRect/>
          </a:stretch>
        </p:blipFill>
        <p:spPr>
          <a:xfrm>
            <a:off x="6178296" y="2023618"/>
            <a:ext cx="18034" cy="18034"/>
          </a:xfrm>
          <a:prstGeom prst="rect">
            <a:avLst/>
          </a:prstGeom>
        </p:spPr>
      </p:pic>
      <p:sp>
        <p:nvSpPr>
          <p:cNvPr id="75" name="New shape">
            <a:extLst>
              <a:ext uri="{FF2B5EF4-FFF2-40B4-BE49-F238E27FC236}">
                <a16:creationId xmlns:a16="http://schemas.microsoft.com/office/drawing/2014/main" id="{BE6DDF6B-9F2A-ED40-09F5-A222BBC44713}"/>
              </a:ext>
            </a:extLst>
          </p:cNvPr>
          <p:cNvSpPr/>
          <p:nvPr/>
        </p:nvSpPr>
        <p:spPr>
          <a:xfrm>
            <a:off x="6024880" y="1915160"/>
            <a:ext cx="36068" cy="1263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6" name="New picture">
            <a:extLst>
              <a:ext uri="{FF2B5EF4-FFF2-40B4-BE49-F238E27FC236}">
                <a16:creationId xmlns:a16="http://schemas.microsoft.com/office/drawing/2014/main" id="{10FD3AB7-7988-BC8E-0C2E-AABCA0F66551}"/>
              </a:ext>
            </a:extLst>
          </p:cNvPr>
          <p:cNvPicPr/>
          <p:nvPr/>
        </p:nvPicPr>
        <p:blipFill>
          <a:blip r:embed="rId8"/>
          <a:stretch>
            <a:fillRect/>
          </a:stretch>
        </p:blipFill>
        <p:spPr>
          <a:xfrm>
            <a:off x="6024880" y="1915160"/>
            <a:ext cx="36068" cy="126365"/>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AE841-0EE3-DFEE-5745-16FAEB31EAAF}"/>
            </a:ext>
          </a:extLst>
        </p:cNvPr>
        <p:cNvGrpSpPr/>
        <p:nvPr/>
      </p:nvGrpSpPr>
      <p:grpSpPr>
        <a:xfrm>
          <a:off x="0" y="0"/>
          <a:ext cx="0" cy="0"/>
          <a:chOff x="0" y="0"/>
          <a:chExt cx="0" cy="0"/>
        </a:xfrm>
      </p:grpSpPr>
      <p:sp>
        <p:nvSpPr>
          <p:cNvPr id="2" name="New shape">
            <a:extLst>
              <a:ext uri="{FF2B5EF4-FFF2-40B4-BE49-F238E27FC236}">
                <a16:creationId xmlns:a16="http://schemas.microsoft.com/office/drawing/2014/main" id="{E4AB33E9-D56F-8A05-0403-153FC58437A5}"/>
              </a:ext>
            </a:extLst>
          </p:cNvPr>
          <p:cNvSpPr/>
          <p:nvPr/>
        </p:nvSpPr>
        <p:spPr>
          <a:xfrm>
            <a:off x="-127" y="2159"/>
            <a:ext cx="12190984" cy="68573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a:extLst>
              <a:ext uri="{FF2B5EF4-FFF2-40B4-BE49-F238E27FC236}">
                <a16:creationId xmlns:a16="http://schemas.microsoft.com/office/drawing/2014/main" id="{ED77F165-F267-7887-25CF-10C6D967CA36}"/>
              </a:ext>
            </a:extLst>
          </p:cNvPr>
          <p:cNvPicPr/>
          <p:nvPr/>
        </p:nvPicPr>
        <p:blipFill>
          <a:blip r:embed="rId2"/>
          <a:stretch>
            <a:fillRect/>
          </a:stretch>
        </p:blipFill>
        <p:spPr>
          <a:xfrm>
            <a:off x="-127" y="2159"/>
            <a:ext cx="12190984" cy="6857365"/>
          </a:xfrm>
          <a:prstGeom prst="rect">
            <a:avLst/>
          </a:prstGeom>
        </p:spPr>
      </p:pic>
      <p:sp>
        <p:nvSpPr>
          <p:cNvPr id="4" name="New shape">
            <a:extLst>
              <a:ext uri="{FF2B5EF4-FFF2-40B4-BE49-F238E27FC236}">
                <a16:creationId xmlns:a16="http://schemas.microsoft.com/office/drawing/2014/main" id="{AF9FAF78-BE86-3D39-6216-624D5818236B}"/>
              </a:ext>
            </a:extLst>
          </p:cNvPr>
          <p:cNvSpPr/>
          <p:nvPr/>
        </p:nvSpPr>
        <p:spPr>
          <a:xfrm>
            <a:off x="2540" y="2413"/>
            <a:ext cx="12190984" cy="68573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a:extLst>
              <a:ext uri="{FF2B5EF4-FFF2-40B4-BE49-F238E27FC236}">
                <a16:creationId xmlns:a16="http://schemas.microsoft.com/office/drawing/2014/main" id="{346AD529-DEBA-4249-E544-816D1705AE8E}"/>
              </a:ext>
            </a:extLst>
          </p:cNvPr>
          <p:cNvPicPr/>
          <p:nvPr/>
        </p:nvPicPr>
        <p:blipFill>
          <a:blip r:embed="rId3"/>
          <a:stretch>
            <a:fillRect/>
          </a:stretch>
        </p:blipFill>
        <p:spPr>
          <a:xfrm>
            <a:off x="2540" y="2413"/>
            <a:ext cx="12190984" cy="6857365"/>
          </a:xfrm>
          <a:prstGeom prst="rect">
            <a:avLst/>
          </a:prstGeom>
        </p:spPr>
      </p:pic>
      <p:sp>
        <p:nvSpPr>
          <p:cNvPr id="6" name="New shape">
            <a:extLst>
              <a:ext uri="{FF2B5EF4-FFF2-40B4-BE49-F238E27FC236}">
                <a16:creationId xmlns:a16="http://schemas.microsoft.com/office/drawing/2014/main" id="{D5F8B8D7-437B-CF39-FFF4-44374168B109}"/>
              </a:ext>
            </a:extLst>
          </p:cNvPr>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a:extLst>
              <a:ext uri="{FF2B5EF4-FFF2-40B4-BE49-F238E27FC236}">
                <a16:creationId xmlns:a16="http://schemas.microsoft.com/office/drawing/2014/main" id="{76C78E74-80AC-AC1E-EE07-4862BBB902EE}"/>
              </a:ext>
            </a:extLst>
          </p:cNvPr>
          <p:cNvPicPr/>
          <p:nvPr/>
        </p:nvPicPr>
        <p:blipFill>
          <a:blip r:embed="rId4"/>
          <a:stretch>
            <a:fillRect/>
          </a:stretch>
        </p:blipFill>
        <p:spPr>
          <a:xfrm>
            <a:off x="11223752" y="6401054"/>
            <a:ext cx="463296" cy="221615"/>
          </a:xfrm>
          <a:prstGeom prst="rect">
            <a:avLst/>
          </a:prstGeom>
        </p:spPr>
      </p:pic>
      <p:sp>
        <p:nvSpPr>
          <p:cNvPr id="8" name="New shape">
            <a:extLst>
              <a:ext uri="{FF2B5EF4-FFF2-40B4-BE49-F238E27FC236}">
                <a16:creationId xmlns:a16="http://schemas.microsoft.com/office/drawing/2014/main" id="{D4533800-06DF-9398-5D20-3C42B008ABDD}"/>
              </a:ext>
            </a:extLst>
          </p:cNvPr>
          <p:cNvSpPr/>
          <p:nvPr/>
        </p:nvSpPr>
        <p:spPr>
          <a:xfrm>
            <a:off x="1396746" y="2167636"/>
            <a:ext cx="9398381"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lang="en-US" sz="4000" b="1" dirty="0">
                <a:solidFill>
                  <a:srgbClr val="FFFFFF"/>
                </a:solidFill>
                <a:latin typeface="Segoe UI"/>
                <a:ea typeface="Segoe UI"/>
              </a:rPr>
              <a:t>FINANCIAL PERFORMANCE</a:t>
            </a:r>
            <a:endParaRPr sz="4000" b="1" dirty="0">
              <a:solidFill>
                <a:srgbClr val="FFFFFF"/>
              </a:solidFill>
              <a:latin typeface="Segoe UI"/>
              <a:ea typeface="Segoe UI"/>
            </a:endParaRPr>
          </a:p>
        </p:txBody>
      </p:sp>
    </p:spTree>
    <p:extLst>
      <p:ext uri="{BB962C8B-B14F-4D97-AF65-F5344CB8AC3E}">
        <p14:creationId xmlns:p14="http://schemas.microsoft.com/office/powerpoint/2010/main" val="11265145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DHI Group Annual Financial Performance</a:t>
            </a:r>
          </a:p>
        </p:txBody>
      </p:sp>
      <p:sp>
        <p:nvSpPr>
          <p:cNvPr id="3" name="New shape"/>
          <p:cNvSpPr/>
          <p:nvPr/>
        </p:nvSpPr>
        <p:spPr>
          <a:xfrm>
            <a:off x="329184" y="6209157"/>
            <a:ext cx="9167114" cy="21539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CAGR represents Compound Annual Growth Rate, in dollars, from 2021 to 2025.</a:t>
            </a:r>
          </a:p>
          <a:p>
            <a:pPr algn="l" defTabSz="457200">
              <a:lnSpc>
                <a:spcPct val="100000"/>
              </a:lnSpc>
              <a:spcBef>
                <a:spcPct val="0"/>
              </a:spcBef>
              <a:spcAft>
                <a:spcPct val="0"/>
              </a:spcAft>
            </a:pPr>
            <a:r>
              <a:rPr sz="700">
                <a:solidFill>
                  <a:srgbClr val="626262"/>
                </a:solidFill>
                <a:latin typeface="Segoe UI Light"/>
                <a:ea typeface="Segoe UI Light"/>
              </a:rPr>
              <a:t>2 In June 2021, the Company transferred majority ownership and control of its eFinancialCareers (“eFC”) business to eFC’s management.  Bookings, revenue and Adjusted EBITDA throughout this document exclude eFC.</a:t>
            </a:r>
          </a:p>
        </p:txBody>
      </p:sp>
      <p:cxnSp>
        <p:nvCxnSpPr>
          <p:cNvPr id="4" name="New connector"/>
          <p:cNvCxnSpPr/>
          <p:nvPr/>
        </p:nvCxnSpPr>
        <p:spPr>
          <a:xfrm>
            <a:off x="1090295" y="2161032"/>
            <a:ext cx="2696210" cy="181229"/>
          </a:xfrm>
          <a:prstGeom prst="line">
            <a:avLst/>
          </a:prstGeom>
          <a:noFill/>
          <a:ln w="28575">
            <a:solidFill>
              <a:srgbClr val="55BA47"/>
            </a:solidFill>
            <a:prstDash val="solid"/>
            <a:miter/>
            <a:tailEnd type="triangle" w="med" len="med"/>
          </a:ln>
        </p:spPr>
        <p:style>
          <a:lnRef idx="1">
            <a:schemeClr val="accent1"/>
          </a:lnRef>
          <a:fillRef idx="0">
            <a:schemeClr val="accent1"/>
          </a:fillRef>
          <a:effectRef idx="0">
            <a:schemeClr val="accent1"/>
          </a:effectRef>
          <a:fontRef idx="minor">
            <a:schemeClr val="tx1"/>
          </a:fontRef>
        </p:style>
      </p:cxnSp>
      <p:sp>
        <p:nvSpPr>
          <p:cNvPr id="5" name="New shape"/>
          <p:cNvSpPr/>
          <p:nvPr/>
        </p:nvSpPr>
        <p:spPr>
          <a:xfrm rot="120000">
            <a:off x="1856613" y="2054987"/>
            <a:ext cx="1163574" cy="24625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a:solidFill>
                  <a:srgbClr val="0E3267"/>
                </a:solidFill>
                <a:latin typeface="Segoe UI Light"/>
                <a:ea typeface="Segoe UI Light"/>
              </a:rPr>
              <a:t>-1% CAGR</a:t>
            </a:r>
            <a:r>
              <a:rPr sz="1100" baseline="30000">
                <a:solidFill>
                  <a:srgbClr val="0E3267"/>
                </a:solidFill>
                <a:latin typeface="Segoe UI Light"/>
                <a:ea typeface="Segoe UI Light"/>
              </a:rPr>
              <a:t>1</a:t>
            </a:r>
          </a:p>
        </p:txBody>
      </p:sp>
      <p:cxnSp>
        <p:nvCxnSpPr>
          <p:cNvPr id="6" name="New connector"/>
          <p:cNvCxnSpPr/>
          <p:nvPr/>
        </p:nvCxnSpPr>
        <p:spPr>
          <a:xfrm flipV="1">
            <a:off x="4698746" y="2069465"/>
            <a:ext cx="2830703" cy="274828"/>
          </a:xfrm>
          <a:prstGeom prst="line">
            <a:avLst/>
          </a:prstGeom>
          <a:noFill/>
          <a:ln w="28575">
            <a:solidFill>
              <a:srgbClr val="55BA47"/>
            </a:solidFill>
            <a:prstDash val="solid"/>
            <a:miter/>
            <a:tailEnd type="triangle" w="med" len="med"/>
          </a:ln>
        </p:spPr>
        <p:style>
          <a:lnRef idx="1">
            <a:schemeClr val="accent1"/>
          </a:lnRef>
          <a:fillRef idx="0">
            <a:schemeClr val="accent1"/>
          </a:fillRef>
          <a:effectRef idx="0">
            <a:schemeClr val="accent1"/>
          </a:effectRef>
          <a:fontRef idx="minor">
            <a:schemeClr val="tx1"/>
          </a:fontRef>
        </p:style>
      </p:cxnSp>
      <p:sp>
        <p:nvSpPr>
          <p:cNvPr id="7" name="New shape"/>
          <p:cNvSpPr/>
          <p:nvPr/>
        </p:nvSpPr>
        <p:spPr>
          <a:xfrm rot="21300000">
            <a:off x="5495544" y="2015617"/>
            <a:ext cx="1200785"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a:solidFill>
                  <a:srgbClr val="0E3267"/>
                </a:solidFill>
                <a:latin typeface="Segoe UI Light"/>
                <a:ea typeface="Segoe UI Light"/>
              </a:rPr>
              <a:t>2% CAGR</a:t>
            </a:r>
            <a:r>
              <a:rPr sz="1100" baseline="30000">
                <a:solidFill>
                  <a:srgbClr val="0E3267"/>
                </a:solidFill>
                <a:latin typeface="Segoe UI Light"/>
                <a:ea typeface="Segoe UI Light"/>
              </a:rPr>
              <a:t>1</a:t>
            </a:r>
          </a:p>
        </p:txBody>
      </p:sp>
      <p:sp>
        <p:nvSpPr>
          <p:cNvPr id="8" name="New shape"/>
          <p:cNvSpPr/>
          <p:nvPr/>
        </p:nvSpPr>
        <p:spPr>
          <a:xfrm>
            <a:off x="560324" y="1686306"/>
            <a:ext cx="3657600" cy="429768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2"/>
          <a:stretch>
            <a:fillRect/>
          </a:stretch>
        </p:blipFill>
        <p:spPr>
          <a:xfrm>
            <a:off x="560324" y="1686306"/>
            <a:ext cx="3657600" cy="4297680"/>
          </a:xfrm>
          <a:prstGeom prst="rect">
            <a:avLst/>
          </a:prstGeom>
        </p:spPr>
      </p:pic>
      <p:sp>
        <p:nvSpPr>
          <p:cNvPr id="10" name="New shape"/>
          <p:cNvSpPr/>
          <p:nvPr/>
        </p:nvSpPr>
        <p:spPr>
          <a:xfrm>
            <a:off x="4267200" y="1621790"/>
            <a:ext cx="3657600" cy="436219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1" name="New picture"/>
          <p:cNvPicPr/>
          <p:nvPr/>
        </p:nvPicPr>
        <p:blipFill>
          <a:blip r:embed="rId3"/>
          <a:stretch>
            <a:fillRect/>
          </a:stretch>
        </p:blipFill>
        <p:spPr>
          <a:xfrm>
            <a:off x="4267200" y="1621790"/>
            <a:ext cx="3657600" cy="4362196"/>
          </a:xfrm>
          <a:prstGeom prst="rect">
            <a:avLst/>
          </a:prstGeom>
        </p:spPr>
      </p:pic>
      <p:sp>
        <p:nvSpPr>
          <p:cNvPr id="12" name="New shape"/>
          <p:cNvSpPr/>
          <p:nvPr/>
        </p:nvSpPr>
        <p:spPr>
          <a:xfrm>
            <a:off x="7924800" y="1619377"/>
            <a:ext cx="3657600" cy="436168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3" name="New picture"/>
          <p:cNvPicPr/>
          <p:nvPr/>
        </p:nvPicPr>
        <p:blipFill>
          <a:blip r:embed="rId4"/>
          <a:stretch>
            <a:fillRect/>
          </a:stretch>
        </p:blipFill>
        <p:spPr>
          <a:xfrm>
            <a:off x="7924800" y="1619377"/>
            <a:ext cx="3657600" cy="4361688"/>
          </a:xfrm>
          <a:prstGeom prst="rect">
            <a:avLst/>
          </a:prstGeom>
        </p:spPr>
      </p:pic>
      <p:sp>
        <p:nvSpPr>
          <p:cNvPr id="14" name="New shape"/>
          <p:cNvSpPr/>
          <p:nvPr/>
        </p:nvSpPr>
        <p:spPr>
          <a:xfrm rot="21060000">
            <a:off x="9283065" y="2126234"/>
            <a:ext cx="1173734" cy="17449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a:solidFill>
                  <a:srgbClr val="1B365D"/>
                </a:solidFill>
                <a:latin typeface="Segoe UI Light"/>
                <a:ea typeface="Segoe UI Light"/>
              </a:rPr>
              <a:t>8% CAGR</a:t>
            </a:r>
            <a:r>
              <a:rPr sz="1100" baseline="30000">
                <a:solidFill>
                  <a:srgbClr val="1B365D"/>
                </a:solidFill>
                <a:latin typeface="Segoe UI Light"/>
                <a:ea typeface="Segoe UI Light"/>
              </a:rPr>
              <a:t>1</a:t>
            </a:r>
          </a:p>
        </p:txBody>
      </p:sp>
      <p:cxnSp>
        <p:nvCxnSpPr>
          <p:cNvPr id="15" name="New connector"/>
          <p:cNvCxnSpPr/>
          <p:nvPr/>
        </p:nvCxnSpPr>
        <p:spPr>
          <a:xfrm flipV="1">
            <a:off x="8472551" y="2088515"/>
            <a:ext cx="2794762" cy="447294"/>
          </a:xfrm>
          <a:prstGeom prst="line">
            <a:avLst/>
          </a:prstGeom>
          <a:noFill/>
          <a:ln w="28575">
            <a:solidFill>
              <a:srgbClr val="55BA47"/>
            </a:solidFill>
            <a:prstDash val="solid"/>
            <a:miter/>
            <a:tailEnd type="triangle" w="med" len="med"/>
          </a:ln>
        </p:spPr>
        <p:style>
          <a:lnRef idx="1">
            <a:schemeClr val="accent1"/>
          </a:lnRef>
          <a:fillRef idx="0">
            <a:schemeClr val="accent1"/>
          </a:fillRef>
          <a:effectRef idx="0">
            <a:schemeClr val="accent1"/>
          </a:effectRef>
          <a:fontRef idx="minor">
            <a:schemeClr val="tx1"/>
          </a:fontRef>
        </p:style>
      </p:cxnSp>
      <p:sp>
        <p:nvSpPr>
          <p:cNvPr id="16" name="New shape"/>
          <p:cNvSpPr/>
          <p:nvPr/>
        </p:nvSpPr>
        <p:spPr>
          <a:xfrm>
            <a:off x="2947924" y="1766824"/>
            <a:ext cx="155829" cy="24523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700">
                <a:solidFill>
                  <a:srgbClr val="1B365D"/>
                </a:solidFill>
                <a:latin typeface="Segoe UI"/>
                <a:ea typeface="Segoe UI"/>
              </a:rPr>
              <a:t>2</a:t>
            </a:r>
          </a:p>
          <a:p>
            <a:pPr algn="l" defTabSz="457200">
              <a:lnSpc>
                <a:spcPct val="100000"/>
              </a:lnSpc>
              <a:spcBef>
                <a:spcPct val="0"/>
              </a:spcBef>
              <a:spcAft>
                <a:spcPct val="0"/>
              </a:spcAft>
            </a:pPr>
            <a:endParaRPr sz="1000">
              <a:solidFill>
                <a:srgbClr val="000000"/>
              </a:solidFill>
              <a:latin typeface="Times New Roman"/>
              <a:ea typeface="Times New Roman"/>
            </a:endParaRPr>
          </a:p>
        </p:txBody>
      </p:sp>
      <p:sp>
        <p:nvSpPr>
          <p:cNvPr id="17" name="New shape"/>
          <p:cNvSpPr/>
          <p:nvPr/>
        </p:nvSpPr>
        <p:spPr>
          <a:xfrm>
            <a:off x="6636512" y="1686306"/>
            <a:ext cx="221488" cy="21539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700">
                <a:solidFill>
                  <a:srgbClr val="1B365D"/>
                </a:solidFill>
                <a:latin typeface="Segoe UI"/>
                <a:ea typeface="Segoe UI"/>
              </a:rPr>
              <a:t>2</a:t>
            </a:r>
          </a:p>
          <a:p>
            <a:pPr algn="l" defTabSz="457200">
              <a:lnSpc>
                <a:spcPct val="100000"/>
              </a:lnSpc>
              <a:spcBef>
                <a:spcPct val="0"/>
              </a:spcBef>
              <a:spcAft>
                <a:spcPct val="0"/>
              </a:spcAft>
            </a:pPr>
            <a:endParaRPr sz="1000">
              <a:solidFill>
                <a:srgbClr val="000000"/>
              </a:solidFill>
              <a:latin typeface="Times New Roman"/>
              <a:ea typeface="Times New Roman"/>
            </a:endParaRPr>
          </a:p>
        </p:txBody>
      </p:sp>
      <p:sp>
        <p:nvSpPr>
          <p:cNvPr id="18" name="New shape"/>
          <p:cNvSpPr/>
          <p:nvPr/>
        </p:nvSpPr>
        <p:spPr>
          <a:xfrm>
            <a:off x="9947656" y="1867408"/>
            <a:ext cx="221488" cy="14465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700">
                <a:solidFill>
                  <a:srgbClr val="1B365D"/>
                </a:solidFill>
                <a:latin typeface="Segoe UI"/>
                <a:ea typeface="Segoe UI"/>
              </a:rPr>
              <a:t>2</a:t>
            </a:r>
          </a:p>
          <a:p>
            <a:pPr algn="l" defTabSz="457200">
              <a:lnSpc>
                <a:spcPct val="100000"/>
              </a:lnSpc>
              <a:spcBef>
                <a:spcPct val="0"/>
              </a:spcBef>
              <a:spcAft>
                <a:spcPct val="0"/>
              </a:spcAft>
            </a:pPr>
            <a:endParaRPr sz="1000">
              <a:solidFill>
                <a:srgbClr val="000000"/>
              </a:solidFill>
              <a:latin typeface="Times New Roman"/>
              <a:ea typeface="Times New Roman"/>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8113903" y="1599311"/>
            <a:ext cx="3657600" cy="436168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8113903" y="1599311"/>
            <a:ext cx="3657600" cy="4361688"/>
          </a:xfrm>
          <a:prstGeom prst="rect">
            <a:avLst/>
          </a:prstGeom>
        </p:spPr>
      </p:pic>
      <p:sp>
        <p:nvSpPr>
          <p:cNvPr id="4" name="New shape"/>
          <p:cNvSpPr/>
          <p:nvPr/>
        </p:nvSpPr>
        <p:spPr>
          <a:xfrm>
            <a:off x="501904" y="1607693"/>
            <a:ext cx="3657600" cy="436168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3"/>
          <a:stretch>
            <a:fillRect/>
          </a:stretch>
        </p:blipFill>
        <p:spPr>
          <a:xfrm>
            <a:off x="501904" y="1607693"/>
            <a:ext cx="3657600" cy="4361688"/>
          </a:xfrm>
          <a:prstGeom prst="rect">
            <a:avLst/>
          </a:prstGeom>
        </p:spPr>
      </p:pic>
      <p:sp>
        <p:nvSpPr>
          <p:cNvPr id="6" name="New shape"/>
          <p:cNvSpPr/>
          <p:nvPr/>
        </p:nvSpPr>
        <p:spPr>
          <a:xfrm>
            <a:off x="4267200" y="1599311"/>
            <a:ext cx="3657600" cy="436168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4"/>
          <a:stretch>
            <a:fillRect/>
          </a:stretch>
        </p:blipFill>
        <p:spPr>
          <a:xfrm>
            <a:off x="4267200" y="1599311"/>
            <a:ext cx="3657600" cy="4361688"/>
          </a:xfrm>
          <a:prstGeom prst="rect">
            <a:avLst/>
          </a:prstGeom>
        </p:spPr>
      </p:pic>
      <p:sp>
        <p:nvSpPr>
          <p:cNvPr id="8"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DHI Group Quarterly Financial Performance </a:t>
            </a:r>
          </a:p>
        </p:txBody>
      </p:sp>
      <p:sp>
        <p:nvSpPr>
          <p:cNvPr id="9" name="New shape"/>
          <p:cNvSpPr/>
          <p:nvPr/>
        </p:nvSpPr>
        <p:spPr>
          <a:xfrm>
            <a:off x="329184" y="6199632"/>
            <a:ext cx="6094603" cy="20002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l" defTabSz="457200">
              <a:lnSpc>
                <a:spcPct val="100000"/>
              </a:lnSpc>
              <a:spcBef>
                <a:spcPct val="0"/>
              </a:spcBef>
              <a:spcAft>
                <a:spcPct val="0"/>
              </a:spcAft>
            </a:pPr>
            <a:r>
              <a:rPr sz="700">
                <a:solidFill>
                  <a:srgbClr val="626262"/>
                </a:solidFill>
                <a:latin typeface="Segoe UI Light"/>
                <a:ea typeface="Segoe UI Light"/>
              </a:rPr>
              <a:t>Percentages, other than Adjusted EBITDA Margin, reflect year-over-year performance changes. </a:t>
            </a:r>
          </a:p>
        </p:txBody>
      </p:sp>
      <p:sp>
        <p:nvSpPr>
          <p:cNvPr id="10" name="New shape"/>
          <p:cNvSpPr/>
          <p:nvPr/>
        </p:nvSpPr>
        <p:spPr>
          <a:xfrm rot="10800000">
            <a:off x="2820924" y="2988183"/>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1" name="New shape"/>
          <p:cNvSpPr/>
          <p:nvPr/>
        </p:nvSpPr>
        <p:spPr>
          <a:xfrm>
            <a:off x="5810758" y="1983613"/>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9%</a:t>
            </a:r>
          </a:p>
        </p:txBody>
      </p:sp>
      <p:sp>
        <p:nvSpPr>
          <p:cNvPr id="12" name="New shape"/>
          <p:cNvSpPr/>
          <p:nvPr/>
        </p:nvSpPr>
        <p:spPr>
          <a:xfrm rot="21480000">
            <a:off x="10449052" y="2788412"/>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3" name="New shape"/>
          <p:cNvSpPr/>
          <p:nvPr/>
        </p:nvSpPr>
        <p:spPr>
          <a:xfrm>
            <a:off x="9746869" y="2483612"/>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19%</a:t>
            </a:r>
          </a:p>
        </p:txBody>
      </p:sp>
      <p:sp>
        <p:nvSpPr>
          <p:cNvPr id="14" name="New shape"/>
          <p:cNvSpPr/>
          <p:nvPr/>
        </p:nvSpPr>
        <p:spPr>
          <a:xfrm rot="3540000">
            <a:off x="8373618" y="3291713"/>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5" name="New shape"/>
          <p:cNvSpPr/>
          <p:nvPr/>
        </p:nvSpPr>
        <p:spPr>
          <a:xfrm>
            <a:off x="566674" y="2172462"/>
            <a:ext cx="1042162" cy="26149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100" i="1">
                <a:solidFill>
                  <a:srgbClr val="0E3267"/>
                </a:solidFill>
                <a:latin typeface="Segoe UI Light"/>
                <a:ea typeface="Segoe UI Light"/>
              </a:rPr>
              <a:t>14%</a:t>
            </a:r>
          </a:p>
        </p:txBody>
      </p:sp>
      <p:sp>
        <p:nvSpPr>
          <p:cNvPr id="16" name="New shape"/>
          <p:cNvSpPr/>
          <p:nvPr/>
        </p:nvSpPr>
        <p:spPr>
          <a:xfrm rot="60000">
            <a:off x="10487406" y="2771775"/>
            <a:ext cx="490982"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2%</a:t>
            </a:r>
          </a:p>
        </p:txBody>
      </p:sp>
      <p:sp>
        <p:nvSpPr>
          <p:cNvPr id="17" name="New shape"/>
          <p:cNvSpPr/>
          <p:nvPr/>
        </p:nvSpPr>
        <p:spPr>
          <a:xfrm rot="10800000">
            <a:off x="3535807" y="2571623"/>
            <a:ext cx="157607" cy="128778"/>
          </a:xfrm>
          <a:prstGeom prst="triangle">
            <a:avLst>
              <a:gd name="adj" fmla="val 5004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8" name="New shape"/>
          <p:cNvSpPr/>
          <p:nvPr/>
        </p:nvSpPr>
        <p:spPr>
          <a:xfrm rot="10800000">
            <a:off x="772541" y="2230501"/>
            <a:ext cx="157607" cy="128778"/>
          </a:xfrm>
          <a:prstGeom prst="triangle">
            <a:avLst>
              <a:gd name="adj" fmla="val 4996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9" name="New shape"/>
          <p:cNvSpPr/>
          <p:nvPr/>
        </p:nvSpPr>
        <p:spPr>
          <a:xfrm>
            <a:off x="3310255" y="2508758"/>
            <a:ext cx="1042162" cy="26149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100" i="1">
                <a:solidFill>
                  <a:srgbClr val="0E3267"/>
                </a:solidFill>
                <a:latin typeface="Segoe UI Light"/>
                <a:ea typeface="Segoe UI Light"/>
              </a:rPr>
              <a:t>9%</a:t>
            </a:r>
          </a:p>
        </p:txBody>
      </p:sp>
      <p:sp>
        <p:nvSpPr>
          <p:cNvPr id="20" name="New shape"/>
          <p:cNvSpPr/>
          <p:nvPr/>
        </p:nvSpPr>
        <p:spPr>
          <a:xfrm>
            <a:off x="2572512" y="2921762"/>
            <a:ext cx="1042162" cy="26149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100" i="1">
                <a:solidFill>
                  <a:srgbClr val="0E3267"/>
                </a:solidFill>
                <a:latin typeface="Segoe UI Light"/>
                <a:ea typeface="Segoe UI Light"/>
              </a:rPr>
              <a:t>5%</a:t>
            </a:r>
          </a:p>
        </p:txBody>
      </p:sp>
      <p:sp>
        <p:nvSpPr>
          <p:cNvPr id="21" name="New shape"/>
          <p:cNvSpPr/>
          <p:nvPr/>
        </p:nvSpPr>
        <p:spPr>
          <a:xfrm rot="10800000">
            <a:off x="6542532" y="2100707"/>
            <a:ext cx="199390" cy="135255"/>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2" name="New shape"/>
          <p:cNvSpPr/>
          <p:nvPr/>
        </p:nvSpPr>
        <p:spPr>
          <a:xfrm rot="10800000">
            <a:off x="4462018" y="1965452"/>
            <a:ext cx="199390" cy="135255"/>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3" name="New shape"/>
          <p:cNvSpPr/>
          <p:nvPr/>
        </p:nvSpPr>
        <p:spPr>
          <a:xfrm rot="10800000">
            <a:off x="5193792" y="1980946"/>
            <a:ext cx="199390" cy="135255"/>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4" name="New shape"/>
          <p:cNvSpPr/>
          <p:nvPr/>
        </p:nvSpPr>
        <p:spPr>
          <a:xfrm>
            <a:off x="6542532" y="2100707"/>
            <a:ext cx="731774" cy="16421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10%</a:t>
            </a:r>
          </a:p>
          <a:p>
            <a:pPr algn="ctr" defTabSz="457200">
              <a:lnSpc>
                <a:spcPct val="100000"/>
              </a:lnSpc>
              <a:spcBef>
                <a:spcPct val="0"/>
              </a:spcBef>
              <a:spcAft>
                <a:spcPct val="0"/>
              </a:spcAft>
            </a:pPr>
            <a:endParaRPr sz="1100" i="1">
              <a:solidFill>
                <a:srgbClr val="000000"/>
              </a:solidFill>
              <a:latin typeface="Segoe UI Light"/>
              <a:ea typeface="Segoe UI Light"/>
            </a:endParaRPr>
          </a:p>
        </p:txBody>
      </p:sp>
      <p:sp>
        <p:nvSpPr>
          <p:cNvPr id="25" name="New shape"/>
          <p:cNvSpPr/>
          <p:nvPr/>
        </p:nvSpPr>
        <p:spPr>
          <a:xfrm>
            <a:off x="4462018" y="1931543"/>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10%</a:t>
            </a:r>
          </a:p>
        </p:txBody>
      </p:sp>
      <p:sp>
        <p:nvSpPr>
          <p:cNvPr id="26" name="New shape"/>
          <p:cNvSpPr/>
          <p:nvPr/>
        </p:nvSpPr>
        <p:spPr>
          <a:xfrm>
            <a:off x="8309356" y="3271520"/>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19%</a:t>
            </a:r>
          </a:p>
        </p:txBody>
      </p:sp>
      <p:sp>
        <p:nvSpPr>
          <p:cNvPr id="27" name="New shape"/>
          <p:cNvSpPr/>
          <p:nvPr/>
        </p:nvSpPr>
        <p:spPr>
          <a:xfrm rot="3480000">
            <a:off x="9055989" y="2997073"/>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8" name="New shape"/>
          <p:cNvSpPr/>
          <p:nvPr/>
        </p:nvSpPr>
        <p:spPr>
          <a:xfrm rot="10800000">
            <a:off x="2127758" y="3376295"/>
            <a:ext cx="157607" cy="128778"/>
          </a:xfrm>
          <a:prstGeom prst="triangle">
            <a:avLst>
              <a:gd name="adj" fmla="val 4996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9" name="New shape"/>
          <p:cNvSpPr/>
          <p:nvPr/>
        </p:nvSpPr>
        <p:spPr>
          <a:xfrm>
            <a:off x="1394079" y="3243580"/>
            <a:ext cx="784733" cy="26149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100" i="1">
                <a:solidFill>
                  <a:srgbClr val="0E3267"/>
                </a:solidFill>
                <a:latin typeface="Segoe UI Light"/>
                <a:ea typeface="Segoe UI Light"/>
              </a:rPr>
              <a:t>10%</a:t>
            </a:r>
          </a:p>
        </p:txBody>
      </p:sp>
      <p:sp>
        <p:nvSpPr>
          <p:cNvPr id="30" name="New shape"/>
          <p:cNvSpPr/>
          <p:nvPr/>
        </p:nvSpPr>
        <p:spPr>
          <a:xfrm>
            <a:off x="5155184" y="1935988"/>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11%</a:t>
            </a:r>
          </a:p>
        </p:txBody>
      </p:sp>
      <p:sp>
        <p:nvSpPr>
          <p:cNvPr id="31" name="New shape"/>
          <p:cNvSpPr/>
          <p:nvPr/>
        </p:nvSpPr>
        <p:spPr>
          <a:xfrm rot="10800000">
            <a:off x="5848858" y="2000504"/>
            <a:ext cx="199390" cy="135255"/>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2" name="New shape"/>
          <p:cNvSpPr/>
          <p:nvPr/>
        </p:nvSpPr>
        <p:spPr>
          <a:xfrm>
            <a:off x="9104630" y="2980055"/>
            <a:ext cx="46126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5%</a:t>
            </a:r>
          </a:p>
        </p:txBody>
      </p:sp>
      <p:sp>
        <p:nvSpPr>
          <p:cNvPr id="33" name="New shape"/>
          <p:cNvSpPr/>
          <p:nvPr/>
        </p:nvSpPr>
        <p:spPr>
          <a:xfrm rot="14340000">
            <a:off x="9768459" y="2535428"/>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4" name="New shape"/>
          <p:cNvSpPr/>
          <p:nvPr/>
        </p:nvSpPr>
        <p:spPr>
          <a:xfrm rot="10800000">
            <a:off x="1498981" y="3300222"/>
            <a:ext cx="157607" cy="128778"/>
          </a:xfrm>
          <a:prstGeom prst="triangle">
            <a:avLst>
              <a:gd name="adj" fmla="val 4996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5" name="New shape"/>
          <p:cNvSpPr/>
          <p:nvPr/>
        </p:nvSpPr>
        <p:spPr>
          <a:xfrm>
            <a:off x="2096643" y="3310001"/>
            <a:ext cx="656590" cy="26149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100" i="1">
                <a:solidFill>
                  <a:srgbClr val="0E3267"/>
                </a:solidFill>
                <a:latin typeface="Segoe UI Light"/>
                <a:ea typeface="Segoe UI Light"/>
              </a:rPr>
              <a:t>12%</a:t>
            </a:r>
          </a:p>
        </p:txBody>
      </p:sp>
      <p:sp>
        <p:nvSpPr>
          <p:cNvPr id="36" name="New shape"/>
          <p:cNvSpPr/>
          <p:nvPr/>
        </p:nvSpPr>
        <p:spPr>
          <a:xfrm>
            <a:off x="7193026" y="2165096"/>
            <a:ext cx="731774" cy="16421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8%</a:t>
            </a:r>
          </a:p>
          <a:p>
            <a:pPr algn="ctr" defTabSz="457200">
              <a:lnSpc>
                <a:spcPct val="100000"/>
              </a:lnSpc>
              <a:spcBef>
                <a:spcPct val="0"/>
              </a:spcBef>
              <a:spcAft>
                <a:spcPct val="0"/>
              </a:spcAft>
            </a:pPr>
            <a:endParaRPr sz="1100" i="1">
              <a:solidFill>
                <a:srgbClr val="000000"/>
              </a:solidFill>
              <a:latin typeface="Segoe UI Light"/>
              <a:ea typeface="Segoe UI Light"/>
            </a:endParaRPr>
          </a:p>
        </p:txBody>
      </p:sp>
      <p:sp>
        <p:nvSpPr>
          <p:cNvPr id="37" name="New shape"/>
          <p:cNvSpPr/>
          <p:nvPr/>
        </p:nvSpPr>
        <p:spPr>
          <a:xfrm rot="10800000">
            <a:off x="7274306" y="2208784"/>
            <a:ext cx="157607" cy="128778"/>
          </a:xfrm>
          <a:prstGeom prst="triangle">
            <a:avLst>
              <a:gd name="adj" fmla="val 4996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8" name="New shape"/>
          <p:cNvSpPr/>
          <p:nvPr/>
        </p:nvSpPr>
        <p:spPr>
          <a:xfrm>
            <a:off x="11039729" y="3052572"/>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17%</a:t>
            </a:r>
          </a:p>
        </p:txBody>
      </p:sp>
      <p:sp>
        <p:nvSpPr>
          <p:cNvPr id="39" name="New shape"/>
          <p:cNvSpPr/>
          <p:nvPr/>
        </p:nvSpPr>
        <p:spPr>
          <a:xfrm rot="7320000">
            <a:off x="11118215" y="3097530"/>
            <a:ext cx="157607" cy="125095"/>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03174"/>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Revenue Stability: Recurring Revenue Model</a:t>
            </a:r>
          </a:p>
        </p:txBody>
      </p:sp>
      <p:sp>
        <p:nvSpPr>
          <p:cNvPr id="3" name="New shape"/>
          <p:cNvSpPr/>
          <p:nvPr/>
        </p:nvSpPr>
        <p:spPr>
          <a:xfrm>
            <a:off x="683641" y="5239512"/>
            <a:ext cx="11169904"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With a subscription-based business, a large portion of revenue is contracted and booked at the beginning of each year with high predictability as we renew our contracts throughout the year.</a:t>
            </a:r>
          </a:p>
        </p:txBody>
      </p:sp>
      <p:sp>
        <p:nvSpPr>
          <p:cNvPr id="4" name="New shape"/>
          <p:cNvSpPr/>
          <p:nvPr/>
        </p:nvSpPr>
        <p:spPr>
          <a:xfrm>
            <a:off x="1703578" y="1229233"/>
            <a:ext cx="7565644" cy="378282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2"/>
          <a:stretch>
            <a:fillRect/>
          </a:stretch>
        </p:blipFill>
        <p:spPr>
          <a:xfrm>
            <a:off x="1703578" y="1229233"/>
            <a:ext cx="7565644" cy="3782822"/>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7989951" y="1103249"/>
            <a:ext cx="3832225" cy="4264152"/>
          </a:xfrm>
          <a:prstGeom prst="rect">
            <a:avLst/>
          </a:prstGeom>
          <a:solidFill>
            <a:srgbClr val="DBDBDB"/>
          </a:solid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DHI Group Cash Flow</a:t>
            </a:r>
          </a:p>
        </p:txBody>
      </p:sp>
      <p:sp>
        <p:nvSpPr>
          <p:cNvPr id="4" name="New shape"/>
          <p:cNvSpPr/>
          <p:nvPr/>
        </p:nvSpPr>
        <p:spPr>
          <a:xfrm>
            <a:off x="329184" y="6199632"/>
            <a:ext cx="8387842" cy="22148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Cap Dev refers to capitalized development costs (cap dev) from both internal labor and external vendors incurred from building new products and features on the Company's platforms.  Cap dev is included in capex.</a:t>
            </a:r>
          </a:p>
        </p:txBody>
      </p:sp>
      <p:sp>
        <p:nvSpPr>
          <p:cNvPr id="5" name="New shape"/>
          <p:cNvSpPr/>
          <p:nvPr/>
        </p:nvSpPr>
        <p:spPr>
          <a:xfrm>
            <a:off x="468376" y="5453634"/>
            <a:ext cx="11255375"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Operating cash flows in Q1 2026 were $8.4M </a:t>
            </a:r>
          </a:p>
          <a:p>
            <a:pPr algn="l" defTabSz="457200">
              <a:lnSpc>
                <a:spcPct val="100000"/>
              </a:lnSpc>
              <a:spcBef>
                <a:spcPct val="0"/>
              </a:spcBef>
              <a:spcAft>
                <a:spcPct val="0"/>
              </a:spcAft>
            </a:pPr>
            <a:r>
              <a:rPr sz="2000">
                <a:solidFill>
                  <a:srgbClr val="0E3267"/>
                </a:solidFill>
                <a:latin typeface="Segoe UI Light"/>
                <a:ea typeface="Segoe UI Light"/>
              </a:rPr>
              <a:t>Capitalized development costs comprise over 90% of capex and cap dev is trending down</a:t>
            </a:r>
          </a:p>
        </p:txBody>
      </p:sp>
      <p:sp>
        <p:nvSpPr>
          <p:cNvPr id="6" name="New shape"/>
          <p:cNvSpPr/>
          <p:nvPr/>
        </p:nvSpPr>
        <p:spPr>
          <a:xfrm>
            <a:off x="159893" y="1508379"/>
            <a:ext cx="7785862" cy="381469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2"/>
          <a:stretch>
            <a:fillRect/>
          </a:stretch>
        </p:blipFill>
        <p:spPr>
          <a:xfrm>
            <a:off x="159893" y="1508379"/>
            <a:ext cx="7785862" cy="3814699"/>
          </a:xfrm>
          <a:prstGeom prst="rect">
            <a:avLst/>
          </a:prstGeom>
        </p:spPr>
      </p:pic>
      <p:sp>
        <p:nvSpPr>
          <p:cNvPr id="8" name="New shape"/>
          <p:cNvSpPr/>
          <p:nvPr/>
        </p:nvSpPr>
        <p:spPr>
          <a:xfrm>
            <a:off x="7945755" y="1026414"/>
            <a:ext cx="3812794" cy="429666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3"/>
          <a:stretch>
            <a:fillRect/>
          </a:stretch>
        </p:blipFill>
        <p:spPr>
          <a:xfrm>
            <a:off x="7945755" y="1026414"/>
            <a:ext cx="3812794" cy="4296664"/>
          </a:xfrm>
          <a:prstGeom prst="rect">
            <a:avLst/>
          </a:prstGeom>
        </p:spPr>
      </p:pic>
      <p:sp>
        <p:nvSpPr>
          <p:cNvPr id="10" name="New shape"/>
          <p:cNvSpPr/>
          <p:nvPr/>
        </p:nvSpPr>
        <p:spPr>
          <a:xfrm>
            <a:off x="5054854" y="1508379"/>
            <a:ext cx="188341" cy="22148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700">
                <a:solidFill>
                  <a:srgbClr val="1B365D"/>
                </a:solidFill>
                <a:latin typeface="Segoe UI Light"/>
                <a:ea typeface="Segoe UI Light"/>
              </a:rPr>
              <a:t>1</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Illustration of DHI Group Free Cash Flow</a:t>
            </a:r>
          </a:p>
        </p:txBody>
      </p:sp>
      <p:sp>
        <p:nvSpPr>
          <p:cNvPr id="3" name="New shape"/>
          <p:cNvSpPr/>
          <p:nvPr/>
        </p:nvSpPr>
        <p:spPr>
          <a:xfrm>
            <a:off x="279019" y="5501894"/>
            <a:ext cx="11742547"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DHI Group Free Cash Flow Sources/ Uses composed of multiple elements, with Capex being the primary driver Reduced capitalized development costs resulted in $6.6 million lower capex spend in 2025</a:t>
            </a:r>
          </a:p>
        </p:txBody>
      </p:sp>
      <p:sp>
        <p:nvSpPr>
          <p:cNvPr id="4" name="New shape"/>
          <p:cNvSpPr/>
          <p:nvPr/>
        </p:nvSpPr>
        <p:spPr>
          <a:xfrm>
            <a:off x="279019" y="5111877"/>
            <a:ext cx="11183874" cy="30772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ts val="600"/>
              </a:spcAft>
            </a:pPr>
            <a:r>
              <a:rPr sz="1800" b="1">
                <a:solidFill>
                  <a:srgbClr val="0E3267"/>
                </a:solidFill>
                <a:latin typeface="Segoe UI Semibold"/>
                <a:ea typeface="Segoe UI Semibold"/>
              </a:rPr>
              <a:t>Long term goal to deliver free cash flow at or above 10% of revenue </a:t>
            </a:r>
          </a:p>
        </p:txBody>
      </p:sp>
      <p:sp>
        <p:nvSpPr>
          <p:cNvPr id="5" name="New shape"/>
          <p:cNvSpPr/>
          <p:nvPr/>
        </p:nvSpPr>
        <p:spPr>
          <a:xfrm>
            <a:off x="329184" y="6199632"/>
            <a:ext cx="7772400" cy="21539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lvl="1" indent="-228600" algn="l" defTabSz="457200">
              <a:lnSpc>
                <a:spcPct val="100000"/>
              </a:lnSpc>
              <a:spcBef>
                <a:spcPct val="0"/>
              </a:spcBef>
              <a:spcAft>
                <a:spcPct val="0"/>
              </a:spcAft>
              <a:buAutoNum type="arabicPeriod"/>
            </a:pPr>
            <a:r>
              <a:rPr sz="700">
                <a:solidFill>
                  <a:srgbClr val="626262"/>
                </a:solidFill>
                <a:latin typeface="Segoe UI Light"/>
                <a:ea typeface="Segoe UI Light"/>
              </a:rPr>
              <a:t>Each component calculated using the five-year average (2021 to 2025)</a:t>
            </a:r>
          </a:p>
          <a:p>
            <a:pPr marL="228600" lvl="1" indent="-228600" algn="l" defTabSz="457200">
              <a:lnSpc>
                <a:spcPct val="100000"/>
              </a:lnSpc>
              <a:spcBef>
                <a:spcPct val="0"/>
              </a:spcBef>
              <a:spcAft>
                <a:spcPct val="0"/>
              </a:spcAft>
              <a:buAutoNum type="arabicPeriod" startAt="2"/>
            </a:pPr>
            <a:r>
              <a:rPr sz="700">
                <a:solidFill>
                  <a:srgbClr val="626262"/>
                </a:solidFill>
                <a:latin typeface="Segoe UI Light"/>
                <a:ea typeface="Segoe UI Light"/>
              </a:rPr>
              <a:t>Working capital excludes the impact of income taxes</a:t>
            </a:r>
          </a:p>
        </p:txBody>
      </p:sp>
      <p:sp>
        <p:nvSpPr>
          <p:cNvPr id="6" name="New shape"/>
          <p:cNvSpPr/>
          <p:nvPr/>
        </p:nvSpPr>
        <p:spPr>
          <a:xfrm>
            <a:off x="1783080" y="1233551"/>
            <a:ext cx="8787384" cy="354634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2"/>
          <a:stretch>
            <a:fillRect/>
          </a:stretch>
        </p:blipFill>
        <p:spPr>
          <a:xfrm>
            <a:off x="1783080" y="1233551"/>
            <a:ext cx="8787384" cy="3546348"/>
          </a:xfrm>
          <a:prstGeom prst="rect">
            <a:avLst/>
          </a:prstGeom>
        </p:spPr>
      </p:pic>
      <p:sp>
        <p:nvSpPr>
          <p:cNvPr id="8" name="New shape"/>
          <p:cNvSpPr/>
          <p:nvPr/>
        </p:nvSpPr>
        <p:spPr>
          <a:xfrm>
            <a:off x="7602220" y="1233551"/>
            <a:ext cx="188341" cy="19926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800">
                <a:solidFill>
                  <a:srgbClr val="1B365D"/>
                </a:solidFill>
                <a:latin typeface="Segoe UI Light"/>
                <a:ea typeface="Segoe UI Light"/>
              </a:rPr>
              <a:t>1</a:t>
            </a:r>
          </a:p>
        </p:txBody>
      </p:sp>
      <p:sp>
        <p:nvSpPr>
          <p:cNvPr id="9" name="New shape"/>
          <p:cNvSpPr/>
          <p:nvPr/>
        </p:nvSpPr>
        <p:spPr>
          <a:xfrm>
            <a:off x="5413756" y="4369054"/>
            <a:ext cx="188341" cy="1440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700">
                <a:solidFill>
                  <a:srgbClr val="1B365D"/>
                </a:solidFill>
                <a:latin typeface="Arial"/>
                <a:ea typeface="Arial"/>
              </a:rPr>
              <a:t>2</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8175879" y="1258316"/>
            <a:ext cx="3743579" cy="4230878"/>
          </a:xfrm>
          <a:prstGeom prst="rect">
            <a:avLst/>
          </a:prstGeom>
          <a:solidFill>
            <a:srgbClr val="DBDBDB"/>
          </a:solid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DHI Group Liquidity</a:t>
            </a:r>
          </a:p>
        </p:txBody>
      </p:sp>
      <p:sp>
        <p:nvSpPr>
          <p:cNvPr id="4" name="New shape"/>
          <p:cNvSpPr/>
          <p:nvPr/>
        </p:nvSpPr>
        <p:spPr>
          <a:xfrm>
            <a:off x="300609" y="6275959"/>
            <a:ext cx="10757281" cy="32308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Includes shares repurchased under an approved stock repurchase plan and shares repurchased pursuant to our equity award plan as shares withheld for employee taxes from the vesting of employee restricted stock or performance-based restricted stock units.</a:t>
            </a:r>
          </a:p>
          <a:p>
            <a:pPr algn="l" defTabSz="457200">
              <a:lnSpc>
                <a:spcPct val="100000"/>
              </a:lnSpc>
              <a:spcBef>
                <a:spcPct val="0"/>
              </a:spcBef>
              <a:spcAft>
                <a:spcPct val="0"/>
              </a:spcAft>
            </a:pPr>
            <a:r>
              <a:rPr sz="700">
                <a:solidFill>
                  <a:srgbClr val="626262"/>
                </a:solidFill>
                <a:latin typeface="Segoe UI Light"/>
                <a:ea typeface="Segoe UI Light"/>
              </a:rPr>
              <a:t>2. Leverage Ratio is computed by dividing debt by Adjusted EBITDA.</a:t>
            </a:r>
          </a:p>
        </p:txBody>
      </p:sp>
      <p:sp>
        <p:nvSpPr>
          <p:cNvPr id="5" name="New shape"/>
          <p:cNvSpPr/>
          <p:nvPr/>
        </p:nvSpPr>
        <p:spPr>
          <a:xfrm>
            <a:off x="433959" y="5431663"/>
            <a:ext cx="11485499"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Q1 2026 cash of $3M, debt of $33M, leverage ratio of 0.91</a:t>
            </a:r>
          </a:p>
          <a:p>
            <a:pPr algn="l" defTabSz="457200">
              <a:lnSpc>
                <a:spcPct val="100000"/>
              </a:lnSpc>
              <a:spcBef>
                <a:spcPct val="0"/>
              </a:spcBef>
              <a:spcAft>
                <a:spcPct val="0"/>
              </a:spcAft>
            </a:pPr>
            <a:r>
              <a:rPr sz="2000">
                <a:solidFill>
                  <a:srgbClr val="0E3267"/>
                </a:solidFill>
                <a:latin typeface="Segoe UI Light"/>
                <a:ea typeface="Segoe UI Light"/>
              </a:rPr>
              <a:t>20M shares repurchased for $73M since 2021 </a:t>
            </a:r>
          </a:p>
        </p:txBody>
      </p:sp>
      <p:sp>
        <p:nvSpPr>
          <p:cNvPr id="6" name="New shape"/>
          <p:cNvSpPr/>
          <p:nvPr/>
        </p:nvSpPr>
        <p:spPr>
          <a:xfrm>
            <a:off x="300609" y="1075563"/>
            <a:ext cx="7781544" cy="430682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2"/>
          <a:stretch>
            <a:fillRect/>
          </a:stretch>
        </p:blipFill>
        <p:spPr>
          <a:xfrm>
            <a:off x="300609" y="1075563"/>
            <a:ext cx="7781544" cy="4306824"/>
          </a:xfrm>
          <a:prstGeom prst="rect">
            <a:avLst/>
          </a:prstGeom>
        </p:spPr>
      </p:pic>
      <p:sp>
        <p:nvSpPr>
          <p:cNvPr id="8" name="New shape"/>
          <p:cNvSpPr/>
          <p:nvPr/>
        </p:nvSpPr>
        <p:spPr>
          <a:xfrm>
            <a:off x="8064881" y="1133983"/>
            <a:ext cx="3813048" cy="429768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3"/>
          <a:stretch>
            <a:fillRect/>
          </a:stretch>
        </p:blipFill>
        <p:spPr>
          <a:xfrm>
            <a:off x="8064881" y="1133983"/>
            <a:ext cx="3813048" cy="4297680"/>
          </a:xfrm>
          <a:prstGeom prst="rect">
            <a:avLst/>
          </a:prstGeom>
        </p:spPr>
      </p:pic>
      <p:sp>
        <p:nvSpPr>
          <p:cNvPr id="10" name="New shape"/>
          <p:cNvSpPr/>
          <p:nvPr/>
        </p:nvSpPr>
        <p:spPr>
          <a:xfrm>
            <a:off x="4944237" y="1369060"/>
            <a:ext cx="166116" cy="1440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800">
                <a:solidFill>
                  <a:srgbClr val="1B365D"/>
                </a:solidFill>
                <a:latin typeface="Arial"/>
                <a:ea typeface="Arial"/>
              </a:rPr>
              <a:t>1</a:t>
            </a:r>
          </a:p>
        </p:txBody>
      </p:sp>
      <p:sp>
        <p:nvSpPr>
          <p:cNvPr id="11" name="New shape"/>
          <p:cNvSpPr/>
          <p:nvPr/>
        </p:nvSpPr>
        <p:spPr>
          <a:xfrm>
            <a:off x="6251067" y="1369060"/>
            <a:ext cx="188214" cy="18834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800">
                <a:solidFill>
                  <a:srgbClr val="1B365D"/>
                </a:solidFill>
                <a:latin typeface="Arial"/>
                <a:ea typeface="Arial"/>
              </a:rPr>
              <a:t>2</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DHI Group Buyback History</a:t>
            </a:r>
          </a:p>
        </p:txBody>
      </p:sp>
      <p:sp>
        <p:nvSpPr>
          <p:cNvPr id="3" name="New shape"/>
          <p:cNvSpPr/>
          <p:nvPr/>
        </p:nvSpPr>
        <p:spPr>
          <a:xfrm>
            <a:off x="329184" y="6199632"/>
            <a:ext cx="10624566" cy="10769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Includes shares repurchased under an approved stock repurchase plan and shares repurchased pursuant to our equity award plan as shares withheld for employee taxes from the vesting of employee restricted stock or performance-based restricted stock units.</a:t>
            </a:r>
          </a:p>
        </p:txBody>
      </p:sp>
      <p:sp>
        <p:nvSpPr>
          <p:cNvPr id="4" name="New shape"/>
          <p:cNvSpPr/>
          <p:nvPr/>
        </p:nvSpPr>
        <p:spPr>
          <a:xfrm>
            <a:off x="534543" y="5208524"/>
            <a:ext cx="11032871" cy="92329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Shares count down 4.3M shares, of 9%, since 2021</a:t>
            </a:r>
          </a:p>
          <a:p>
            <a:pPr algn="l" defTabSz="457200">
              <a:lnSpc>
                <a:spcPct val="100000"/>
              </a:lnSpc>
              <a:spcBef>
                <a:spcPct val="0"/>
              </a:spcBef>
              <a:spcAft>
                <a:spcPct val="0"/>
              </a:spcAft>
            </a:pPr>
            <a:r>
              <a:rPr sz="2000">
                <a:solidFill>
                  <a:srgbClr val="0E3267"/>
                </a:solidFill>
                <a:latin typeface="Segoe UI Light"/>
                <a:ea typeface="Segoe UI Light"/>
              </a:rPr>
              <a:t>$10M stock repurchase plan in place through February 2027</a:t>
            </a:r>
          </a:p>
          <a:p>
            <a:pPr algn="l" defTabSz="457200">
              <a:lnSpc>
                <a:spcPct val="100000"/>
              </a:lnSpc>
              <a:spcBef>
                <a:spcPct val="0"/>
              </a:spcBef>
              <a:spcAft>
                <a:spcPct val="0"/>
              </a:spcAft>
            </a:pPr>
            <a:r>
              <a:rPr sz="2000">
                <a:solidFill>
                  <a:srgbClr val="0E3267"/>
                </a:solidFill>
                <a:latin typeface="Segoe UI Light"/>
                <a:ea typeface="Segoe UI Light"/>
              </a:rPr>
              <a:t>Shares repurchased outpacing equity grants to employees and directors, offsetting dilution</a:t>
            </a:r>
          </a:p>
        </p:txBody>
      </p:sp>
      <p:sp>
        <p:nvSpPr>
          <p:cNvPr id="5" name="New shape"/>
          <p:cNvSpPr/>
          <p:nvPr/>
        </p:nvSpPr>
        <p:spPr>
          <a:xfrm>
            <a:off x="868680" y="1275080"/>
            <a:ext cx="10484993"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ts val="300"/>
              </a:spcAft>
            </a:pPr>
            <a:r>
              <a:rPr sz="1600" b="1">
                <a:solidFill>
                  <a:srgbClr val="0E3267"/>
                </a:solidFill>
                <a:latin typeface="Segoe UI Light"/>
                <a:ea typeface="Segoe UI Light"/>
              </a:rPr>
              <a:t>Shares Outstanding and Share Repurchases</a:t>
            </a:r>
            <a:r>
              <a:rPr sz="1600" b="1" baseline="30000">
                <a:solidFill>
                  <a:srgbClr val="0E3267"/>
                </a:solidFill>
                <a:latin typeface="Segoe UI Light"/>
                <a:ea typeface="Segoe UI Light"/>
              </a:rPr>
              <a:t>1</a:t>
            </a:r>
            <a:r>
              <a:rPr sz="1600" b="1">
                <a:solidFill>
                  <a:srgbClr val="0E3267"/>
                </a:solidFill>
                <a:latin typeface="Segoe UI Light"/>
                <a:ea typeface="Segoe UI Light"/>
              </a:rPr>
              <a:t> (shares in thousands)</a:t>
            </a:r>
          </a:p>
        </p:txBody>
      </p:sp>
      <p:sp>
        <p:nvSpPr>
          <p:cNvPr id="6" name="New shape"/>
          <p:cNvSpPr/>
          <p:nvPr/>
        </p:nvSpPr>
        <p:spPr>
          <a:xfrm>
            <a:off x="1181608" y="1521206"/>
            <a:ext cx="9990201" cy="36195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2"/>
          <a:stretch>
            <a:fillRect/>
          </a:stretch>
        </p:blipFill>
        <p:spPr>
          <a:xfrm>
            <a:off x="1181608" y="1521206"/>
            <a:ext cx="9990201" cy="361950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8314055" y="1807718"/>
            <a:ext cx="3557016" cy="352958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8314055" y="1807718"/>
            <a:ext cx="3557016" cy="3529584"/>
          </a:xfrm>
          <a:prstGeom prst="rect">
            <a:avLst/>
          </a:prstGeom>
        </p:spPr>
      </p:pic>
      <p:sp>
        <p:nvSpPr>
          <p:cNvPr id="4" name="New shape"/>
          <p:cNvSpPr/>
          <p:nvPr/>
        </p:nvSpPr>
        <p:spPr>
          <a:xfrm>
            <a:off x="8314436" y="1807718"/>
            <a:ext cx="3477641" cy="3474339"/>
          </a:xfrm>
          <a:prstGeom prst="rect">
            <a:avLst/>
          </a:prstGeom>
          <a:solidFill>
            <a:srgbClr val="DBDBDB">
              <a:alpha val="0"/>
            </a:srgbClr>
          </a:solid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329184" y="1138555"/>
            <a:ext cx="7680960" cy="413296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 name="New picture"/>
          <p:cNvPicPr/>
          <p:nvPr/>
        </p:nvPicPr>
        <p:blipFill>
          <a:blip r:embed="rId3"/>
          <a:stretch>
            <a:fillRect/>
          </a:stretch>
        </p:blipFill>
        <p:spPr>
          <a:xfrm>
            <a:off x="329184" y="1138555"/>
            <a:ext cx="7680960" cy="4132961"/>
          </a:xfrm>
          <a:prstGeom prst="rect">
            <a:avLst/>
          </a:prstGeom>
        </p:spPr>
      </p:pic>
      <p:sp>
        <p:nvSpPr>
          <p:cNvPr id="7"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ClearanceJobs Revenue</a:t>
            </a:r>
          </a:p>
        </p:txBody>
      </p:sp>
      <p:sp>
        <p:nvSpPr>
          <p:cNvPr id="8" name="New shape"/>
          <p:cNvSpPr/>
          <p:nvPr/>
        </p:nvSpPr>
        <p:spPr>
          <a:xfrm>
            <a:off x="635127" y="5383530"/>
            <a:ext cx="10419207"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ClearanceJobs revenue CAGR 12%</a:t>
            </a:r>
          </a:p>
          <a:p>
            <a:pPr algn="l" defTabSz="457200">
              <a:lnSpc>
                <a:spcPct val="100000"/>
              </a:lnSpc>
              <a:spcBef>
                <a:spcPct val="0"/>
              </a:spcBef>
              <a:spcAft>
                <a:spcPct val="0"/>
              </a:spcAft>
            </a:pPr>
            <a:r>
              <a:rPr sz="2000">
                <a:solidFill>
                  <a:srgbClr val="0E3267"/>
                </a:solidFill>
                <a:latin typeface="Segoe UI Light"/>
                <a:ea typeface="Segoe UI Light"/>
              </a:rPr>
              <a:t>ClearanceJobs revenue up +5% YoY in Q1 2026</a:t>
            </a:r>
          </a:p>
        </p:txBody>
      </p:sp>
      <p:cxnSp>
        <p:nvCxnSpPr>
          <p:cNvPr id="9" name="New connector"/>
          <p:cNvCxnSpPr/>
          <p:nvPr/>
        </p:nvCxnSpPr>
        <p:spPr>
          <a:xfrm flipV="1">
            <a:off x="882650" y="1182370"/>
            <a:ext cx="6574028" cy="1306195"/>
          </a:xfrm>
          <a:prstGeom prst="line">
            <a:avLst/>
          </a:prstGeom>
          <a:noFill/>
          <a:ln w="28575">
            <a:solidFill>
              <a:srgbClr val="55BA47"/>
            </a:solidFill>
            <a:prstDash val="solid"/>
            <a:miter/>
            <a:tailEnd type="triangle" w="med" len="med"/>
          </a:ln>
        </p:spPr>
        <p:style>
          <a:lnRef idx="1">
            <a:schemeClr val="accent1"/>
          </a:lnRef>
          <a:fillRef idx="0">
            <a:schemeClr val="accent1"/>
          </a:fillRef>
          <a:effectRef idx="0">
            <a:schemeClr val="accent1"/>
          </a:effectRef>
          <a:fontRef idx="minor">
            <a:schemeClr val="tx1"/>
          </a:fontRef>
        </p:style>
      </p:cxnSp>
      <p:sp>
        <p:nvSpPr>
          <p:cNvPr id="10" name="New shape"/>
          <p:cNvSpPr/>
          <p:nvPr/>
        </p:nvSpPr>
        <p:spPr>
          <a:xfrm rot="20880000">
            <a:off x="3357499" y="1574419"/>
            <a:ext cx="1200785" cy="21539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400" b="1" dirty="0">
                <a:solidFill>
                  <a:srgbClr val="1B365D"/>
                </a:solidFill>
                <a:latin typeface="Segoe UI Light"/>
                <a:ea typeface="Segoe UI Light"/>
              </a:rPr>
              <a:t>12% CAGR</a:t>
            </a:r>
            <a:r>
              <a:rPr sz="1400" b="1" baseline="30000" dirty="0">
                <a:solidFill>
                  <a:srgbClr val="1B365D"/>
                </a:solidFill>
                <a:latin typeface="Segoe UI Light"/>
                <a:ea typeface="Segoe UI Light"/>
              </a:rPr>
              <a:t>1</a:t>
            </a:r>
          </a:p>
        </p:txBody>
      </p:sp>
      <p:sp>
        <p:nvSpPr>
          <p:cNvPr id="11" name="New shape"/>
          <p:cNvSpPr/>
          <p:nvPr/>
        </p:nvSpPr>
        <p:spPr>
          <a:xfrm>
            <a:off x="329184" y="6199632"/>
            <a:ext cx="10419207" cy="32308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CAGR represents Compound Annual Growth Rate from 2021 to 2025.</a:t>
            </a:r>
          </a:p>
          <a:p>
            <a:pPr algn="l" defTabSz="457200">
              <a:lnSpc>
                <a:spcPct val="100000"/>
              </a:lnSpc>
              <a:spcBef>
                <a:spcPct val="0"/>
              </a:spcBef>
              <a:spcAft>
                <a:spcPct val="0"/>
              </a:spcAft>
            </a:pPr>
            <a:r>
              <a:rPr sz="700">
                <a:solidFill>
                  <a:srgbClr val="626262"/>
                </a:solidFill>
                <a:latin typeface="Segoe UI Light"/>
                <a:ea typeface="Segoe UI Light"/>
              </a:rPr>
              <a:t>2 Percentage represents the change versus the prior year quarter.</a:t>
            </a:r>
          </a:p>
        </p:txBody>
      </p:sp>
      <p:sp>
        <p:nvSpPr>
          <p:cNvPr id="12" name="New shape"/>
          <p:cNvSpPr/>
          <p:nvPr/>
        </p:nvSpPr>
        <p:spPr>
          <a:xfrm>
            <a:off x="10174097" y="508127"/>
            <a:ext cx="1512951" cy="76568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3" name="New picture"/>
          <p:cNvPicPr/>
          <p:nvPr/>
        </p:nvPicPr>
        <p:blipFill>
          <a:blip r:embed="rId4"/>
          <a:stretch>
            <a:fillRect/>
          </a:stretch>
        </p:blipFill>
        <p:spPr>
          <a:xfrm>
            <a:off x="10174097" y="508127"/>
            <a:ext cx="1512951" cy="765683"/>
          </a:xfrm>
          <a:prstGeom prst="rect">
            <a:avLst/>
          </a:prstGeom>
        </p:spPr>
      </p:pic>
      <p:sp>
        <p:nvSpPr>
          <p:cNvPr id="14" name="New shape"/>
          <p:cNvSpPr/>
          <p:nvPr/>
        </p:nvSpPr>
        <p:spPr>
          <a:xfrm>
            <a:off x="10543286" y="2596515"/>
            <a:ext cx="569468" cy="25387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000" i="1">
                <a:solidFill>
                  <a:srgbClr val="0E3267"/>
                </a:solidFill>
                <a:latin typeface="Segoe UI Light"/>
                <a:ea typeface="Segoe UI Light"/>
              </a:rPr>
              <a:t>1%</a:t>
            </a:r>
          </a:p>
        </p:txBody>
      </p:sp>
      <p:sp>
        <p:nvSpPr>
          <p:cNvPr id="15" name="New shape"/>
          <p:cNvSpPr/>
          <p:nvPr/>
        </p:nvSpPr>
        <p:spPr>
          <a:xfrm>
            <a:off x="9235440" y="2661539"/>
            <a:ext cx="569468" cy="25387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000" i="1">
                <a:solidFill>
                  <a:srgbClr val="0E3267"/>
                </a:solidFill>
                <a:latin typeface="Segoe UI Light"/>
                <a:ea typeface="Segoe UI Light"/>
              </a:rPr>
              <a:t>1%</a:t>
            </a:r>
          </a:p>
        </p:txBody>
      </p:sp>
      <p:sp>
        <p:nvSpPr>
          <p:cNvPr id="16" name="New shape"/>
          <p:cNvSpPr/>
          <p:nvPr/>
        </p:nvSpPr>
        <p:spPr>
          <a:xfrm>
            <a:off x="9889363" y="2599817"/>
            <a:ext cx="569468" cy="25387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000" i="1">
                <a:solidFill>
                  <a:srgbClr val="0E3267"/>
                </a:solidFill>
                <a:latin typeface="Segoe UI Light"/>
                <a:ea typeface="Segoe UI Light"/>
              </a:rPr>
              <a:t>1%</a:t>
            </a:r>
          </a:p>
        </p:txBody>
      </p:sp>
      <p:sp>
        <p:nvSpPr>
          <p:cNvPr id="17" name="New shape"/>
          <p:cNvSpPr/>
          <p:nvPr/>
        </p:nvSpPr>
        <p:spPr>
          <a:xfrm>
            <a:off x="8564880" y="2724150"/>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8" name="New shape"/>
          <p:cNvSpPr/>
          <p:nvPr/>
        </p:nvSpPr>
        <p:spPr>
          <a:xfrm>
            <a:off x="9243568" y="2724023"/>
            <a:ext cx="157607" cy="128778"/>
          </a:xfrm>
          <a:prstGeom prst="triangle">
            <a:avLst>
              <a:gd name="adj" fmla="val 4996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9" name="New shape"/>
          <p:cNvSpPr/>
          <p:nvPr/>
        </p:nvSpPr>
        <p:spPr>
          <a:xfrm rot="10740000">
            <a:off x="10543794" y="2658999"/>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0" name="New shape"/>
          <p:cNvSpPr/>
          <p:nvPr/>
        </p:nvSpPr>
        <p:spPr>
          <a:xfrm>
            <a:off x="9895078" y="2658999"/>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1" name="New shape"/>
          <p:cNvSpPr/>
          <p:nvPr/>
        </p:nvSpPr>
        <p:spPr>
          <a:xfrm>
            <a:off x="8643620" y="2661539"/>
            <a:ext cx="418211" cy="26746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000" i="1">
                <a:solidFill>
                  <a:srgbClr val="0E3267"/>
                </a:solidFill>
                <a:latin typeface="Segoe UI Light"/>
                <a:ea typeface="Segoe UI Light"/>
              </a:rPr>
              <a:t>3%</a:t>
            </a:r>
          </a:p>
        </p:txBody>
      </p:sp>
      <p:sp>
        <p:nvSpPr>
          <p:cNvPr id="22" name="New shape"/>
          <p:cNvSpPr/>
          <p:nvPr/>
        </p:nvSpPr>
        <p:spPr>
          <a:xfrm>
            <a:off x="11320018" y="1835531"/>
            <a:ext cx="166243" cy="17716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700">
                <a:solidFill>
                  <a:srgbClr val="1B365D"/>
                </a:solidFill>
                <a:latin typeface="Segoe UI Light"/>
                <a:ea typeface="Segoe UI Light"/>
              </a:rPr>
              <a:t>2</a:t>
            </a:r>
          </a:p>
        </p:txBody>
      </p:sp>
      <p:sp>
        <p:nvSpPr>
          <p:cNvPr id="23" name="New shape"/>
          <p:cNvSpPr/>
          <p:nvPr/>
        </p:nvSpPr>
        <p:spPr>
          <a:xfrm>
            <a:off x="11201527" y="2658237"/>
            <a:ext cx="569468" cy="25387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00000"/>
              </a:lnSpc>
              <a:spcBef>
                <a:spcPct val="0"/>
              </a:spcBef>
              <a:spcAft>
                <a:spcPct val="0"/>
              </a:spcAft>
            </a:pPr>
            <a:r>
              <a:rPr sz="1000" i="1">
                <a:solidFill>
                  <a:srgbClr val="0E3267"/>
                </a:solidFill>
                <a:latin typeface="Segoe UI Light"/>
                <a:ea typeface="Segoe UI Light"/>
              </a:rPr>
              <a:t>5%</a:t>
            </a:r>
          </a:p>
        </p:txBody>
      </p:sp>
      <p:sp>
        <p:nvSpPr>
          <p:cNvPr id="24" name="New shape"/>
          <p:cNvSpPr/>
          <p:nvPr/>
        </p:nvSpPr>
        <p:spPr>
          <a:xfrm>
            <a:off x="11202035" y="2720848"/>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236982" y="1191895"/>
            <a:ext cx="11735562" cy="4721733"/>
          </a:xfrm>
          <a:prstGeom prst="rect">
            <a:avLst/>
          </a:prstGeom>
          <a:solidFill>
            <a:srgbClr val="DBDBDB"/>
          </a:solid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 name="New shape"/>
          <p:cNvSpPr/>
          <p:nvPr/>
        </p:nvSpPr>
        <p:spPr>
          <a:xfrm>
            <a:off x="0" y="6045200"/>
            <a:ext cx="10909554" cy="136525"/>
          </a:xfrm>
          <a:prstGeom prst="rect">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4" name="New shape"/>
          <p:cNvSpPr/>
          <p:nvPr/>
        </p:nvSpPr>
        <p:spPr>
          <a:xfrm>
            <a:off x="999744" y="503174"/>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Forward looking statements</a:t>
            </a:r>
          </a:p>
        </p:txBody>
      </p:sp>
      <p:sp>
        <p:nvSpPr>
          <p:cNvPr id="5" name="New shape"/>
          <p:cNvSpPr/>
          <p:nvPr/>
        </p:nvSpPr>
        <p:spPr>
          <a:xfrm>
            <a:off x="152400" y="1114298"/>
            <a:ext cx="11725148" cy="4721733"/>
          </a:xfrm>
          <a:prstGeom prst="rect">
            <a:avLst/>
          </a:prstGeom>
          <a:solidFill>
            <a:srgbClr val="FFFFFF"/>
          </a:solidFill>
          <a:ln w="9525">
            <a:prstDash val="solid"/>
            <a:miter/>
          </a:ln>
        </p:spPr>
        <p:style>
          <a:lnRef idx="2">
            <a:srgbClr val="000000"/>
          </a:lnRef>
          <a:fillRef idx="1">
            <a:schemeClr val="accent1"/>
          </a:fillRef>
          <a:effectRef idx="0">
            <a:schemeClr val="accent1"/>
          </a:effectRef>
          <a:fontRef idx="minor">
            <a:schemeClr val="lt1"/>
          </a:fontRef>
        </p:style>
        <p:txBody>
          <a:bodyPr lIns="0" tIns="0" rIns="0" bIns="0" rtlCol="0" anchor="t"/>
          <a:lstStyle/>
          <a:p>
            <a:pPr marL="57150" algn="just" defTabSz="457200">
              <a:lnSpc>
                <a:spcPct val="100000"/>
              </a:lnSpc>
              <a:spcBef>
                <a:spcPct val="0"/>
              </a:spcBef>
              <a:spcAft>
                <a:spcPct val="0"/>
              </a:spcAft>
            </a:pPr>
            <a:endParaRPr sz="1000">
              <a:solidFill>
                <a:srgbClr val="000000"/>
              </a:solidFill>
              <a:latin typeface="Segoe UI"/>
              <a:ea typeface="Segoe UI"/>
            </a:endParaRPr>
          </a:p>
        </p:txBody>
      </p:sp>
      <p:sp>
        <p:nvSpPr>
          <p:cNvPr id="6" name="New shape"/>
          <p:cNvSpPr/>
          <p:nvPr/>
        </p:nvSpPr>
        <p:spPr>
          <a:xfrm>
            <a:off x="100457" y="1114298"/>
            <a:ext cx="6279896" cy="460908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marL="57150" algn="just" defTabSz="457200">
              <a:lnSpc>
                <a:spcPct val="93000"/>
              </a:lnSpc>
              <a:spcBef>
                <a:spcPct val="0"/>
              </a:spcBef>
              <a:spcAft>
                <a:spcPct val="0"/>
              </a:spcAft>
            </a:pPr>
            <a:r>
              <a:rPr sz="1000">
                <a:solidFill>
                  <a:srgbClr val="6D6D6D"/>
                </a:solidFill>
                <a:latin typeface="Segoe UI"/>
                <a:ea typeface="Segoe UI"/>
              </a:rPr>
              <a:t>This presentation and oral statements made from time to time by our representatives contain forward-looking statements within the meaning of the Private Securities Litigation Reform Act of 1995, Section 27A of the Securities Act of 1933, as amended, and Section 21E of the Securities Exchange Act of 1934, as amended. You should not place undue reliance on those statements because they are subject to numerous uncertainties and factors relating to our operations and business environment, all of which are difficult to predict and many of which are beyond our control. Forward-looking statements include, without limitation, information concerning our possible or assumed future financial condition, liquidity and results of operations, including expectations (financial or otherwise), our strategy, plans, objectives, and intentions, growth potential, and statements regarding our financial outlook. These statements often include words such as “may,” “will,” “should,” “believe,” “expect,” “anticipate,” “intend,” “plan,” “estimate,” "target" or similar expressions. These statements are based on assumptions that we have made in light of our experience in the industry as well as our perceptions of historical trends, current conditions, expected future developments and other factors we believe are appropriate under the circumstances. Although we believe that these forward-looking statements are based on reasonable assumptions, you should be aware that many factors could affect our actual financial results or results of operations and could cause actual results to differ materially from those in the forward-looking statements. These factors include, but are not limited to, our ability to execute our tech-focused strategy, a write-off of all or a part of our goodwill and intangible assets, backlog not accurately representing future revenue, competition from existing and future competitors in the highly competitive markets in which we operate, failure to adapt our business model to keep pace with rapid changes in the recruiting and career services business and the development of new products and services, macroeconomic conditions, including government shutdowns, the impact of initiatives to restructuring or streamlining government agencies, such as DOGE, the risk that AI models will reduce demand for technology professionals in the workforce, failure to maintain and develop our reputation and brand recognition, failure to increase or maintain the number of customers who purchase recruitment packages,  failure to attract qualified professionals to our websites or grow the number of qualified professionals who use our websites, inability to successfully integrate future acquisitions or identify and consummate future acquisitions, misappropriation or misuse of our intellectual property, claims against us for intellectual property infringement or failure to enforce our ownership of intellectual property, failure to attract and retain users who create and post original content on our web properties, taxation risks in various jurisdictions and the potential for unfavorable decisions related to tax assessments, taxation risks impacting our liability or past sales, and ability to make future sales, downturns in our customers' businesses, our indebtedness and our ability to borrow funds under our</a:t>
            </a:r>
          </a:p>
        </p:txBody>
      </p:sp>
      <p:sp>
        <p:nvSpPr>
          <p:cNvPr id="7" name="New shape"/>
          <p:cNvSpPr/>
          <p:nvPr/>
        </p:nvSpPr>
        <p:spPr>
          <a:xfrm>
            <a:off x="6461633" y="1114298"/>
            <a:ext cx="5415915" cy="472173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marL="57150" algn="just" defTabSz="457200">
              <a:lnSpc>
                <a:spcPct val="100000"/>
              </a:lnSpc>
              <a:spcBef>
                <a:spcPct val="0"/>
              </a:spcBef>
              <a:spcAft>
                <a:spcPct val="0"/>
              </a:spcAft>
            </a:pPr>
            <a:r>
              <a:rPr sz="1000">
                <a:solidFill>
                  <a:srgbClr val="606060"/>
                </a:solidFill>
                <a:latin typeface="Segoe UI"/>
                <a:ea typeface="Segoe UI"/>
              </a:rPr>
              <a:t>revolving credit facility or refinance our indebtedness, restrictions on our current and future operations under such indebtedness, development and use of artificial intelligence, failure to scale, adapt and maintain our restrictions on our current and future operations under such indebtedness, development and use of artificial intelligence, failure to timely and efficiently scale, adapt and maintain our technology and infrastructure, capacity constraints, systems failures or breaches of network security, usefulness of our candidate profiles to our customers, decreases in our user engagement, changes in search engines’ methodologies, failure to halt operations of third-party websites aggregating our data, reliance on third-party hosting facilities, our compliance with laws and regulations, U.S. and foreign government regulation of the Internet and taxation, failure to attract or retain key executives and personnel, our ability to navigate the cyclicality or downturns of the U.S. and worldwide economies, litigation related to infringement or other claims regarding our services or content, our ability to defend ownership of our intellectual property, global climate change, compliance with the continued listing standards of the New York Stock Exchange, volatility in our stock price, differences between estimates of financial projections and future results, failure to maintain internal controls over financial reporting, results of operations fluctuating on a quarterly and annual basis, our rights plan may have anti-takeover effects, anti-takeover provisions in our governing documents making changes to management difficult, and disruption resulting from unsolicited offers to purchase the company. These factors and others are discussed in more detail in the Company’s filings with the Securities and Exchange Commission, all of which are available on the Investors page of our website at www.dhigroupinc.com, including the Company’s most recently filed reports on Form 10-K and Form 10-Q and subsequent filings under the headings “Risk Factors,” “Forward-Looking Statements” and “Management’s Discussion and Analysis of Financial Condition and Results of Operations.” You should keep in mind that any forward-looking statement made by the Company or its representatives herein, or elsewhere, speaks only as of the date on which it is made. New risks and uncertainties come up from time to time, and it is impossible to predict these events or how they may affect us. We have no obligation to update any forward-looking statements after the date hereof, except as required by applicable federal securities laws.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ClearanceJobs Adjusted EBITDA and Capex</a:t>
            </a:r>
          </a:p>
        </p:txBody>
      </p:sp>
      <p:sp>
        <p:nvSpPr>
          <p:cNvPr id="3" name="New shape"/>
          <p:cNvSpPr/>
          <p:nvPr/>
        </p:nvSpPr>
        <p:spPr>
          <a:xfrm>
            <a:off x="273558" y="1150747"/>
            <a:ext cx="11414760"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ts val="300"/>
              </a:spcAft>
            </a:pPr>
            <a:r>
              <a:rPr sz="1600" b="1">
                <a:solidFill>
                  <a:srgbClr val="0E3267"/>
                </a:solidFill>
                <a:latin typeface="Segoe UI Light"/>
                <a:ea typeface="Segoe UI Light"/>
              </a:rPr>
              <a:t>Adjusted EBITDA and Capital Expenditures ($ in millions)</a:t>
            </a:r>
          </a:p>
        </p:txBody>
      </p:sp>
      <p:sp>
        <p:nvSpPr>
          <p:cNvPr id="4" name="New shape"/>
          <p:cNvSpPr/>
          <p:nvPr/>
        </p:nvSpPr>
        <p:spPr>
          <a:xfrm>
            <a:off x="10174097" y="508127"/>
            <a:ext cx="1512951" cy="76568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2"/>
          <a:stretch>
            <a:fillRect/>
          </a:stretch>
        </p:blipFill>
        <p:spPr>
          <a:xfrm>
            <a:off x="10174097" y="508127"/>
            <a:ext cx="1512951" cy="765683"/>
          </a:xfrm>
          <a:prstGeom prst="rect">
            <a:avLst/>
          </a:prstGeom>
        </p:spPr>
      </p:pic>
      <p:sp>
        <p:nvSpPr>
          <p:cNvPr id="6" name="New shape"/>
          <p:cNvSpPr/>
          <p:nvPr/>
        </p:nvSpPr>
        <p:spPr>
          <a:xfrm>
            <a:off x="919099" y="5516245"/>
            <a:ext cx="10353929" cy="96304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Q1 2026 Adjusted EBITDA at $5.7M, a margin of 40%.</a:t>
            </a:r>
          </a:p>
          <a:p>
            <a:pPr algn="l" defTabSz="457200">
              <a:lnSpc>
                <a:spcPct val="100000"/>
              </a:lnSpc>
              <a:spcBef>
                <a:spcPct val="0"/>
              </a:spcBef>
              <a:spcAft>
                <a:spcPct val="0"/>
              </a:spcAft>
            </a:pPr>
            <a:r>
              <a:rPr sz="2000">
                <a:solidFill>
                  <a:srgbClr val="0E3267"/>
                </a:solidFill>
                <a:latin typeface="Segoe UI Light"/>
                <a:ea typeface="Segoe UI Light"/>
              </a:rPr>
              <a:t>Strong Adjusted EBITDA conversion to cash with low cap dev.</a:t>
            </a:r>
          </a:p>
          <a:p>
            <a:pPr algn="l" defTabSz="457200">
              <a:lnSpc>
                <a:spcPct val="100000"/>
              </a:lnSpc>
              <a:spcBef>
                <a:spcPct val="0"/>
              </a:spcBef>
              <a:spcAft>
                <a:spcPct val="0"/>
              </a:spcAft>
            </a:pPr>
            <a:r>
              <a:rPr sz="2000">
                <a:solidFill>
                  <a:srgbClr val="0E3267"/>
                </a:solidFill>
                <a:latin typeface="Segoe UI Light"/>
                <a:ea typeface="Segoe UI Light"/>
              </a:rPr>
              <a:t>Capex primarily consists of cap dev.</a:t>
            </a:r>
          </a:p>
        </p:txBody>
      </p:sp>
      <p:sp>
        <p:nvSpPr>
          <p:cNvPr id="7" name="New shape"/>
          <p:cNvSpPr/>
          <p:nvPr/>
        </p:nvSpPr>
        <p:spPr>
          <a:xfrm>
            <a:off x="983742" y="1763268"/>
            <a:ext cx="9994392" cy="36195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 name="New picture"/>
          <p:cNvPicPr/>
          <p:nvPr/>
        </p:nvPicPr>
        <p:blipFill>
          <a:blip r:embed="rId3"/>
          <a:stretch>
            <a:fillRect/>
          </a:stretch>
        </p:blipFill>
        <p:spPr>
          <a:xfrm>
            <a:off x="983742" y="1763268"/>
            <a:ext cx="9994392" cy="361950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228981" y="1278382"/>
            <a:ext cx="7680960" cy="413296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 name="New picture"/>
          <p:cNvPicPr/>
          <p:nvPr/>
        </p:nvPicPr>
        <p:blipFill>
          <a:blip r:embed="rId2"/>
          <a:stretch>
            <a:fillRect/>
          </a:stretch>
        </p:blipFill>
        <p:spPr>
          <a:xfrm>
            <a:off x="228981" y="1278382"/>
            <a:ext cx="7680960" cy="4132961"/>
          </a:xfrm>
          <a:prstGeom prst="rect">
            <a:avLst/>
          </a:prstGeom>
        </p:spPr>
      </p:pic>
      <p:sp>
        <p:nvSpPr>
          <p:cNvPr id="4" name="New shape"/>
          <p:cNvSpPr/>
          <p:nvPr/>
        </p:nvSpPr>
        <p:spPr>
          <a:xfrm>
            <a:off x="8289035" y="1948434"/>
            <a:ext cx="3544189" cy="3462909"/>
          </a:xfrm>
          <a:prstGeom prst="rect">
            <a:avLst/>
          </a:prstGeom>
          <a:solidFill>
            <a:srgbClr val="DBDBDB"/>
          </a:solid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Dice Revenue</a:t>
            </a:r>
          </a:p>
        </p:txBody>
      </p:sp>
      <p:sp>
        <p:nvSpPr>
          <p:cNvPr id="6" name="New shape"/>
          <p:cNvSpPr/>
          <p:nvPr/>
        </p:nvSpPr>
        <p:spPr>
          <a:xfrm>
            <a:off x="725170" y="5495798"/>
            <a:ext cx="10419207"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Dice Revenue CAGR -4%</a:t>
            </a:r>
          </a:p>
          <a:p>
            <a:pPr algn="l" defTabSz="457200">
              <a:lnSpc>
                <a:spcPct val="100000"/>
              </a:lnSpc>
              <a:spcBef>
                <a:spcPct val="0"/>
              </a:spcBef>
              <a:spcAft>
                <a:spcPct val="0"/>
              </a:spcAft>
            </a:pPr>
            <a:r>
              <a:rPr sz="2000">
                <a:solidFill>
                  <a:srgbClr val="0E3267"/>
                </a:solidFill>
                <a:latin typeface="Segoe UI Light"/>
                <a:ea typeface="Segoe UI Light"/>
              </a:rPr>
              <a:t>Dice revenue down -17% YoY in Q1 2026</a:t>
            </a:r>
          </a:p>
          <a:p>
            <a:pPr algn="l" defTabSz="457200">
              <a:lnSpc>
                <a:spcPct val="100000"/>
              </a:lnSpc>
              <a:spcBef>
                <a:spcPct val="0"/>
              </a:spcBef>
              <a:spcAft>
                <a:spcPct val="0"/>
              </a:spcAft>
            </a:pPr>
            <a:endParaRPr sz="2000">
              <a:solidFill>
                <a:srgbClr val="000000"/>
              </a:solidFill>
              <a:latin typeface="Segoe UI Light"/>
              <a:ea typeface="Segoe UI Light"/>
            </a:endParaRPr>
          </a:p>
        </p:txBody>
      </p:sp>
      <p:cxnSp>
        <p:nvCxnSpPr>
          <p:cNvPr id="7" name="New connector"/>
          <p:cNvCxnSpPr/>
          <p:nvPr/>
        </p:nvCxnSpPr>
        <p:spPr>
          <a:xfrm>
            <a:off x="876554" y="1813433"/>
            <a:ext cx="6551676" cy="381762"/>
          </a:xfrm>
          <a:prstGeom prst="line">
            <a:avLst/>
          </a:prstGeom>
          <a:noFill/>
          <a:ln w="28575">
            <a:solidFill>
              <a:srgbClr val="55BA47"/>
            </a:solidFill>
            <a:prstDash val="solid"/>
            <a:miter/>
            <a:tailEnd type="triangle" w="med" len="med"/>
          </a:ln>
        </p:spPr>
        <p:style>
          <a:lnRef idx="1">
            <a:schemeClr val="accent1"/>
          </a:lnRef>
          <a:fillRef idx="0">
            <a:schemeClr val="accent1"/>
          </a:fillRef>
          <a:effectRef idx="0">
            <a:schemeClr val="accent1"/>
          </a:effectRef>
          <a:fontRef idx="minor">
            <a:schemeClr val="tx1"/>
          </a:fontRef>
        </p:style>
      </p:cxnSp>
      <p:sp>
        <p:nvSpPr>
          <p:cNvPr id="8" name="New shape"/>
          <p:cNvSpPr/>
          <p:nvPr/>
        </p:nvSpPr>
        <p:spPr>
          <a:xfrm rot="180000">
            <a:off x="3397574" y="1717572"/>
            <a:ext cx="1200785" cy="21539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400" dirty="0">
                <a:solidFill>
                  <a:srgbClr val="0E3267"/>
                </a:solidFill>
                <a:latin typeface="Segoe UI Light"/>
                <a:ea typeface="Segoe UI Light"/>
              </a:rPr>
              <a:t>-4% CAGR</a:t>
            </a:r>
            <a:r>
              <a:rPr sz="1400" baseline="30000" dirty="0">
                <a:solidFill>
                  <a:srgbClr val="0E3267"/>
                </a:solidFill>
                <a:latin typeface="Segoe UI Light"/>
                <a:ea typeface="Segoe UI Light"/>
              </a:rPr>
              <a:t>1</a:t>
            </a:r>
          </a:p>
        </p:txBody>
      </p:sp>
      <p:sp>
        <p:nvSpPr>
          <p:cNvPr id="9" name="New shape"/>
          <p:cNvSpPr/>
          <p:nvPr/>
        </p:nvSpPr>
        <p:spPr>
          <a:xfrm>
            <a:off x="478917" y="6248908"/>
            <a:ext cx="8975090" cy="32308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CAGR represents Compound Annual Growth Rate from 2021 to 2025.</a:t>
            </a:r>
          </a:p>
          <a:p>
            <a:pPr algn="l" defTabSz="457200">
              <a:lnSpc>
                <a:spcPct val="100000"/>
              </a:lnSpc>
              <a:spcBef>
                <a:spcPct val="0"/>
              </a:spcBef>
              <a:spcAft>
                <a:spcPct val="0"/>
              </a:spcAft>
            </a:pPr>
            <a:r>
              <a:rPr sz="700">
                <a:solidFill>
                  <a:srgbClr val="626262"/>
                </a:solidFill>
                <a:latin typeface="Segoe UI Light"/>
                <a:ea typeface="Segoe UI Light"/>
              </a:rPr>
              <a:t>2 Percentage represents the change versus the prior year quarter.</a:t>
            </a:r>
          </a:p>
        </p:txBody>
      </p:sp>
      <p:sp>
        <p:nvSpPr>
          <p:cNvPr id="10" name="New shape"/>
          <p:cNvSpPr/>
          <p:nvPr/>
        </p:nvSpPr>
        <p:spPr>
          <a:xfrm>
            <a:off x="10177272" y="512064"/>
            <a:ext cx="1299337" cy="74904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1" name="New picture"/>
          <p:cNvPicPr/>
          <p:nvPr/>
        </p:nvPicPr>
        <p:blipFill>
          <a:blip r:embed="rId3"/>
          <a:stretch>
            <a:fillRect/>
          </a:stretch>
        </p:blipFill>
        <p:spPr>
          <a:xfrm>
            <a:off x="10177272" y="512064"/>
            <a:ext cx="1299337" cy="749046"/>
          </a:xfrm>
          <a:prstGeom prst="rect">
            <a:avLst/>
          </a:prstGeom>
        </p:spPr>
      </p:pic>
      <p:sp>
        <p:nvSpPr>
          <p:cNvPr id="12" name="New shape"/>
          <p:cNvSpPr/>
          <p:nvPr/>
        </p:nvSpPr>
        <p:spPr>
          <a:xfrm>
            <a:off x="8240395" y="1813433"/>
            <a:ext cx="3557016" cy="352958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3" name="New picture"/>
          <p:cNvPicPr/>
          <p:nvPr/>
        </p:nvPicPr>
        <p:blipFill>
          <a:blip r:embed="rId4"/>
          <a:stretch>
            <a:fillRect/>
          </a:stretch>
        </p:blipFill>
        <p:spPr>
          <a:xfrm>
            <a:off x="8240395" y="1813433"/>
            <a:ext cx="3557016" cy="3529584"/>
          </a:xfrm>
          <a:prstGeom prst="rect">
            <a:avLst/>
          </a:prstGeom>
        </p:spPr>
      </p:pic>
      <p:sp>
        <p:nvSpPr>
          <p:cNvPr id="14" name="New shape"/>
          <p:cNvSpPr/>
          <p:nvPr/>
        </p:nvSpPr>
        <p:spPr>
          <a:xfrm rot="10800000">
            <a:off x="10432161" y="3013075"/>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5" name="New shape"/>
          <p:cNvSpPr/>
          <p:nvPr/>
        </p:nvSpPr>
        <p:spPr>
          <a:xfrm rot="10800000">
            <a:off x="9741154" y="2928493"/>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6" name="New shape"/>
          <p:cNvSpPr/>
          <p:nvPr/>
        </p:nvSpPr>
        <p:spPr>
          <a:xfrm>
            <a:off x="10334498" y="2992882"/>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 17%</a:t>
            </a:r>
          </a:p>
        </p:txBody>
      </p:sp>
      <p:sp>
        <p:nvSpPr>
          <p:cNvPr id="17" name="New shape"/>
          <p:cNvSpPr/>
          <p:nvPr/>
        </p:nvSpPr>
        <p:spPr>
          <a:xfrm>
            <a:off x="9700387" y="2888107"/>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 15%</a:t>
            </a:r>
          </a:p>
        </p:txBody>
      </p:sp>
      <p:sp>
        <p:nvSpPr>
          <p:cNvPr id="18" name="New shape"/>
          <p:cNvSpPr/>
          <p:nvPr/>
        </p:nvSpPr>
        <p:spPr>
          <a:xfrm>
            <a:off x="8416036" y="2803525"/>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 18%</a:t>
            </a:r>
          </a:p>
        </p:txBody>
      </p:sp>
      <p:sp>
        <p:nvSpPr>
          <p:cNvPr id="19" name="New shape"/>
          <p:cNvSpPr/>
          <p:nvPr/>
        </p:nvSpPr>
        <p:spPr>
          <a:xfrm rot="10800000">
            <a:off x="8500237" y="2843911"/>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0" name="New shape"/>
          <p:cNvSpPr/>
          <p:nvPr/>
        </p:nvSpPr>
        <p:spPr>
          <a:xfrm>
            <a:off x="4866767" y="1355979"/>
            <a:ext cx="199390" cy="22148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endParaRPr sz="700">
              <a:solidFill>
                <a:srgbClr val="000000"/>
              </a:solidFill>
              <a:latin typeface="Segoe UI Light"/>
              <a:ea typeface="Segoe UI Light"/>
            </a:endParaRPr>
          </a:p>
        </p:txBody>
      </p:sp>
      <p:sp>
        <p:nvSpPr>
          <p:cNvPr id="21" name="New shape"/>
          <p:cNvSpPr/>
          <p:nvPr/>
        </p:nvSpPr>
        <p:spPr>
          <a:xfrm>
            <a:off x="10939907" y="1882140"/>
            <a:ext cx="252984" cy="22275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l" defTabSz="457200">
              <a:lnSpc>
                <a:spcPct val="100000"/>
              </a:lnSpc>
              <a:spcBef>
                <a:spcPct val="0"/>
              </a:spcBef>
              <a:spcAft>
                <a:spcPct val="0"/>
              </a:spcAft>
            </a:pPr>
            <a:r>
              <a:rPr sz="700">
                <a:solidFill>
                  <a:srgbClr val="1B365D"/>
                </a:solidFill>
                <a:latin typeface="Segoe UI Light"/>
                <a:ea typeface="Segoe UI Light"/>
              </a:rPr>
              <a:t>2</a:t>
            </a:r>
          </a:p>
        </p:txBody>
      </p:sp>
      <p:sp>
        <p:nvSpPr>
          <p:cNvPr id="22" name="New shape"/>
          <p:cNvSpPr/>
          <p:nvPr/>
        </p:nvSpPr>
        <p:spPr>
          <a:xfrm>
            <a:off x="9088120" y="2867914"/>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 18%</a:t>
            </a:r>
          </a:p>
        </p:txBody>
      </p:sp>
      <p:sp>
        <p:nvSpPr>
          <p:cNvPr id="23" name="New shape"/>
          <p:cNvSpPr/>
          <p:nvPr/>
        </p:nvSpPr>
        <p:spPr>
          <a:xfrm rot="10800000">
            <a:off x="9147810" y="2908300"/>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24" name="New shape"/>
          <p:cNvSpPr/>
          <p:nvPr/>
        </p:nvSpPr>
        <p:spPr>
          <a:xfrm>
            <a:off x="11066272" y="3141853"/>
            <a:ext cx="731774" cy="16916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100" i="1">
                <a:solidFill>
                  <a:srgbClr val="0E3267"/>
                </a:solidFill>
                <a:latin typeface="Segoe UI Light"/>
                <a:ea typeface="Segoe UI Light"/>
              </a:rPr>
              <a:t> 17%</a:t>
            </a:r>
          </a:p>
        </p:txBody>
      </p:sp>
      <p:sp>
        <p:nvSpPr>
          <p:cNvPr id="25" name="New shape"/>
          <p:cNvSpPr/>
          <p:nvPr/>
        </p:nvSpPr>
        <p:spPr>
          <a:xfrm rot="10800000">
            <a:off x="11144377" y="3182239"/>
            <a:ext cx="157607" cy="128778"/>
          </a:xfrm>
          <a:prstGeom prst="triangle">
            <a:avLst>
              <a:gd name="adj" fmla="val 50000"/>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Dice Adjusted EBITDA and Capex</a:t>
            </a:r>
          </a:p>
        </p:txBody>
      </p:sp>
      <p:sp>
        <p:nvSpPr>
          <p:cNvPr id="3" name="New shape"/>
          <p:cNvSpPr/>
          <p:nvPr/>
        </p:nvSpPr>
        <p:spPr>
          <a:xfrm>
            <a:off x="312420" y="1235075"/>
            <a:ext cx="11414760"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ts val="300"/>
              </a:spcAft>
            </a:pPr>
            <a:r>
              <a:rPr sz="1600" b="1">
                <a:solidFill>
                  <a:srgbClr val="0E3267"/>
                </a:solidFill>
                <a:latin typeface="Segoe UI Light"/>
                <a:ea typeface="Segoe UI Light"/>
              </a:rPr>
              <a:t>Adjusted EBITDA and Capital Expenditures ($ in millions)</a:t>
            </a:r>
          </a:p>
        </p:txBody>
      </p:sp>
      <p:sp>
        <p:nvSpPr>
          <p:cNvPr id="4" name="New shape"/>
          <p:cNvSpPr/>
          <p:nvPr/>
        </p:nvSpPr>
        <p:spPr>
          <a:xfrm>
            <a:off x="10177272" y="512064"/>
            <a:ext cx="1299337" cy="74904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2"/>
          <a:stretch>
            <a:fillRect/>
          </a:stretch>
        </p:blipFill>
        <p:spPr>
          <a:xfrm>
            <a:off x="10177272" y="512064"/>
            <a:ext cx="1299337" cy="749046"/>
          </a:xfrm>
          <a:prstGeom prst="rect">
            <a:avLst/>
          </a:prstGeom>
        </p:spPr>
      </p:pic>
      <p:sp>
        <p:nvSpPr>
          <p:cNvPr id="6" name="New shape"/>
          <p:cNvSpPr/>
          <p:nvPr/>
        </p:nvSpPr>
        <p:spPr>
          <a:xfrm>
            <a:off x="999744" y="5485003"/>
            <a:ext cx="9705975" cy="92329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Light"/>
                <a:ea typeface="Segoe UI Light"/>
              </a:rPr>
              <a:t>Q1 2026 Adjusted EBITDA of $4.3M, a margin of 28%.</a:t>
            </a:r>
          </a:p>
          <a:p>
            <a:pPr algn="l" defTabSz="457200">
              <a:lnSpc>
                <a:spcPct val="100000"/>
              </a:lnSpc>
              <a:spcBef>
                <a:spcPct val="0"/>
              </a:spcBef>
              <a:spcAft>
                <a:spcPct val="0"/>
              </a:spcAft>
            </a:pPr>
            <a:r>
              <a:rPr sz="2000">
                <a:solidFill>
                  <a:srgbClr val="0E3267"/>
                </a:solidFill>
                <a:latin typeface="Segoe UI Light"/>
                <a:ea typeface="Segoe UI Light"/>
              </a:rPr>
              <a:t>Capex primarily consists of cap dev.</a:t>
            </a:r>
          </a:p>
        </p:txBody>
      </p:sp>
      <p:sp>
        <p:nvSpPr>
          <p:cNvPr id="7" name="New shape"/>
          <p:cNvSpPr/>
          <p:nvPr/>
        </p:nvSpPr>
        <p:spPr>
          <a:xfrm>
            <a:off x="1098804" y="1358138"/>
            <a:ext cx="9994392" cy="384924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 name="New picture"/>
          <p:cNvPicPr/>
          <p:nvPr/>
        </p:nvPicPr>
        <p:blipFill>
          <a:blip r:embed="rId3"/>
          <a:stretch>
            <a:fillRect/>
          </a:stretch>
        </p:blipFill>
        <p:spPr>
          <a:xfrm>
            <a:off x="1098804" y="1358138"/>
            <a:ext cx="9994392" cy="3849243"/>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Why Buy DHX Stock*</a:t>
            </a:r>
          </a:p>
        </p:txBody>
      </p:sp>
      <p:sp>
        <p:nvSpPr>
          <p:cNvPr id="3" name="New shape"/>
          <p:cNvSpPr/>
          <p:nvPr/>
        </p:nvSpPr>
        <p:spPr>
          <a:xfrm>
            <a:off x="270129" y="1322832"/>
            <a:ext cx="6892671" cy="4509389"/>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342900" lvl="1" indent="-342900" algn="l" defTabSz="457200">
              <a:lnSpc>
                <a:spcPct val="100000"/>
              </a:lnSpc>
              <a:spcBef>
                <a:spcPct val="0"/>
              </a:spcBef>
              <a:spcAft>
                <a:spcPct val="0"/>
              </a:spcAft>
              <a:buClr>
                <a:srgbClr val="55BA47"/>
              </a:buClr>
              <a:buChar char="•"/>
            </a:pPr>
            <a:endParaRPr lang="en-US" sz="2200" b="1" dirty="0">
              <a:solidFill>
                <a:srgbClr val="0E3267"/>
              </a:solidFill>
              <a:latin typeface="Segoe UI Light"/>
              <a:ea typeface="Segoe UI Light"/>
            </a:endParaRPr>
          </a:p>
          <a:p>
            <a:pPr marL="342900" lvl="1" indent="-342900" algn="l" defTabSz="457200">
              <a:lnSpc>
                <a:spcPct val="100000"/>
              </a:lnSpc>
              <a:spcBef>
                <a:spcPct val="0"/>
              </a:spcBef>
              <a:spcAft>
                <a:spcPct val="0"/>
              </a:spcAft>
              <a:buClr>
                <a:srgbClr val="55BA47"/>
              </a:buClr>
              <a:buChar char="•"/>
            </a:pPr>
            <a:r>
              <a:rPr lang="en-US" sz="2200" b="1" dirty="0">
                <a:solidFill>
                  <a:srgbClr val="0E3267"/>
                </a:solidFill>
                <a:latin typeface="Segoe UI Light"/>
                <a:ea typeface="Segoe UI Light"/>
              </a:rPr>
              <a:t>Poised for growth from global defense spending and need for specialized tech talent</a:t>
            </a:r>
          </a:p>
          <a:p>
            <a:pPr marL="342900" lvl="1" indent="-342900" algn="l" defTabSz="457200">
              <a:lnSpc>
                <a:spcPct val="100000"/>
              </a:lnSpc>
              <a:spcBef>
                <a:spcPct val="0"/>
              </a:spcBef>
              <a:spcAft>
                <a:spcPct val="0"/>
              </a:spcAft>
              <a:buClr>
                <a:srgbClr val="55BA47"/>
              </a:buClr>
              <a:buChar char="•"/>
            </a:pPr>
            <a:endParaRPr lang="en-US" sz="2200" b="1" dirty="0">
              <a:solidFill>
                <a:srgbClr val="0E3267"/>
              </a:solidFill>
              <a:latin typeface="Segoe UI Light"/>
              <a:ea typeface="Segoe UI Light"/>
            </a:endParaRPr>
          </a:p>
          <a:p>
            <a:pPr marL="342900" lvl="1" indent="-342900" algn="l" defTabSz="457200">
              <a:lnSpc>
                <a:spcPct val="100000"/>
              </a:lnSpc>
              <a:spcBef>
                <a:spcPct val="0"/>
              </a:spcBef>
              <a:spcAft>
                <a:spcPct val="0"/>
              </a:spcAft>
              <a:buClr>
                <a:srgbClr val="55BA47"/>
              </a:buClr>
              <a:buChar char="•"/>
            </a:pPr>
            <a:r>
              <a:rPr lang="en-US" sz="2200" b="1" dirty="0">
                <a:solidFill>
                  <a:srgbClr val="0E3267"/>
                </a:solidFill>
                <a:latin typeface="Segoe UI Light"/>
                <a:ea typeface="Segoe UI Light"/>
              </a:rPr>
              <a:t>Committed to expand CJ monetization opportunities</a:t>
            </a:r>
          </a:p>
          <a:p>
            <a:pPr marL="342900" lvl="1" indent="-342900" algn="l" defTabSz="457200">
              <a:lnSpc>
                <a:spcPct val="100000"/>
              </a:lnSpc>
              <a:spcBef>
                <a:spcPct val="0"/>
              </a:spcBef>
              <a:spcAft>
                <a:spcPct val="0"/>
              </a:spcAft>
              <a:buClr>
                <a:srgbClr val="55BA47"/>
              </a:buClr>
              <a:buChar char="•"/>
            </a:pPr>
            <a:endParaRPr lang="en-US" sz="2200" b="1" dirty="0">
              <a:solidFill>
                <a:srgbClr val="0E3267"/>
              </a:solidFill>
              <a:latin typeface="Segoe UI Light"/>
              <a:ea typeface="Segoe UI Light"/>
            </a:endParaRPr>
          </a:p>
          <a:p>
            <a:pPr marL="342900" lvl="1" indent="-342900" algn="l" defTabSz="457200">
              <a:lnSpc>
                <a:spcPct val="100000"/>
              </a:lnSpc>
              <a:spcBef>
                <a:spcPct val="0"/>
              </a:spcBef>
              <a:spcAft>
                <a:spcPct val="0"/>
              </a:spcAft>
              <a:buClr>
                <a:srgbClr val="55BA47"/>
              </a:buClr>
              <a:buChar char="•"/>
            </a:pPr>
            <a:r>
              <a:rPr sz="2200" b="1" dirty="0">
                <a:solidFill>
                  <a:srgbClr val="0E3267"/>
                </a:solidFill>
                <a:latin typeface="Segoe UI Light"/>
                <a:ea typeface="Segoe UI Light"/>
              </a:rPr>
              <a:t>Strong Adjusted EBITDA margin and free cash flow</a:t>
            </a:r>
            <a:r>
              <a:rPr lang="en-US" sz="2200" b="1" dirty="0">
                <a:solidFill>
                  <a:srgbClr val="0E3267"/>
                </a:solidFill>
                <a:latin typeface="Segoe UI Light"/>
                <a:ea typeface="Segoe UI Light"/>
              </a:rPr>
              <a:t> allow us to invest and maintain our share buyback program </a:t>
            </a:r>
            <a:endParaRPr sz="2200" b="1" dirty="0">
              <a:solidFill>
                <a:srgbClr val="0E3267"/>
              </a:solidFill>
              <a:latin typeface="Segoe UI Light"/>
              <a:ea typeface="Segoe UI Light"/>
            </a:endParaRPr>
          </a:p>
          <a:p>
            <a:pPr marL="0" indent="-114300" algn="l" defTabSz="457200">
              <a:lnSpc>
                <a:spcPct val="100000"/>
              </a:lnSpc>
              <a:spcBef>
                <a:spcPct val="0"/>
              </a:spcBef>
              <a:spcAft>
                <a:spcPct val="0"/>
              </a:spcAft>
            </a:pPr>
            <a:endParaRPr sz="2200" b="1" dirty="0">
              <a:solidFill>
                <a:srgbClr val="000000"/>
              </a:solidFill>
              <a:latin typeface="Segoe UI Light"/>
              <a:ea typeface="Segoe UI Light"/>
            </a:endParaRPr>
          </a:p>
        </p:txBody>
      </p:sp>
      <p:sp>
        <p:nvSpPr>
          <p:cNvPr id="4" name="New shape"/>
          <p:cNvSpPr/>
          <p:nvPr/>
        </p:nvSpPr>
        <p:spPr>
          <a:xfrm>
            <a:off x="7832471" y="2286"/>
            <a:ext cx="4359402" cy="68573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2"/>
          <a:stretch>
            <a:fillRect/>
          </a:stretch>
        </p:blipFill>
        <p:spPr>
          <a:xfrm>
            <a:off x="7832471" y="2286"/>
            <a:ext cx="4359402" cy="6857365"/>
          </a:xfrm>
          <a:prstGeom prst="rect">
            <a:avLst/>
          </a:prstGeom>
        </p:spPr>
      </p:pic>
      <p:sp>
        <p:nvSpPr>
          <p:cNvPr id="6"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3"/>
          <a:stretch>
            <a:fillRect/>
          </a:stretch>
        </p:blipFill>
        <p:spPr>
          <a:xfrm>
            <a:off x="11223752" y="6401054"/>
            <a:ext cx="463296" cy="221615"/>
          </a:xfrm>
          <a:prstGeom prst="rect">
            <a:avLst/>
          </a:prstGeom>
        </p:spPr>
      </p:pic>
      <p:sp>
        <p:nvSpPr>
          <p:cNvPr id="8" name="New shape"/>
          <p:cNvSpPr/>
          <p:nvPr/>
        </p:nvSpPr>
        <p:spPr>
          <a:xfrm>
            <a:off x="9659874" y="4652391"/>
            <a:ext cx="219075" cy="95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4"/>
          <a:stretch>
            <a:fillRect/>
          </a:stretch>
        </p:blipFill>
        <p:spPr>
          <a:xfrm>
            <a:off x="9659874" y="4652391"/>
            <a:ext cx="219075" cy="9525"/>
          </a:xfrm>
          <a:prstGeom prst="rect">
            <a:avLst/>
          </a:prstGeom>
        </p:spPr>
      </p:pic>
      <p:sp>
        <p:nvSpPr>
          <p:cNvPr id="10" name="New shape"/>
          <p:cNvSpPr/>
          <p:nvPr/>
        </p:nvSpPr>
        <p:spPr>
          <a:xfrm>
            <a:off x="9669399" y="4604766"/>
            <a:ext cx="28575" cy="476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1" name="New picture"/>
          <p:cNvPicPr/>
          <p:nvPr/>
        </p:nvPicPr>
        <p:blipFill>
          <a:blip r:embed="rId5"/>
          <a:stretch>
            <a:fillRect/>
          </a:stretch>
        </p:blipFill>
        <p:spPr>
          <a:xfrm>
            <a:off x="9669399" y="4604766"/>
            <a:ext cx="28575" cy="47625"/>
          </a:xfrm>
          <a:prstGeom prst="rect">
            <a:avLst/>
          </a:prstGeom>
        </p:spPr>
      </p:pic>
      <p:sp>
        <p:nvSpPr>
          <p:cNvPr id="12" name="New shape"/>
          <p:cNvSpPr/>
          <p:nvPr/>
        </p:nvSpPr>
        <p:spPr>
          <a:xfrm>
            <a:off x="9726549" y="4557141"/>
            <a:ext cx="19050" cy="9525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3" name="New picture"/>
          <p:cNvPicPr/>
          <p:nvPr/>
        </p:nvPicPr>
        <p:blipFill>
          <a:blip r:embed="rId6"/>
          <a:stretch>
            <a:fillRect/>
          </a:stretch>
        </p:blipFill>
        <p:spPr>
          <a:xfrm>
            <a:off x="9726549" y="4557141"/>
            <a:ext cx="19050" cy="95250"/>
          </a:xfrm>
          <a:prstGeom prst="rect">
            <a:avLst/>
          </a:prstGeom>
        </p:spPr>
      </p:pic>
      <p:sp>
        <p:nvSpPr>
          <p:cNvPr id="14" name="New shape"/>
          <p:cNvSpPr/>
          <p:nvPr/>
        </p:nvSpPr>
        <p:spPr>
          <a:xfrm>
            <a:off x="9783699" y="4576191"/>
            <a:ext cx="28575" cy="762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5" name="New picture"/>
          <p:cNvPicPr/>
          <p:nvPr/>
        </p:nvPicPr>
        <p:blipFill>
          <a:blip r:embed="rId7"/>
          <a:stretch>
            <a:fillRect/>
          </a:stretch>
        </p:blipFill>
        <p:spPr>
          <a:xfrm>
            <a:off x="9783699" y="4576191"/>
            <a:ext cx="28575" cy="76200"/>
          </a:xfrm>
          <a:prstGeom prst="rect">
            <a:avLst/>
          </a:prstGeom>
        </p:spPr>
      </p:pic>
      <p:sp>
        <p:nvSpPr>
          <p:cNvPr id="16" name="New shape"/>
          <p:cNvSpPr/>
          <p:nvPr/>
        </p:nvSpPr>
        <p:spPr>
          <a:xfrm>
            <a:off x="9840849" y="4509516"/>
            <a:ext cx="28575" cy="14287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7" name="New picture"/>
          <p:cNvPicPr/>
          <p:nvPr/>
        </p:nvPicPr>
        <p:blipFill>
          <a:blip r:embed="rId8"/>
          <a:stretch>
            <a:fillRect/>
          </a:stretch>
        </p:blipFill>
        <p:spPr>
          <a:xfrm>
            <a:off x="9840849" y="4509516"/>
            <a:ext cx="28575" cy="142875"/>
          </a:xfrm>
          <a:prstGeom prst="rect">
            <a:avLst/>
          </a:prstGeom>
        </p:spPr>
      </p:pic>
      <p:sp>
        <p:nvSpPr>
          <p:cNvPr id="18" name="New shape"/>
          <p:cNvSpPr/>
          <p:nvPr/>
        </p:nvSpPr>
        <p:spPr>
          <a:xfrm>
            <a:off x="9674098" y="4528566"/>
            <a:ext cx="19050" cy="1905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9" name="New picture"/>
          <p:cNvPicPr/>
          <p:nvPr/>
        </p:nvPicPr>
        <p:blipFill>
          <a:blip r:embed="rId9"/>
          <a:stretch>
            <a:fillRect/>
          </a:stretch>
        </p:blipFill>
        <p:spPr>
          <a:xfrm>
            <a:off x="9674098" y="4528566"/>
            <a:ext cx="19050" cy="19050"/>
          </a:xfrm>
          <a:prstGeom prst="rect">
            <a:avLst/>
          </a:prstGeom>
        </p:spPr>
      </p:pic>
      <p:sp>
        <p:nvSpPr>
          <p:cNvPr id="20" name="New shape"/>
          <p:cNvSpPr/>
          <p:nvPr/>
        </p:nvSpPr>
        <p:spPr>
          <a:xfrm>
            <a:off x="9731248" y="4480941"/>
            <a:ext cx="19050" cy="1905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1" name="New picture"/>
          <p:cNvPicPr/>
          <p:nvPr/>
        </p:nvPicPr>
        <p:blipFill>
          <a:blip r:embed="rId10"/>
          <a:stretch>
            <a:fillRect/>
          </a:stretch>
        </p:blipFill>
        <p:spPr>
          <a:xfrm>
            <a:off x="9731248" y="4480941"/>
            <a:ext cx="19050" cy="19050"/>
          </a:xfrm>
          <a:prstGeom prst="rect">
            <a:avLst/>
          </a:prstGeom>
        </p:spPr>
      </p:pic>
      <p:sp>
        <p:nvSpPr>
          <p:cNvPr id="22" name="New shape"/>
          <p:cNvSpPr/>
          <p:nvPr/>
        </p:nvSpPr>
        <p:spPr>
          <a:xfrm>
            <a:off x="9788398" y="4499991"/>
            <a:ext cx="19050" cy="1905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3" name="New picture"/>
          <p:cNvPicPr/>
          <p:nvPr/>
        </p:nvPicPr>
        <p:blipFill>
          <a:blip r:embed="rId10"/>
          <a:stretch>
            <a:fillRect/>
          </a:stretch>
        </p:blipFill>
        <p:spPr>
          <a:xfrm>
            <a:off x="9788398" y="4499991"/>
            <a:ext cx="19050" cy="19050"/>
          </a:xfrm>
          <a:prstGeom prst="rect">
            <a:avLst/>
          </a:prstGeom>
        </p:spPr>
      </p:pic>
      <p:sp>
        <p:nvSpPr>
          <p:cNvPr id="24" name="New shape"/>
          <p:cNvSpPr/>
          <p:nvPr/>
        </p:nvSpPr>
        <p:spPr>
          <a:xfrm>
            <a:off x="9845548" y="4433316"/>
            <a:ext cx="19050" cy="1905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5" name="New picture"/>
          <p:cNvPicPr/>
          <p:nvPr/>
        </p:nvPicPr>
        <p:blipFill>
          <a:blip r:embed="rId9"/>
          <a:stretch>
            <a:fillRect/>
          </a:stretch>
        </p:blipFill>
        <p:spPr>
          <a:xfrm>
            <a:off x="9845548" y="4433316"/>
            <a:ext cx="19050" cy="19050"/>
          </a:xfrm>
          <a:prstGeom prst="rect">
            <a:avLst/>
          </a:prstGeom>
        </p:spPr>
      </p:pic>
      <p:sp>
        <p:nvSpPr>
          <p:cNvPr id="26" name="New shape"/>
          <p:cNvSpPr/>
          <p:nvPr/>
        </p:nvSpPr>
        <p:spPr>
          <a:xfrm>
            <a:off x="9690989" y="4496562"/>
            <a:ext cx="38100" cy="2857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7" name="New picture"/>
          <p:cNvPicPr/>
          <p:nvPr/>
        </p:nvPicPr>
        <p:blipFill>
          <a:blip r:embed="rId11"/>
          <a:stretch>
            <a:fillRect/>
          </a:stretch>
        </p:blipFill>
        <p:spPr>
          <a:xfrm>
            <a:off x="9690989" y="4496562"/>
            <a:ext cx="38100" cy="28575"/>
          </a:xfrm>
          <a:prstGeom prst="rect">
            <a:avLst/>
          </a:prstGeom>
        </p:spPr>
      </p:pic>
      <p:sp>
        <p:nvSpPr>
          <p:cNvPr id="28" name="New shape"/>
          <p:cNvSpPr/>
          <p:nvPr/>
        </p:nvSpPr>
        <p:spPr>
          <a:xfrm>
            <a:off x="9749790" y="4493514"/>
            <a:ext cx="38100" cy="95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9" name="New picture"/>
          <p:cNvPicPr/>
          <p:nvPr/>
        </p:nvPicPr>
        <p:blipFill>
          <a:blip r:embed="rId12"/>
          <a:stretch>
            <a:fillRect/>
          </a:stretch>
        </p:blipFill>
        <p:spPr>
          <a:xfrm>
            <a:off x="9749790" y="4493514"/>
            <a:ext cx="38100" cy="9525"/>
          </a:xfrm>
          <a:prstGeom prst="rect">
            <a:avLst/>
          </a:prstGeom>
        </p:spPr>
      </p:pic>
      <p:sp>
        <p:nvSpPr>
          <p:cNvPr id="30" name="New shape"/>
          <p:cNvSpPr/>
          <p:nvPr/>
        </p:nvSpPr>
        <p:spPr>
          <a:xfrm>
            <a:off x="9804146" y="4450080"/>
            <a:ext cx="38100" cy="476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1" name="New picture"/>
          <p:cNvPicPr/>
          <p:nvPr/>
        </p:nvPicPr>
        <p:blipFill>
          <a:blip r:embed="rId13"/>
          <a:stretch>
            <a:fillRect/>
          </a:stretch>
        </p:blipFill>
        <p:spPr>
          <a:xfrm>
            <a:off x="9804146" y="4450080"/>
            <a:ext cx="38100" cy="47625"/>
          </a:xfrm>
          <a:prstGeom prst="rect">
            <a:avLst/>
          </a:prstGeom>
        </p:spPr>
      </p:pic>
      <p:sp>
        <p:nvSpPr>
          <p:cNvPr id="32" name="New shape"/>
          <p:cNvSpPr/>
          <p:nvPr/>
        </p:nvSpPr>
        <p:spPr>
          <a:xfrm>
            <a:off x="491744" y="6346190"/>
            <a:ext cx="7119239" cy="33147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3000"/>
              </a:lnSpc>
              <a:spcBef>
                <a:spcPct val="0"/>
              </a:spcBef>
              <a:spcAft>
                <a:spcPct val="0"/>
              </a:spcAft>
            </a:pPr>
            <a:r>
              <a:rPr sz="700">
                <a:solidFill>
                  <a:srgbClr val="626262"/>
                </a:solidFill>
                <a:latin typeface="Segoe UI Light"/>
                <a:ea typeface="Segoe UI Light"/>
              </a:rPr>
              <a:t>On January 28, 2025, the Company announced that it entered into a Section 382 Rights Agreement (the “Agreement”) to facilitate the Company’s ability to preserve its capital loss carryforwards and its other tax attributes.  The Agreement generally deters the purchase of more than 4.99% of the Company’s stock.</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Appendix</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11937"/>
            <a:ext cx="10353929" cy="44310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200">
                <a:solidFill>
                  <a:srgbClr val="0E3267"/>
                </a:solidFill>
                <a:latin typeface="Segoe UI"/>
                <a:ea typeface="Segoe UI"/>
              </a:rPr>
              <a:t>DHI Group, Inc.</a:t>
            </a:r>
          </a:p>
        </p:txBody>
      </p:sp>
      <p:sp>
        <p:nvSpPr>
          <p:cNvPr id="3" name="New shape"/>
          <p:cNvSpPr/>
          <p:nvPr/>
        </p:nvSpPr>
        <p:spPr>
          <a:xfrm>
            <a:off x="503174" y="1066800"/>
            <a:ext cx="7145782" cy="276987"/>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b="1">
                <a:solidFill>
                  <a:srgbClr val="55BA47"/>
                </a:solidFill>
                <a:latin typeface="Segoe UI"/>
                <a:ea typeface="Segoe UI"/>
              </a:rPr>
              <a:t>Supplemental data - customer data (unaudited)</a:t>
            </a:r>
          </a:p>
        </p:txBody>
      </p:sp>
      <p:sp>
        <p:nvSpPr>
          <p:cNvPr id="4" name="New shape"/>
          <p:cNvSpPr/>
          <p:nvPr/>
        </p:nvSpPr>
        <p:spPr>
          <a:xfrm>
            <a:off x="257302" y="5810123"/>
            <a:ext cx="11838686" cy="76174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just" defTabSz="457200">
              <a:lnSpc>
                <a:spcPct val="100000"/>
              </a:lnSpc>
              <a:spcBef>
                <a:spcPct val="0"/>
              </a:spcBef>
              <a:spcAft>
                <a:spcPts val="300"/>
              </a:spcAft>
            </a:pPr>
            <a:r>
              <a:rPr sz="700">
                <a:solidFill>
                  <a:srgbClr val="626262"/>
                </a:solidFill>
                <a:latin typeface="Segoe UI"/>
                <a:ea typeface="Segoe UI"/>
              </a:rPr>
              <a:t>1 We had previously disclosed that career events were recorded within Dice. Career events have been reclassified between ClearanceJobs and Dice based on the nature of the event for all periods presented </a:t>
            </a:r>
          </a:p>
          <a:p>
            <a:pPr algn="just" defTabSz="457200">
              <a:lnSpc>
                <a:spcPct val="100000"/>
              </a:lnSpc>
              <a:spcBef>
                <a:spcPct val="0"/>
              </a:spcBef>
              <a:spcAft>
                <a:spcPts val="300"/>
              </a:spcAft>
            </a:pPr>
            <a:r>
              <a:rPr sz="700">
                <a:solidFill>
                  <a:srgbClr val="626262"/>
                </a:solidFill>
                <a:latin typeface="Segoe UI"/>
                <a:ea typeface="Segoe UI"/>
              </a:rPr>
              <a:t>2 Bookings represent the value of all contractually committed services in which the contract start date is during the period and will be recognized as revenue within 12 months of the contract start date. For contracts that extend beyond 12 months, the value of those contracts beyond 12 months is recognized as bookings on each annual anniversary of each contract start date valued as the amount of revenue that will be recognized within 12 months of the respective anniversary date.</a:t>
            </a:r>
          </a:p>
          <a:p>
            <a:pPr algn="just" defTabSz="457200">
              <a:lnSpc>
                <a:spcPct val="100000"/>
              </a:lnSpc>
              <a:spcBef>
                <a:spcPct val="0"/>
              </a:spcBef>
              <a:spcAft>
                <a:spcPts val="300"/>
              </a:spcAft>
            </a:pPr>
            <a:r>
              <a:rPr sz="700">
                <a:solidFill>
                  <a:srgbClr val="626262"/>
                </a:solidFill>
                <a:latin typeface="Segoe UI"/>
                <a:ea typeface="Segoe UI"/>
              </a:rPr>
              <a:t>3 Calculated by dividing recruitment package customer revenue by the daily average count of recruitment package customers during each month, adjusted to reflect a thirty-day month. The simple average of each month is used to derive the amount for each period and then annualized to reflect twelve months.</a:t>
            </a:r>
          </a:p>
          <a:p>
            <a:pPr algn="just" defTabSz="457200">
              <a:lnSpc>
                <a:spcPct val="100000"/>
              </a:lnSpc>
              <a:spcBef>
                <a:spcPct val="0"/>
              </a:spcBef>
              <a:spcAft>
                <a:spcPts val="300"/>
              </a:spcAft>
            </a:pPr>
            <a:r>
              <a:rPr sz="700">
                <a:solidFill>
                  <a:srgbClr val="626262"/>
                </a:solidFill>
                <a:latin typeface="Segoe UI"/>
                <a:ea typeface="Segoe UI"/>
              </a:rPr>
              <a:t>4 For customers that renewed their annual recruitment packages during the period, the retention rate represents the total contract value renewed, relative to the previous total contract value.</a:t>
            </a:r>
          </a:p>
        </p:txBody>
      </p:sp>
      <p:graphicFrame>
        <p:nvGraphicFramePr>
          <p:cNvPr id="5" name="New Table"/>
          <p:cNvGraphicFramePr>
            <a:graphicFrameLocks noGrp="1"/>
          </p:cNvGraphicFramePr>
          <p:nvPr/>
        </p:nvGraphicFramePr>
        <p:xfrm>
          <a:off x="1085850" y="1623949"/>
          <a:ext cx="10020300" cy="4112385"/>
        </p:xfrm>
        <a:graphic>
          <a:graphicData uri="http://schemas.openxmlformats.org/drawingml/2006/table">
            <a:tbl>
              <a:tblPr>
                <a:tableStyleId>{5C22544A-7EE6-4342-B048-85BDC9FD1C3A}</a:tableStyleId>
              </a:tblPr>
              <a:tblGrid>
                <a:gridCol w="1971675">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19125">
                  <a:extLst>
                    <a:ext uri="{9D8B030D-6E8A-4147-A177-3AD203B41FA5}">
                      <a16:colId xmlns:a16="http://schemas.microsoft.com/office/drawing/2014/main" val="20002"/>
                    </a:ext>
                  </a:extLst>
                </a:gridCol>
                <a:gridCol w="619125">
                  <a:extLst>
                    <a:ext uri="{9D8B030D-6E8A-4147-A177-3AD203B41FA5}">
                      <a16:colId xmlns:a16="http://schemas.microsoft.com/office/drawing/2014/main" val="20003"/>
                    </a:ext>
                  </a:extLst>
                </a:gridCol>
                <a:gridCol w="619125">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19125">
                  <a:extLst>
                    <a:ext uri="{9D8B030D-6E8A-4147-A177-3AD203B41FA5}">
                      <a16:colId xmlns:a16="http://schemas.microsoft.com/office/drawing/2014/main" val="20006"/>
                    </a:ext>
                  </a:extLst>
                </a:gridCol>
                <a:gridCol w="619125">
                  <a:extLst>
                    <a:ext uri="{9D8B030D-6E8A-4147-A177-3AD203B41FA5}">
                      <a16:colId xmlns:a16="http://schemas.microsoft.com/office/drawing/2014/main" val="20007"/>
                    </a:ext>
                  </a:extLst>
                </a:gridCol>
                <a:gridCol w="619125">
                  <a:extLst>
                    <a:ext uri="{9D8B030D-6E8A-4147-A177-3AD203B41FA5}">
                      <a16:colId xmlns:a16="http://schemas.microsoft.com/office/drawing/2014/main" val="20008"/>
                    </a:ext>
                  </a:extLst>
                </a:gridCol>
                <a:gridCol w="619125">
                  <a:extLst>
                    <a:ext uri="{9D8B030D-6E8A-4147-A177-3AD203B41FA5}">
                      <a16:colId xmlns:a16="http://schemas.microsoft.com/office/drawing/2014/main" val="20009"/>
                    </a:ext>
                  </a:extLst>
                </a:gridCol>
                <a:gridCol w="619125">
                  <a:extLst>
                    <a:ext uri="{9D8B030D-6E8A-4147-A177-3AD203B41FA5}">
                      <a16:colId xmlns:a16="http://schemas.microsoft.com/office/drawing/2014/main" val="20010"/>
                    </a:ext>
                  </a:extLst>
                </a:gridCol>
                <a:gridCol w="619125">
                  <a:extLst>
                    <a:ext uri="{9D8B030D-6E8A-4147-A177-3AD203B41FA5}">
                      <a16:colId xmlns:a16="http://schemas.microsoft.com/office/drawing/2014/main" val="20011"/>
                    </a:ext>
                  </a:extLst>
                </a:gridCol>
                <a:gridCol w="619125">
                  <a:extLst>
                    <a:ext uri="{9D8B030D-6E8A-4147-A177-3AD203B41FA5}">
                      <a16:colId xmlns:a16="http://schemas.microsoft.com/office/drawing/2014/main" val="20012"/>
                    </a:ext>
                  </a:extLst>
                </a:gridCol>
                <a:gridCol w="619125">
                  <a:extLst>
                    <a:ext uri="{9D8B030D-6E8A-4147-A177-3AD203B41FA5}">
                      <a16:colId xmlns:a16="http://schemas.microsoft.com/office/drawing/2014/main" val="20013"/>
                    </a:ext>
                  </a:extLst>
                </a:gridCol>
              </a:tblGrid>
              <a:tr h="200025">
                <a:tc>
                  <a:txBody>
                    <a:bodyPr/>
                    <a:lstStyle/>
                    <a:p>
                      <a:pPr algn="l">
                        <a:lnSpc>
                          <a:spcPct val="83000"/>
                        </a:lnSpc>
                      </a:pPr>
                      <a:r>
                        <a:rPr sz="1000" b="1">
                          <a:solidFill>
                            <a:srgbClr val="FFFFFF"/>
                          </a:solidFill>
                          <a:latin typeface="Segoe UI"/>
                          <a:ea typeface="Segoe UI"/>
                        </a:rPr>
                        <a:t>ClearanceJobs</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Q1 2023</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Q2 2023</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Q3 2023</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Q4 2023</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Q1 2024</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Q2 2024</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Q3 2024</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Q4 2024</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Q1 2025</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Q2 2025</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Q3 2025</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Q4 2025</a:t>
                      </a:r>
                    </a:p>
                  </a:txBody>
                  <a:tcPr marL="27432" marR="27432" marT="0" marB="18288" anchor="b">
                    <a:lnL w="0"/>
                    <a:lnR w="0"/>
                    <a:lnT w="0"/>
                    <a:lnB w="0"/>
                    <a:solidFill>
                      <a:srgbClr val="0E3267"/>
                    </a:solidFill>
                  </a:tcPr>
                </a:tc>
                <a:tc>
                  <a:txBody>
                    <a:bodyPr/>
                    <a:lstStyle/>
                    <a:p>
                      <a:pPr algn="ctr" defTabSz="0">
                        <a:lnSpc>
                          <a:spcPct val="83000"/>
                        </a:lnSpc>
                      </a:pPr>
                      <a:r>
                        <a:rPr sz="1000" b="1">
                          <a:solidFill>
                            <a:srgbClr val="FFFFFF"/>
                          </a:solidFill>
                          <a:latin typeface="Segoe UI"/>
                          <a:ea typeface="Segoe UI"/>
                        </a:rPr>
                        <a:t>Q1 2026</a:t>
                      </a:r>
                    </a:p>
                  </a:txBody>
                  <a:tcPr marL="27432" marR="27432" marT="0" marB="18288" anchor="b">
                    <a:lnL w="0"/>
                    <a:lnR w="0"/>
                    <a:lnT w="0"/>
                    <a:lnB w="0"/>
                    <a:solidFill>
                      <a:srgbClr val="0E3267"/>
                    </a:solidFill>
                  </a:tcPr>
                </a:tc>
                <a:extLst>
                  <a:ext uri="{0D108BD9-81ED-4DB2-BD59-A6C34878D82A}">
                    <a16:rowId xmlns:a16="http://schemas.microsoft.com/office/drawing/2014/main" val="10000"/>
                  </a:ext>
                </a:extLst>
              </a:tr>
              <a:tr h="200025">
                <a:tc>
                  <a:txBody>
                    <a:bodyPr/>
                    <a:lstStyle/>
                    <a:p>
                      <a:pPr algn="l" defTabSz="457200">
                        <a:lnSpc>
                          <a:spcPct val="83000"/>
                        </a:lnSpc>
                        <a:spcBef>
                          <a:spcPct val="0"/>
                        </a:spcBef>
                        <a:spcAft>
                          <a:spcPct val="0"/>
                        </a:spcAft>
                      </a:pPr>
                      <a:r>
                        <a:rPr sz="1000">
                          <a:solidFill>
                            <a:srgbClr val="000000"/>
                          </a:solidFill>
                          <a:latin typeface="Segoe UI"/>
                          <a:ea typeface="Segoe UI"/>
                        </a:rPr>
                        <a:t>Bookings</a:t>
                      </a:r>
                      <a:r>
                        <a:rPr sz="1000" baseline="30000">
                          <a:solidFill>
                            <a:srgbClr val="000000"/>
                          </a:solidFill>
                          <a:latin typeface="Segoe UI"/>
                          <a:ea typeface="Segoe UI"/>
                        </a:rPr>
                        <a:t>1</a:t>
                      </a:r>
                      <a:r>
                        <a:rPr sz="1000">
                          <a:solidFill>
                            <a:srgbClr val="000000"/>
                          </a:solidFill>
                          <a:latin typeface="Segoe UI"/>
                          <a:ea typeface="Segoe UI"/>
                        </a:rPr>
                        <a:t> </a:t>
                      </a:r>
                      <a:r>
                        <a:rPr sz="1000" baseline="30000">
                          <a:solidFill>
                            <a:srgbClr val="000000"/>
                          </a:solidFill>
                          <a:latin typeface="Segoe UI"/>
                          <a:ea typeface="Segoe UI"/>
                        </a:rPr>
                        <a:t>2</a:t>
                      </a:r>
                      <a:r>
                        <a:rPr sz="1000">
                          <a:solidFill>
                            <a:srgbClr val="000000"/>
                          </a:solidFill>
                          <a:latin typeface="Segoe UI"/>
                          <a:ea typeface="Segoe UI"/>
                        </a:rPr>
                        <a:t>(in millions)</a:t>
                      </a:r>
                    </a:p>
                  </a:txBody>
                  <a:tcPr marL="27432" marR="27432"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16.2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10.7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12.3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14.2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17.0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11.5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12.8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14.2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16.8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11.6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12.0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14.6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18.0	</a:t>
                      </a:r>
                    </a:p>
                  </a:txBody>
                  <a:tcPr marL="0" marR="9144" marT="0" marB="18288" anchor="b">
                    <a:lnL w="0"/>
                    <a:lnR w="0"/>
                    <a:lnT w="0"/>
                    <a:lnB w="0"/>
                    <a:solidFill>
                      <a:srgbClr val="DBDBDB"/>
                    </a:solidFill>
                  </a:tcPr>
                </a:tc>
                <a:extLst>
                  <a:ext uri="{0D108BD9-81ED-4DB2-BD59-A6C34878D82A}">
                    <a16:rowId xmlns:a16="http://schemas.microsoft.com/office/drawing/2014/main" val="10001"/>
                  </a:ext>
                </a:extLst>
              </a:tr>
              <a:tr h="200025">
                <a:tc>
                  <a:txBody>
                    <a:bodyPr/>
                    <a:lstStyle/>
                    <a:p>
                      <a:pPr algn="l" defTabSz="457200">
                        <a:lnSpc>
                          <a:spcPct val="83000"/>
                        </a:lnSpc>
                        <a:spcBef>
                          <a:spcPct val="0"/>
                        </a:spcBef>
                        <a:spcAft>
                          <a:spcPct val="0"/>
                        </a:spcAft>
                      </a:pPr>
                      <a:r>
                        <a:rPr sz="1000">
                          <a:solidFill>
                            <a:srgbClr val="000000"/>
                          </a:solidFill>
                          <a:latin typeface="Segoe UI"/>
                          <a:ea typeface="Segoe UI"/>
                        </a:rPr>
                        <a:t>Revenues</a:t>
                      </a:r>
                      <a:r>
                        <a:rPr sz="1000" baseline="30000">
                          <a:solidFill>
                            <a:srgbClr val="000000"/>
                          </a:solidFill>
                          <a:latin typeface="Segoe UI"/>
                          <a:ea typeface="Segoe UI"/>
                        </a:rPr>
                        <a:t>1 </a:t>
                      </a:r>
                      <a:r>
                        <a:rPr sz="1000">
                          <a:solidFill>
                            <a:srgbClr val="000000"/>
                          </a:solidFill>
                          <a:latin typeface="Segoe UI"/>
                          <a:ea typeface="Segoe UI"/>
                        </a:rPr>
                        <a:t>(in millions)</a:t>
                      </a:r>
                    </a:p>
                  </a:txBody>
                  <a:tcPr marL="27432" marR="27432"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11.9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12.7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12.9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12.9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13.0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13.5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13.8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13.8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18.9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13.6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13.9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13.9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14.0	</a:t>
                      </a:r>
                    </a:p>
                  </a:txBody>
                  <a:tcPr marL="0" marR="9144" marT="0" marB="18288" anchor="b">
                    <a:lnL w="0"/>
                    <a:lnR w="0"/>
                    <a:lnT w="0"/>
                    <a:lnB w="0"/>
                    <a:solidFill>
                      <a:srgbClr val="FFFFFF"/>
                    </a:solidFill>
                  </a:tcPr>
                </a:tc>
                <a:extLst>
                  <a:ext uri="{0D108BD9-81ED-4DB2-BD59-A6C34878D82A}">
                    <a16:rowId xmlns:a16="http://schemas.microsoft.com/office/drawing/2014/main" val="10002"/>
                  </a:ext>
                </a:extLst>
              </a:tr>
              <a:tr h="200025">
                <a:tc>
                  <a:txBody>
                    <a:bodyPr/>
                    <a:lstStyle/>
                    <a:p>
                      <a:pPr algn="l">
                        <a:lnSpc>
                          <a:spcPct val="83000"/>
                        </a:lnSpc>
                      </a:pPr>
                      <a:r>
                        <a:rPr sz="1000">
                          <a:solidFill>
                            <a:srgbClr val="000000"/>
                          </a:solidFill>
                          <a:latin typeface="Segoe UI"/>
                          <a:ea typeface="Segoe UI"/>
                        </a:rPr>
                        <a:t>Recruitment Package Customers</a:t>
                      </a:r>
                    </a:p>
                  </a:txBody>
                  <a:tcPr marL="27432" marR="27432"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2,078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2,069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2,054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2,055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2,032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2,009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1,982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1,949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1,891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1,868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1,822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1,775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1,741	</a:t>
                      </a:r>
                    </a:p>
                  </a:txBody>
                  <a:tcPr marL="0" marR="9144" marT="0" marB="18288" anchor="b">
                    <a:lnL w="0"/>
                    <a:lnR w="0"/>
                    <a:lnT w="0"/>
                    <a:lnB w="0"/>
                    <a:solidFill>
                      <a:srgbClr val="DBDBDB"/>
                    </a:solidFill>
                  </a:tcPr>
                </a:tc>
                <a:extLst>
                  <a:ext uri="{0D108BD9-81ED-4DB2-BD59-A6C34878D82A}">
                    <a16:rowId xmlns:a16="http://schemas.microsoft.com/office/drawing/2014/main" val="10003"/>
                  </a:ext>
                </a:extLst>
              </a:tr>
              <a:tr h="304800">
                <a:tc>
                  <a:txBody>
                    <a:bodyPr/>
                    <a:lstStyle/>
                    <a:p>
                      <a:pPr algn="l" defTabSz="457200">
                        <a:lnSpc>
                          <a:spcPct val="83000"/>
                        </a:lnSpc>
                        <a:spcBef>
                          <a:spcPct val="0"/>
                        </a:spcBef>
                        <a:spcAft>
                          <a:spcPct val="0"/>
                        </a:spcAft>
                      </a:pPr>
                      <a:r>
                        <a:rPr sz="1000">
                          <a:solidFill>
                            <a:srgbClr val="000000"/>
                          </a:solidFill>
                          <a:latin typeface="Segoe UI"/>
                          <a:ea typeface="Segoe UI"/>
                        </a:rPr>
                        <a:t>Average Annual Revenue Per Recruitment Package Customer</a:t>
                      </a:r>
                      <a:r>
                        <a:rPr sz="1000" baseline="30000">
                          <a:solidFill>
                            <a:srgbClr val="000000"/>
                          </a:solidFill>
                          <a:latin typeface="Segoe UI"/>
                          <a:ea typeface="Segoe UI"/>
                        </a:rPr>
                        <a:t>3</a:t>
                      </a:r>
                    </a:p>
                  </a:txBody>
                  <a:tcPr marL="27432" marR="27432"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20,520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20,842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21,422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21,872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23,050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24,275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24,762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25,148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25,806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26,026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26,601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27,246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27,286	</a:t>
                      </a:r>
                    </a:p>
                  </a:txBody>
                  <a:tcPr marL="0" marR="9144" marT="0" marB="18288" anchor="b">
                    <a:lnL w="0"/>
                    <a:lnR w="0"/>
                    <a:lnT w="0"/>
                    <a:lnB w="0"/>
                    <a:solidFill>
                      <a:srgbClr val="FFFFFF"/>
                    </a:solidFill>
                  </a:tcPr>
                </a:tc>
                <a:extLst>
                  <a:ext uri="{0D108BD9-81ED-4DB2-BD59-A6C34878D82A}">
                    <a16:rowId xmlns:a16="http://schemas.microsoft.com/office/drawing/2014/main" val="10004"/>
                  </a:ext>
                </a:extLst>
              </a:tr>
              <a:tr h="200025">
                <a:tc>
                  <a:txBody>
                    <a:bodyPr/>
                    <a:lstStyle/>
                    <a:p>
                      <a:pPr algn="l">
                        <a:lnSpc>
                          <a:spcPct val="83000"/>
                        </a:lnSpc>
                      </a:pPr>
                      <a:r>
                        <a:rPr sz="1000">
                          <a:solidFill>
                            <a:srgbClr val="000000"/>
                          </a:solidFill>
                          <a:latin typeface="Segoe UI"/>
                          <a:ea typeface="Segoe UI"/>
                        </a:rPr>
                        <a:t>Revenue Renewal Rate</a:t>
                      </a:r>
                    </a:p>
                  </a:txBody>
                  <a:tcPr marL="27432" marR="27432"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95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90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94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96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98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96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91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93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92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87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85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90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88	%</a:t>
                      </a:r>
                    </a:p>
                  </a:txBody>
                  <a:tcPr marL="0" marR="9144" marT="0" marB="18288" anchor="b">
                    <a:lnL w="0"/>
                    <a:lnR w="0"/>
                    <a:lnT w="0"/>
                    <a:lnB w="0"/>
                    <a:solidFill>
                      <a:srgbClr val="DBDBDB"/>
                    </a:solidFill>
                  </a:tcPr>
                </a:tc>
                <a:extLst>
                  <a:ext uri="{0D108BD9-81ED-4DB2-BD59-A6C34878D82A}">
                    <a16:rowId xmlns:a16="http://schemas.microsoft.com/office/drawing/2014/main" val="10005"/>
                  </a:ext>
                </a:extLst>
              </a:tr>
              <a:tr h="200025">
                <a:tc>
                  <a:txBody>
                    <a:bodyPr/>
                    <a:lstStyle/>
                    <a:p>
                      <a:pPr algn="l">
                        <a:lnSpc>
                          <a:spcPct val="83000"/>
                        </a:lnSpc>
                      </a:pPr>
                      <a:r>
                        <a:rPr sz="1000">
                          <a:solidFill>
                            <a:srgbClr val="000000"/>
                          </a:solidFill>
                          <a:latin typeface="Segoe UI"/>
                          <a:ea typeface="Segoe UI"/>
                        </a:rPr>
                        <a:t>Customer Renewal Rate</a:t>
                      </a:r>
                    </a:p>
                  </a:txBody>
                  <a:tcPr marL="27432" marR="27432"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83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81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81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76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79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77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76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72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71	%</a:t>
                      </a:r>
                    </a:p>
                  </a:txBody>
                  <a:tcPr marL="0" marR="9144" marT="0" marB="18288" anchor="b">
                    <a:lnL w="0"/>
                    <a:lnR w="0"/>
                    <a:lnT w="0"/>
                    <a:lnB w="0"/>
                    <a:solidFill>
                      <a:srgbClr val="FFFFFF"/>
                    </a:solidFill>
                  </a:tcPr>
                </a:tc>
                <a:extLst>
                  <a:ext uri="{0D108BD9-81ED-4DB2-BD59-A6C34878D82A}">
                    <a16:rowId xmlns:a16="http://schemas.microsoft.com/office/drawing/2014/main" val="10006"/>
                  </a:ext>
                </a:extLst>
              </a:tr>
              <a:tr h="200025">
                <a:tc>
                  <a:txBody>
                    <a:bodyPr/>
                    <a:lstStyle/>
                    <a:p>
                      <a:pPr algn="l" defTabSz="457200">
                        <a:lnSpc>
                          <a:spcPct val="83000"/>
                        </a:lnSpc>
                        <a:spcBef>
                          <a:spcPct val="0"/>
                        </a:spcBef>
                        <a:spcAft>
                          <a:spcPct val="0"/>
                        </a:spcAft>
                      </a:pPr>
                      <a:r>
                        <a:rPr sz="1000">
                          <a:solidFill>
                            <a:srgbClr val="000000"/>
                          </a:solidFill>
                          <a:latin typeface="Segoe UI"/>
                          <a:ea typeface="Segoe UI"/>
                        </a:rPr>
                        <a:t>Retention Rate</a:t>
                      </a:r>
                      <a:r>
                        <a:rPr sz="1000" baseline="30000">
                          <a:solidFill>
                            <a:srgbClr val="000000"/>
                          </a:solidFill>
                          <a:latin typeface="Segoe UI"/>
                          <a:ea typeface="Segoe UI"/>
                        </a:rPr>
                        <a:t>4</a:t>
                      </a:r>
                    </a:p>
                  </a:txBody>
                  <a:tcPr marL="27432" marR="27432"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109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110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112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110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115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113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109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111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106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103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106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109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105	%</a:t>
                      </a:r>
                    </a:p>
                  </a:txBody>
                  <a:tcPr marL="0" marR="9144" marT="0" marB="18288" anchor="b">
                    <a:lnL w="0"/>
                    <a:lnR w="0"/>
                    <a:lnT w="0"/>
                    <a:lnB w="0"/>
                    <a:solidFill>
                      <a:srgbClr val="DBDBDB"/>
                    </a:solidFill>
                  </a:tcPr>
                </a:tc>
                <a:extLst>
                  <a:ext uri="{0D108BD9-81ED-4DB2-BD59-A6C34878D82A}">
                    <a16:rowId xmlns:a16="http://schemas.microsoft.com/office/drawing/2014/main" val="10007"/>
                  </a:ext>
                </a:extLst>
              </a:tr>
              <a:tr h="200025">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extLst>
                  <a:ext uri="{0D108BD9-81ED-4DB2-BD59-A6C34878D82A}">
                    <a16:rowId xmlns:a16="http://schemas.microsoft.com/office/drawing/2014/main" val="10008"/>
                  </a:ext>
                </a:extLst>
              </a:tr>
              <a:tr h="200025">
                <a:tc>
                  <a:txBody>
                    <a:bodyPr/>
                    <a:lstStyle/>
                    <a:p>
                      <a:pPr algn="l">
                        <a:lnSpc>
                          <a:spcPct val="83000"/>
                        </a:lnSpc>
                      </a:pPr>
                      <a:r>
                        <a:rPr sz="1000" b="1">
                          <a:solidFill>
                            <a:srgbClr val="FFFFFF"/>
                          </a:solidFill>
                          <a:latin typeface="Segoe UI"/>
                          <a:ea typeface="Segoe UI"/>
                        </a:rPr>
                        <a:t>Dice</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Q1 2023</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Q2 2023</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Q3 2023</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Q4 2023</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Q1 2024</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Q2 2024</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Q3 2024</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Q4 2024</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Q1 2025</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Q2 2025</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Q3 2025</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Q4 2025</a:t>
                      </a:r>
                    </a:p>
                  </a:txBody>
                  <a:tcPr marL="27432" marR="27432" marT="0" marB="18288" anchor="b">
                    <a:lnL w="0"/>
                    <a:lnR w="0"/>
                    <a:lnT w="0"/>
                    <a:lnB w="0"/>
                    <a:solidFill>
                      <a:srgbClr val="C00000"/>
                    </a:solidFill>
                  </a:tcPr>
                </a:tc>
                <a:tc>
                  <a:txBody>
                    <a:bodyPr/>
                    <a:lstStyle/>
                    <a:p>
                      <a:pPr algn="ctr" defTabSz="0">
                        <a:lnSpc>
                          <a:spcPct val="83000"/>
                        </a:lnSpc>
                      </a:pPr>
                      <a:r>
                        <a:rPr sz="1000" b="1">
                          <a:solidFill>
                            <a:srgbClr val="FFFFFF"/>
                          </a:solidFill>
                          <a:latin typeface="Segoe UI"/>
                          <a:ea typeface="Segoe UI"/>
                        </a:rPr>
                        <a:t>Q1 2026</a:t>
                      </a:r>
                    </a:p>
                  </a:txBody>
                  <a:tcPr marL="27432" marR="27432" marT="0" marB="18288" anchor="b">
                    <a:lnL w="0"/>
                    <a:lnR w="0"/>
                    <a:lnT w="0"/>
                    <a:lnB w="0"/>
                    <a:solidFill>
                      <a:srgbClr val="C00000"/>
                    </a:solidFill>
                  </a:tcPr>
                </a:tc>
                <a:extLst>
                  <a:ext uri="{0D108BD9-81ED-4DB2-BD59-A6C34878D82A}">
                    <a16:rowId xmlns:a16="http://schemas.microsoft.com/office/drawing/2014/main" val="10009"/>
                  </a:ext>
                </a:extLst>
              </a:tr>
              <a:tr h="200025">
                <a:tc>
                  <a:txBody>
                    <a:bodyPr/>
                    <a:lstStyle/>
                    <a:p>
                      <a:pPr algn="l" defTabSz="457200">
                        <a:lnSpc>
                          <a:spcPct val="83000"/>
                        </a:lnSpc>
                        <a:spcBef>
                          <a:spcPct val="0"/>
                        </a:spcBef>
                        <a:spcAft>
                          <a:spcPct val="0"/>
                        </a:spcAft>
                      </a:pPr>
                      <a:r>
                        <a:rPr sz="1000">
                          <a:solidFill>
                            <a:srgbClr val="000000"/>
                          </a:solidFill>
                          <a:latin typeface="Segoe UI"/>
                          <a:ea typeface="Segoe UI"/>
                        </a:rPr>
                        <a:t>Bookings</a:t>
                      </a:r>
                      <a:r>
                        <a:rPr sz="1000" baseline="30000">
                          <a:solidFill>
                            <a:srgbClr val="000000"/>
                          </a:solidFill>
                          <a:latin typeface="Segoe UI"/>
                          <a:ea typeface="Segoe UI"/>
                        </a:rPr>
                        <a:t>1 2</a:t>
                      </a:r>
                      <a:r>
                        <a:rPr sz="1000">
                          <a:solidFill>
                            <a:srgbClr val="000000"/>
                          </a:solidFill>
                          <a:latin typeface="Segoe UI"/>
                          <a:ea typeface="Segoe UI"/>
                        </a:rPr>
                        <a:t> (in millions)</a:t>
                      </a:r>
                    </a:p>
                  </a:txBody>
                  <a:tcPr marL="27432" marR="27432"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37.4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21.6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18.9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21.8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31.8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18.5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16.1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18.7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25.3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15.6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13.4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16.6	</a:t>
                      </a:r>
                    </a:p>
                  </a:txBody>
                  <a:tcPr marL="0" marR="9144" marT="0" marB="18288" anchor="b">
                    <a:lnL w="0"/>
                    <a:lnR w="0"/>
                    <a:lnT w="0"/>
                    <a:lnB w="0"/>
                    <a:solidFill>
                      <a:srgbClr val="DBDBDB"/>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20.2	</a:t>
                      </a:r>
                    </a:p>
                  </a:txBody>
                  <a:tcPr marL="0" marR="9144" marT="0" marB="18288" anchor="b">
                    <a:lnL w="0"/>
                    <a:lnR w="0"/>
                    <a:lnT w="0"/>
                    <a:lnB w="0"/>
                    <a:solidFill>
                      <a:srgbClr val="DBDBDB"/>
                    </a:solidFill>
                  </a:tcPr>
                </a:tc>
                <a:extLst>
                  <a:ext uri="{0D108BD9-81ED-4DB2-BD59-A6C34878D82A}">
                    <a16:rowId xmlns:a16="http://schemas.microsoft.com/office/drawing/2014/main" val="10010"/>
                  </a:ext>
                </a:extLst>
              </a:tr>
              <a:tr h="200025">
                <a:tc>
                  <a:txBody>
                    <a:bodyPr/>
                    <a:lstStyle/>
                    <a:p>
                      <a:pPr algn="l" defTabSz="457200">
                        <a:lnSpc>
                          <a:spcPct val="83000"/>
                        </a:lnSpc>
                        <a:spcBef>
                          <a:spcPct val="0"/>
                        </a:spcBef>
                        <a:spcAft>
                          <a:spcPct val="0"/>
                        </a:spcAft>
                      </a:pPr>
                      <a:r>
                        <a:rPr sz="1000">
                          <a:solidFill>
                            <a:srgbClr val="000000"/>
                          </a:solidFill>
                          <a:latin typeface="Segoe UI"/>
                          <a:ea typeface="Segoe UI"/>
                        </a:rPr>
                        <a:t>Revenues</a:t>
                      </a:r>
                      <a:r>
                        <a:rPr sz="1000" baseline="30000">
                          <a:solidFill>
                            <a:srgbClr val="000000"/>
                          </a:solidFill>
                          <a:latin typeface="Segoe UI"/>
                          <a:ea typeface="Segoe UI"/>
                        </a:rPr>
                        <a:t>1 </a:t>
                      </a:r>
                      <a:r>
                        <a:rPr sz="1000">
                          <a:solidFill>
                            <a:srgbClr val="000000"/>
                          </a:solidFill>
                          <a:latin typeface="Segoe UI"/>
                          <a:ea typeface="Segoe UI"/>
                        </a:rPr>
                        <a:t>(in millions)</a:t>
                      </a:r>
                    </a:p>
                  </a:txBody>
                  <a:tcPr marL="27432" marR="27432"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26.7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25.8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24.6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24.4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23.0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22.3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21.4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21.0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13.4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18.4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18.2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17.4	</a:t>
                      </a:r>
                    </a:p>
                  </a:txBody>
                  <a:tcPr marL="0" marR="9144" marT="0" marB="18288" anchor="b">
                    <a:lnL w="0"/>
                    <a:lnR w="0"/>
                    <a:lnT w="0"/>
                    <a:lnB w="0"/>
                    <a:solidFill>
                      <a:srgbClr val="FFFFFF"/>
                    </a:solidFill>
                  </a:tcPr>
                </a:tc>
                <a:tc>
                  <a:txBody>
                    <a:bodyPr/>
                    <a:lstStyle/>
                    <a:p>
                      <a:pPr algn="r" defTabSz="0">
                        <a:lnSpc>
                          <a:spcPct val="83000"/>
                        </a:lnSpc>
                        <a:tabLst>
                          <a:tab pos="202184" algn="l"/>
                          <a:tab pos="576199" algn="l"/>
                        </a:tabLst>
                      </a:pPr>
                      <a:r>
                        <a:rPr sz="1000">
                          <a:solidFill>
                            <a:srgbClr val="000000"/>
                          </a:solidFill>
                          <a:latin typeface="Segoe UI"/>
                          <a:ea typeface="Segoe UI"/>
                        </a:rPr>
                        <a:t>$	15.7	</a:t>
                      </a:r>
                    </a:p>
                  </a:txBody>
                  <a:tcPr marL="0" marR="9144" marT="0" marB="18288" anchor="b">
                    <a:lnL w="0"/>
                    <a:lnR w="0"/>
                    <a:lnT w="0"/>
                    <a:lnB w="0"/>
                    <a:solidFill>
                      <a:srgbClr val="FFFFFF"/>
                    </a:solidFill>
                  </a:tcPr>
                </a:tc>
                <a:extLst>
                  <a:ext uri="{0D108BD9-81ED-4DB2-BD59-A6C34878D82A}">
                    <a16:rowId xmlns:a16="http://schemas.microsoft.com/office/drawing/2014/main" val="10011"/>
                  </a:ext>
                </a:extLst>
              </a:tr>
              <a:tr h="200025">
                <a:tc>
                  <a:txBody>
                    <a:bodyPr/>
                    <a:lstStyle/>
                    <a:p>
                      <a:pPr algn="l">
                        <a:lnSpc>
                          <a:spcPct val="83000"/>
                        </a:lnSpc>
                      </a:pPr>
                      <a:r>
                        <a:rPr sz="1000">
                          <a:solidFill>
                            <a:srgbClr val="000000"/>
                          </a:solidFill>
                          <a:latin typeface="Segoe UI"/>
                          <a:ea typeface="Segoe UI"/>
                        </a:rPr>
                        <a:t>Recruitment Package Customers</a:t>
                      </a:r>
                    </a:p>
                  </a:txBody>
                  <a:tcPr marL="27432" marR="27432"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6,171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6,007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5,752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5,492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5,250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5,031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4,868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4,711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4,490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4,365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4,239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4,132	</a:t>
                      </a:r>
                    </a:p>
                  </a:txBody>
                  <a:tcPr marL="0" marR="9144" marT="0" marB="18288" anchor="b">
                    <a:lnL w="0"/>
                    <a:lnR w="0"/>
                    <a:lnT w="0"/>
                    <a:lnB w="0"/>
                    <a:solidFill>
                      <a:srgbClr val="DBDBDB"/>
                    </a:solidFill>
                  </a:tcPr>
                </a:tc>
                <a:tc>
                  <a:txBody>
                    <a:bodyPr/>
                    <a:lstStyle/>
                    <a:p>
                      <a:pPr algn="r" defTabSz="0">
                        <a:lnSpc>
                          <a:spcPct val="83000"/>
                        </a:lnSpc>
                        <a:tabLst>
                          <a:tab pos="133731" algn="l"/>
                          <a:tab pos="576199" algn="l"/>
                        </a:tabLst>
                      </a:pPr>
                      <a:r>
                        <a:rPr sz="1000">
                          <a:solidFill>
                            <a:srgbClr val="000000"/>
                          </a:solidFill>
                          <a:latin typeface="Segoe UI"/>
                          <a:ea typeface="Segoe UI"/>
                        </a:rPr>
                        <a:t>	3,832	</a:t>
                      </a:r>
                    </a:p>
                  </a:txBody>
                  <a:tcPr marL="0" marR="9144" marT="0" marB="18288" anchor="b">
                    <a:lnL w="0"/>
                    <a:lnR w="0"/>
                    <a:lnT w="0"/>
                    <a:lnB w="0"/>
                    <a:solidFill>
                      <a:srgbClr val="DBDBDB"/>
                    </a:solidFill>
                  </a:tcPr>
                </a:tc>
                <a:extLst>
                  <a:ext uri="{0D108BD9-81ED-4DB2-BD59-A6C34878D82A}">
                    <a16:rowId xmlns:a16="http://schemas.microsoft.com/office/drawing/2014/main" val="10012"/>
                  </a:ext>
                </a:extLst>
              </a:tr>
              <a:tr h="304800">
                <a:tc>
                  <a:txBody>
                    <a:bodyPr/>
                    <a:lstStyle/>
                    <a:p>
                      <a:pPr algn="l" defTabSz="457200">
                        <a:lnSpc>
                          <a:spcPct val="83000"/>
                        </a:lnSpc>
                        <a:spcBef>
                          <a:spcPct val="0"/>
                        </a:spcBef>
                        <a:spcAft>
                          <a:spcPct val="0"/>
                        </a:spcAft>
                      </a:pPr>
                      <a:r>
                        <a:rPr sz="1000">
                          <a:solidFill>
                            <a:srgbClr val="000000"/>
                          </a:solidFill>
                          <a:latin typeface="Segoe UI"/>
                          <a:ea typeface="Segoe UI"/>
                        </a:rPr>
                        <a:t>Average Annual Revenue Per Recruitment Package Customer</a:t>
                      </a:r>
                      <a:r>
                        <a:rPr sz="1000" baseline="30000">
                          <a:solidFill>
                            <a:srgbClr val="000000"/>
                          </a:solidFill>
                          <a:latin typeface="Segoe UI"/>
                          <a:ea typeface="Segoe UI"/>
                        </a:rPr>
                        <a:t>3</a:t>
                      </a:r>
                    </a:p>
                  </a:txBody>
                  <a:tcPr marL="27432" marR="27432"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15,672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15,534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15,531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15,788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15,997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16,294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16,330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16,380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16,384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15,434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15,727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15,635	</a:t>
                      </a:r>
                    </a:p>
                  </a:txBody>
                  <a:tcPr marL="0" marR="9144" marT="0" marB="18288" anchor="b">
                    <a:lnL w="0"/>
                    <a:lnR w="0"/>
                    <a:lnT w="0"/>
                    <a:lnB w="0"/>
                    <a:solidFill>
                      <a:srgbClr val="FFFFFF"/>
                    </a:solidFill>
                  </a:tcPr>
                </a:tc>
                <a:tc>
                  <a:txBody>
                    <a:bodyPr/>
                    <a:lstStyle/>
                    <a:p>
                      <a:pPr algn="r" defTabSz="0">
                        <a:lnSpc>
                          <a:spcPct val="83000"/>
                        </a:lnSpc>
                        <a:tabLst>
                          <a:tab pos="69342" algn="l"/>
                          <a:tab pos="580263" algn="l"/>
                        </a:tabLst>
                      </a:pPr>
                      <a:r>
                        <a:rPr sz="1000">
                          <a:solidFill>
                            <a:srgbClr val="000000"/>
                          </a:solidFill>
                          <a:latin typeface="Segoe UI"/>
                          <a:ea typeface="Segoe UI"/>
                        </a:rPr>
                        <a:t>$	15,466	</a:t>
                      </a:r>
                    </a:p>
                  </a:txBody>
                  <a:tcPr marL="0" marR="9144" marT="0" marB="18288" anchor="b">
                    <a:lnL w="0"/>
                    <a:lnR w="0"/>
                    <a:lnT w="0"/>
                    <a:lnB w="0"/>
                    <a:solidFill>
                      <a:srgbClr val="FFFFFF"/>
                    </a:solidFill>
                  </a:tcPr>
                </a:tc>
                <a:extLst>
                  <a:ext uri="{0D108BD9-81ED-4DB2-BD59-A6C34878D82A}">
                    <a16:rowId xmlns:a16="http://schemas.microsoft.com/office/drawing/2014/main" val="10013"/>
                  </a:ext>
                </a:extLst>
              </a:tr>
              <a:tr h="200025">
                <a:tc>
                  <a:txBody>
                    <a:bodyPr/>
                    <a:lstStyle/>
                    <a:p>
                      <a:pPr algn="l">
                        <a:lnSpc>
                          <a:spcPct val="83000"/>
                        </a:lnSpc>
                      </a:pPr>
                      <a:r>
                        <a:rPr sz="1000">
                          <a:solidFill>
                            <a:srgbClr val="000000"/>
                          </a:solidFill>
                          <a:latin typeface="Segoe UI"/>
                          <a:ea typeface="Segoe UI"/>
                        </a:rPr>
                        <a:t>Revenue Renewal Rate</a:t>
                      </a:r>
                    </a:p>
                  </a:txBody>
                  <a:tcPr marL="27432" marR="27432"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92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84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82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74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77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70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75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69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78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71	%</a:t>
                      </a:r>
                    </a:p>
                  </a:txBody>
                  <a:tcPr marL="0" marR="9144" marT="0" marB="18288" anchor="b">
                    <a:lnL w="0"/>
                    <a:lnR w="0"/>
                    <a:lnT w="0"/>
                    <a:lnB w="0"/>
                    <a:solidFill>
                      <a:srgbClr val="DBDBDB"/>
                    </a:solidFill>
                  </a:tcPr>
                </a:tc>
                <a:extLst>
                  <a:ext uri="{0D108BD9-81ED-4DB2-BD59-A6C34878D82A}">
                    <a16:rowId xmlns:a16="http://schemas.microsoft.com/office/drawing/2014/main" val="10014"/>
                  </a:ext>
                </a:extLst>
              </a:tr>
              <a:tr h="200025">
                <a:tc>
                  <a:txBody>
                    <a:bodyPr/>
                    <a:lstStyle/>
                    <a:p>
                      <a:pPr algn="l">
                        <a:lnSpc>
                          <a:spcPct val="83000"/>
                        </a:lnSpc>
                      </a:pPr>
                      <a:r>
                        <a:rPr sz="1000">
                          <a:solidFill>
                            <a:srgbClr val="000000"/>
                          </a:solidFill>
                          <a:latin typeface="Segoe UI"/>
                          <a:ea typeface="Segoe UI"/>
                        </a:rPr>
                        <a:t>Customer Renewal Rate</a:t>
                      </a:r>
                    </a:p>
                  </a:txBody>
                  <a:tcPr marL="27432" marR="27432"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82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79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73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71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74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69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69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69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69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66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68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69	%</a:t>
                      </a:r>
                    </a:p>
                  </a:txBody>
                  <a:tcPr marL="0" marR="9144" marT="0" marB="18288" anchor="b">
                    <a:lnL w="0"/>
                    <a:lnR w="0"/>
                    <a:lnT w="0"/>
                    <a:lnB w="0"/>
                    <a:solidFill>
                      <a:srgbClr val="FFFFFF"/>
                    </a:solidFill>
                  </a:tcPr>
                </a:tc>
                <a:tc>
                  <a:txBody>
                    <a:bodyPr/>
                    <a:lstStyle/>
                    <a:p>
                      <a:pPr algn="r" defTabSz="0">
                        <a:lnSpc>
                          <a:spcPct val="83000"/>
                        </a:lnSpc>
                        <a:tabLst>
                          <a:tab pos="889" algn="l"/>
                          <a:tab pos="189611" algn="l"/>
                        </a:tabLst>
                      </a:pPr>
                      <a:r>
                        <a:rPr sz="1000">
                          <a:solidFill>
                            <a:srgbClr val="000000"/>
                          </a:solidFill>
                          <a:latin typeface="Segoe UI"/>
                          <a:ea typeface="Segoe UI"/>
                        </a:rPr>
                        <a:t>	59	%</a:t>
                      </a:r>
                    </a:p>
                  </a:txBody>
                  <a:tcPr marL="0" marR="9144" marT="0" marB="18288" anchor="b">
                    <a:lnL w="0"/>
                    <a:lnR w="0"/>
                    <a:lnT w="0"/>
                    <a:lnB w="0"/>
                    <a:solidFill>
                      <a:srgbClr val="FFFFFF"/>
                    </a:solidFill>
                  </a:tcPr>
                </a:tc>
                <a:extLst>
                  <a:ext uri="{0D108BD9-81ED-4DB2-BD59-A6C34878D82A}">
                    <a16:rowId xmlns:a16="http://schemas.microsoft.com/office/drawing/2014/main" val="10015"/>
                  </a:ext>
                </a:extLst>
              </a:tr>
              <a:tr h="200025">
                <a:tc>
                  <a:txBody>
                    <a:bodyPr/>
                    <a:lstStyle/>
                    <a:p>
                      <a:pPr algn="l" defTabSz="457200">
                        <a:lnSpc>
                          <a:spcPct val="83000"/>
                        </a:lnSpc>
                        <a:spcBef>
                          <a:spcPct val="0"/>
                        </a:spcBef>
                        <a:spcAft>
                          <a:spcPct val="0"/>
                        </a:spcAft>
                      </a:pPr>
                      <a:r>
                        <a:rPr sz="1000">
                          <a:solidFill>
                            <a:srgbClr val="000000"/>
                          </a:solidFill>
                          <a:latin typeface="Segoe UI"/>
                          <a:ea typeface="Segoe UI"/>
                        </a:rPr>
                        <a:t>Retention Rate</a:t>
                      </a:r>
                      <a:r>
                        <a:rPr sz="1000" baseline="30000">
                          <a:solidFill>
                            <a:srgbClr val="000000"/>
                          </a:solidFill>
                          <a:latin typeface="Segoe UI"/>
                          <a:ea typeface="Segoe UI"/>
                        </a:rPr>
                        <a:t>4</a:t>
                      </a:r>
                    </a:p>
                  </a:txBody>
                  <a:tcPr marL="27432" marR="27432"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105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101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99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97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100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99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96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97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92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102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92	%</a:t>
                      </a:r>
                    </a:p>
                  </a:txBody>
                  <a:tcPr marL="0" marR="9144" marT="0" marB="18288" anchor="b">
                    <a:lnL w="0"/>
                    <a:lnR w="0"/>
                    <a:lnT w="0"/>
                    <a:lnB w="0"/>
                    <a:solidFill>
                      <a:srgbClr val="DBDBDB"/>
                    </a:solidFill>
                  </a:tcPr>
                </a:tc>
                <a:tc>
                  <a:txBody>
                    <a:bodyPr/>
                    <a:lstStyle/>
                    <a:p>
                      <a:pPr algn="r" defTabSz="0">
                        <a:lnSpc>
                          <a:spcPct val="83000"/>
                        </a:lnSpc>
                        <a:tabLst>
                          <a:tab pos="889" algn="l"/>
                          <a:tab pos="189611" algn="l"/>
                        </a:tabLst>
                      </a:pPr>
                      <a:r>
                        <a:rPr sz="1000">
                          <a:solidFill>
                            <a:srgbClr val="000000"/>
                          </a:solidFill>
                          <a:latin typeface="Segoe UI"/>
                          <a:ea typeface="Segoe UI"/>
                        </a:rPr>
                        <a:t>	94	%</a:t>
                      </a:r>
                    </a:p>
                  </a:txBody>
                  <a:tcPr marL="0" marR="9144" marT="0" marB="18288" anchor="b">
                    <a:lnL w="0"/>
                    <a:lnR w="0"/>
                    <a:lnT w="0"/>
                    <a:lnB w="0"/>
                    <a:solidFill>
                      <a:srgbClr val="DBDBDB"/>
                    </a:solidFill>
                  </a:tcPr>
                </a:tc>
                <a:tc>
                  <a:txBody>
                    <a:bodyPr/>
                    <a:lstStyle/>
                    <a:p>
                      <a:pPr algn="r" defTabSz="0">
                        <a:lnSpc>
                          <a:spcPct val="83000"/>
                        </a:lnSpc>
                        <a:tabLst>
                          <a:tab pos="889" algn="l"/>
                          <a:tab pos="258064" algn="l"/>
                        </a:tabLst>
                      </a:pPr>
                      <a:r>
                        <a:rPr sz="1000">
                          <a:solidFill>
                            <a:srgbClr val="000000"/>
                          </a:solidFill>
                          <a:latin typeface="Segoe UI"/>
                          <a:ea typeface="Segoe UI"/>
                        </a:rPr>
                        <a:t>	100	%</a:t>
                      </a:r>
                    </a:p>
                  </a:txBody>
                  <a:tcPr marL="0" marR="9144" marT="0" marB="18288" anchor="b">
                    <a:lnL w="0"/>
                    <a:lnR w="0"/>
                    <a:lnT w="0"/>
                    <a:lnB w="0"/>
                    <a:solidFill>
                      <a:srgbClr val="DBDBDB"/>
                    </a:solidFill>
                  </a:tcPr>
                </a:tc>
                <a:extLst>
                  <a:ext uri="{0D108BD9-81ED-4DB2-BD59-A6C34878D82A}">
                    <a16:rowId xmlns:a16="http://schemas.microsoft.com/office/drawing/2014/main" val="10016"/>
                  </a:ext>
                </a:extLst>
              </a:tr>
            </a:tbl>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483870"/>
            <a:ext cx="10353929" cy="44310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200">
                <a:solidFill>
                  <a:srgbClr val="0E3267"/>
                </a:solidFill>
                <a:latin typeface="Segoe UI"/>
                <a:ea typeface="Segoe UI"/>
              </a:rPr>
              <a:t>DHI Group, Inc.</a:t>
            </a:r>
          </a:p>
        </p:txBody>
      </p:sp>
      <p:sp>
        <p:nvSpPr>
          <p:cNvPr id="3" name="New shape"/>
          <p:cNvSpPr/>
          <p:nvPr/>
        </p:nvSpPr>
        <p:spPr>
          <a:xfrm>
            <a:off x="503174" y="1066800"/>
            <a:ext cx="7145782" cy="276987"/>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b="1">
                <a:solidFill>
                  <a:srgbClr val="55BA47"/>
                </a:solidFill>
                <a:latin typeface="Segoe UI"/>
                <a:ea typeface="Segoe UI"/>
              </a:rPr>
              <a:t>Supplemental data – Historical Activity (unaudited)</a:t>
            </a:r>
          </a:p>
        </p:txBody>
      </p:sp>
      <p:sp>
        <p:nvSpPr>
          <p:cNvPr id="4" name="New shape"/>
          <p:cNvSpPr/>
          <p:nvPr/>
        </p:nvSpPr>
        <p:spPr>
          <a:xfrm>
            <a:off x="503174" y="1340993"/>
            <a:ext cx="1847850" cy="13843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900">
                <a:solidFill>
                  <a:srgbClr val="00334D"/>
                </a:solidFill>
                <a:latin typeface="Segoe UI Light"/>
                <a:ea typeface="Segoe UI Light"/>
              </a:rPr>
              <a:t>(dollars in millions)</a:t>
            </a:r>
          </a:p>
        </p:txBody>
      </p:sp>
      <p:graphicFrame>
        <p:nvGraphicFramePr>
          <p:cNvPr id="5" name="New Table"/>
          <p:cNvGraphicFramePr>
            <a:graphicFrameLocks noGrp="1"/>
          </p:cNvGraphicFramePr>
          <p:nvPr/>
        </p:nvGraphicFramePr>
        <p:xfrm>
          <a:off x="2143125" y="1524635"/>
          <a:ext cx="3952875" cy="3075811"/>
        </p:xfrm>
        <a:graphic>
          <a:graphicData uri="http://schemas.openxmlformats.org/drawingml/2006/table">
            <a:tbl>
              <a:tblPr>
                <a:tableStyleId>{5C22544A-7EE6-4342-B048-85BDC9FD1C3A}</a:tableStyleId>
              </a:tblPr>
              <a:tblGrid>
                <a:gridCol w="1400175">
                  <a:extLst>
                    <a:ext uri="{9D8B030D-6E8A-4147-A177-3AD203B41FA5}">
                      <a16:colId xmlns:a16="http://schemas.microsoft.com/office/drawing/2014/main" val="20000"/>
                    </a:ext>
                  </a:extLst>
                </a:gridCol>
                <a:gridCol w="390525">
                  <a:extLst>
                    <a:ext uri="{9D8B030D-6E8A-4147-A177-3AD203B41FA5}">
                      <a16:colId xmlns:a16="http://schemas.microsoft.com/office/drawing/2014/main" val="20001"/>
                    </a:ext>
                  </a:extLst>
                </a:gridCol>
                <a:gridCol w="390525">
                  <a:extLst>
                    <a:ext uri="{9D8B030D-6E8A-4147-A177-3AD203B41FA5}">
                      <a16:colId xmlns:a16="http://schemas.microsoft.com/office/drawing/2014/main" val="20002"/>
                    </a:ext>
                  </a:extLst>
                </a:gridCol>
                <a:gridCol w="390525">
                  <a:extLst>
                    <a:ext uri="{9D8B030D-6E8A-4147-A177-3AD203B41FA5}">
                      <a16:colId xmlns:a16="http://schemas.microsoft.com/office/drawing/2014/main" val="20003"/>
                    </a:ext>
                  </a:extLst>
                </a:gridCol>
                <a:gridCol w="390525">
                  <a:extLst>
                    <a:ext uri="{9D8B030D-6E8A-4147-A177-3AD203B41FA5}">
                      <a16:colId xmlns:a16="http://schemas.microsoft.com/office/drawing/2014/main" val="20004"/>
                    </a:ext>
                  </a:extLst>
                </a:gridCol>
                <a:gridCol w="4953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tblGrid>
              <a:tr h="161925">
                <a:tc>
                  <a:txBody>
                    <a:bodyPr/>
                    <a:lstStyle/>
                    <a:p>
                      <a:pPr algn="l">
                        <a:lnSpc>
                          <a:spcPct val="83000"/>
                        </a:lnSpc>
                      </a:pPr>
                      <a:r>
                        <a:rPr sz="900" b="1">
                          <a:solidFill>
                            <a:srgbClr val="FFFFFF"/>
                          </a:solidFill>
                          <a:latin typeface="Segoe UI"/>
                          <a:ea typeface="Segoe UI"/>
                        </a:rPr>
                        <a:t>DHI Group, Inc.</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Q2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Q3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Q4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FY 2025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26</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extLst>
                  <a:ext uri="{0D108BD9-81ED-4DB2-BD59-A6C34878D82A}">
                    <a16:rowId xmlns:a16="http://schemas.microsoft.com/office/drawing/2014/main" val="10000"/>
                  </a:ext>
                </a:extLst>
              </a:tr>
              <a:tr h="161925">
                <a:tc>
                  <a:txBody>
                    <a:bodyPr/>
                    <a:lstStyle/>
                    <a:p>
                      <a:pPr algn="l">
                        <a:lnSpc>
                          <a:spcPct val="83000"/>
                        </a:lnSpc>
                      </a:pPr>
                      <a:r>
                        <a:rPr sz="900" b="1">
                          <a:solidFill>
                            <a:srgbClr val="000000"/>
                          </a:solidFill>
                          <a:latin typeface="Segoe UI"/>
                          <a:ea typeface="Segoe UI"/>
                        </a:rPr>
                        <a:t>Revenues</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$32.3</a:t>
                      </a:r>
                    </a:p>
                  </a:txBody>
                  <a:tcPr marL="27432" marR="9144" marT="0" marB="18288" anchor="b">
                    <a:lnL w="12700" cmpd="sng">
                      <a:solidFill>
                        <a:srgbClr val="000000"/>
                      </a:solidFill>
                      <a:prstDash val="solid"/>
                    </a:lnL>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$32.0</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$32.1</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$31.4</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$127.8</a:t>
                      </a:r>
                    </a:p>
                  </a:txBody>
                  <a:tcPr marL="27432" marR="9144" marT="0" marB="18288" anchor="b">
                    <a:lnL w="0"/>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$29.7</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extLst>
                  <a:ext uri="{0D108BD9-81ED-4DB2-BD59-A6C34878D82A}">
                    <a16:rowId xmlns:a16="http://schemas.microsoft.com/office/drawing/2014/main" val="10001"/>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endParaRPr sz="100"/>
                    </a:p>
                  </a:txBody>
                  <a:tcPr marL="0" marR="0" marT="0" marB="0" anchor="b">
                    <a:lnL w="12700" cmpd="sng">
                      <a:solidFill>
                        <a:srgbClr val="000000"/>
                      </a:solidFill>
                      <a:prstDash val="solid"/>
                    </a:lnL>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12700" cmpd="sng">
                      <a:solidFill>
                        <a:srgbClr val="000000"/>
                      </a:solidFill>
                      <a:prstDash val="solid"/>
                    </a:lnR>
                    <a:lnT w="0"/>
                    <a:lnB w="0"/>
                    <a:solidFill>
                      <a:srgbClr val="FFFFFF"/>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2"/>
                  </a:ext>
                </a:extLst>
              </a:tr>
              <a:tr h="161925">
                <a:tc>
                  <a:txBody>
                    <a:bodyPr/>
                    <a:lstStyle/>
                    <a:p>
                      <a:pPr algn="l">
                        <a:lnSpc>
                          <a:spcPct val="83000"/>
                        </a:lnSpc>
                      </a:pPr>
                      <a:r>
                        <a:rPr sz="900">
                          <a:solidFill>
                            <a:srgbClr val="000000"/>
                          </a:solidFill>
                          <a:latin typeface="Segoe UI"/>
                          <a:ea typeface="Segoe UI"/>
                        </a:rPr>
                        <a:t>Cost of revenues</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5.3</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5.1</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4.6</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4.5</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19.5</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4.7</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3"/>
                  </a:ext>
                </a:extLst>
              </a:tr>
              <a:tr h="161925">
                <a:tc>
                  <a:txBody>
                    <a:bodyPr/>
                    <a:lstStyle/>
                    <a:p>
                      <a:pPr algn="l">
                        <a:lnSpc>
                          <a:spcPct val="83000"/>
                        </a:lnSpc>
                      </a:pPr>
                      <a:r>
                        <a:rPr sz="900">
                          <a:solidFill>
                            <a:srgbClr val="000000"/>
                          </a:solidFill>
                          <a:latin typeface="Segoe UI"/>
                          <a:ea typeface="Segoe UI"/>
                        </a:rPr>
                        <a:t>Product development</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3.8</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3.1</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2.9</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3.0</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12.8</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3.0</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4"/>
                  </a:ext>
                </a:extLst>
              </a:tr>
              <a:tr h="161925">
                <a:tc>
                  <a:txBody>
                    <a:bodyPr/>
                    <a:lstStyle/>
                    <a:p>
                      <a:pPr algn="l">
                        <a:lnSpc>
                          <a:spcPct val="83000"/>
                        </a:lnSpc>
                      </a:pPr>
                      <a:r>
                        <a:rPr sz="900">
                          <a:solidFill>
                            <a:srgbClr val="000000"/>
                          </a:solidFill>
                          <a:latin typeface="Segoe UI"/>
                          <a:ea typeface="Segoe UI"/>
                        </a:rPr>
                        <a:t>Sales</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6.4</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6.2</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5.1</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5.3</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23.0</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5.2</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5"/>
                  </a:ext>
                </a:extLst>
              </a:tr>
              <a:tr h="161925">
                <a:tc>
                  <a:txBody>
                    <a:bodyPr/>
                    <a:lstStyle/>
                    <a:p>
                      <a:pPr algn="l">
                        <a:lnSpc>
                          <a:spcPct val="83000"/>
                        </a:lnSpc>
                      </a:pPr>
                      <a:r>
                        <a:rPr sz="900">
                          <a:solidFill>
                            <a:srgbClr val="000000"/>
                          </a:solidFill>
                          <a:latin typeface="Segoe UI"/>
                          <a:ea typeface="Segoe UI"/>
                        </a:rPr>
                        <a:t>Marketing</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4.7</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4.3</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4.0</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3.8</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16.8</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3.8</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6"/>
                  </a:ext>
                </a:extLst>
              </a:tr>
              <a:tr h="161925">
                <a:tc>
                  <a:txBody>
                    <a:bodyPr/>
                    <a:lstStyle/>
                    <a:p>
                      <a:pPr algn="l">
                        <a:lnSpc>
                          <a:spcPct val="83000"/>
                        </a:lnSpc>
                      </a:pPr>
                      <a:r>
                        <a:rPr sz="900">
                          <a:solidFill>
                            <a:srgbClr val="000000"/>
                          </a:solidFill>
                          <a:latin typeface="Segoe UI"/>
                          <a:ea typeface="Segoe UI"/>
                        </a:rPr>
                        <a:t>General &amp; administrative</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5.1</a:t>
                      </a:r>
                    </a:p>
                  </a:txBody>
                  <a:tcPr marL="27432" marR="27432" marT="0" marB="18288" anchor="b">
                    <a:lnL w="12700" cmpd="sng">
                      <a:solidFill>
                        <a:srgbClr val="000000"/>
                      </a:solidFill>
                      <a:prstDash val="solid"/>
                    </a:lnL>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4.7</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5.3</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5.4</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20.5</a:t>
                      </a:r>
                    </a:p>
                  </a:txBody>
                  <a:tcPr marL="27432" marR="9144" marT="0" marB="18288" anchor="b">
                    <a:lnL w="0"/>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4.8</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extLst>
                  <a:ext uri="{0D108BD9-81ED-4DB2-BD59-A6C34878D82A}">
                    <a16:rowId xmlns:a16="http://schemas.microsoft.com/office/drawing/2014/main" val="10007"/>
                  </a:ext>
                </a:extLst>
              </a:tr>
              <a:tr h="161925">
                <a:tc>
                  <a:txBody>
                    <a:bodyPr/>
                    <a:lstStyle/>
                    <a:p>
                      <a:pPr algn="l">
                        <a:lnSpc>
                          <a:spcPct val="83000"/>
                        </a:lnSpc>
                      </a:pPr>
                      <a:r>
                        <a:rPr sz="900">
                          <a:solidFill>
                            <a:srgbClr val="000000"/>
                          </a:solidFill>
                          <a:latin typeface="Segoe UI"/>
                          <a:ea typeface="Segoe UI"/>
                        </a:rPr>
                        <a:t>Total operating expenses</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25.3</a:t>
                      </a:r>
                    </a:p>
                  </a:txBody>
                  <a:tcPr marL="27432" marR="9144" marT="0" marB="18288" anchor="b">
                    <a:lnL w="12700" cmpd="sng">
                      <a:solidFill>
                        <a:srgbClr val="000000"/>
                      </a:solidFill>
                      <a:prstDash val="solid"/>
                    </a:lnL>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23.4</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21.9</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22.0</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92.6</a:t>
                      </a:r>
                    </a:p>
                  </a:txBody>
                  <a:tcPr marL="27432" marR="9144" marT="0" marB="18288" anchor="b">
                    <a:lnL w="0"/>
                    <a:lnR w="12700" cmpd="sng">
                      <a:solidFill>
                        <a:srgbClr val="000000"/>
                      </a:solidFill>
                      <a:prstDash val="solid"/>
                    </a:lnR>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21.5</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extLst>
                  <a:ext uri="{0D108BD9-81ED-4DB2-BD59-A6C34878D82A}">
                    <a16:rowId xmlns:a16="http://schemas.microsoft.com/office/drawing/2014/main" val="10008"/>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endParaRPr sz="100"/>
                    </a:p>
                  </a:txBody>
                  <a:tcPr marL="0" marR="0" marT="0" marB="0" anchor="b">
                    <a:lnL w="12700" cmpd="sng">
                      <a:solidFill>
                        <a:srgbClr val="000000"/>
                      </a:solidFill>
                      <a:prstDash val="solid"/>
                    </a:lnL>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12700" cmpd="sng">
                      <a:solidFill>
                        <a:srgbClr val="000000"/>
                      </a:solidFill>
                      <a:prstDash val="solid"/>
                    </a:lnR>
                    <a:lnT w="0"/>
                    <a:lnB w="0"/>
                    <a:solidFill>
                      <a:srgbClr val="DBDBDB"/>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9"/>
                  </a:ext>
                </a:extLst>
              </a:tr>
              <a:tr h="161925">
                <a:tc>
                  <a:txBody>
                    <a:bodyPr/>
                    <a:lstStyle/>
                    <a:p>
                      <a:pPr algn="l">
                        <a:lnSpc>
                          <a:spcPct val="83000"/>
                        </a:lnSpc>
                      </a:pPr>
                      <a:r>
                        <a:rPr sz="900">
                          <a:solidFill>
                            <a:srgbClr val="000000"/>
                          </a:solidFill>
                          <a:latin typeface="Segoe UI"/>
                          <a:ea typeface="Segoe UI"/>
                        </a:rPr>
                        <a:t>Adjusted EBITDA</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7.0</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8.5</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10.3</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9.4</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35.1</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8.1</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10"/>
                  </a:ext>
                </a:extLst>
              </a:tr>
              <a:tr h="161925">
                <a:tc>
                  <a:txBody>
                    <a:bodyPr/>
                    <a:lstStyle/>
                    <a:p>
                      <a:pPr algn="l">
                        <a:lnSpc>
                          <a:spcPct val="83000"/>
                        </a:lnSpc>
                      </a:pPr>
                      <a:r>
                        <a:rPr sz="900">
                          <a:solidFill>
                            <a:srgbClr val="000000"/>
                          </a:solidFill>
                          <a:latin typeface="Segoe UI"/>
                          <a:ea typeface="Segoe UI"/>
                        </a:rPr>
                        <a:t>Adjusted EBITDA Margin</a:t>
                      </a:r>
                    </a:p>
                  </a:txBody>
                  <a:tcPr marL="27432" marR="27432"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22%</a:t>
                      </a:r>
                    </a:p>
                  </a:txBody>
                  <a:tcPr marL="27432" marR="9144" marT="0" marB="18288" anchor="b">
                    <a:lnL w="12700" cmpd="sng">
                      <a:solidFill>
                        <a:srgbClr val="000000"/>
                      </a:solidFill>
                      <a:prstDash val="solid"/>
                    </a:lnL>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27%</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32%</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30%</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27%</a:t>
                      </a:r>
                    </a:p>
                  </a:txBody>
                  <a:tcPr marL="27432" marR="9144" marT="0" marB="18288" anchor="b">
                    <a:lnL w="0"/>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27%</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extLst>
                  <a:ext uri="{0D108BD9-81ED-4DB2-BD59-A6C34878D82A}">
                    <a16:rowId xmlns:a16="http://schemas.microsoft.com/office/drawing/2014/main" val="10011"/>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tc>
                  <a:txBody>
                    <a:bodyPr/>
                    <a:lstStyle/>
                    <a:p>
                      <a:endParaRPr sz="100"/>
                    </a:p>
                  </a:txBody>
                  <a:tcPr marL="0" marR="0" marT="0" marB="0" anchor="b">
                    <a:lnL w="12700" cmpd="sng">
                      <a:solidFill>
                        <a:srgbClr val="000000"/>
                      </a:solidFill>
                      <a:prstDash val="solid"/>
                    </a:lnL>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12700" cmpd="sng">
                      <a:solidFill>
                        <a:srgbClr val="000000"/>
                      </a:solidFill>
                      <a:prstDash val="solid"/>
                    </a:lnR>
                    <a:lnT w="12700" cmpd="sng">
                      <a:solidFill>
                        <a:srgbClr val="000000"/>
                      </a:solidFill>
                      <a:prstDash val="solid"/>
                    </a:lnT>
                    <a:lnB w="0"/>
                    <a:solidFill>
                      <a:srgbClr val="FFFFFF"/>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extLst>
                  <a:ext uri="{0D108BD9-81ED-4DB2-BD59-A6C34878D82A}">
                    <a16:rowId xmlns:a16="http://schemas.microsoft.com/office/drawing/2014/main" val="10012"/>
                  </a:ext>
                </a:extLst>
              </a:tr>
              <a:tr h="161925">
                <a:tc>
                  <a:txBody>
                    <a:bodyPr/>
                    <a:lstStyle/>
                    <a:p>
                      <a:pPr algn="l">
                        <a:lnSpc>
                          <a:spcPct val="83000"/>
                        </a:lnSpc>
                      </a:pPr>
                      <a:r>
                        <a:rPr sz="900">
                          <a:solidFill>
                            <a:srgbClr val="000000"/>
                          </a:solidFill>
                          <a:latin typeface="Segoe UI"/>
                          <a:ea typeface="Segoe UI"/>
                        </a:rPr>
                        <a:t>Capitalized Development</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2.0</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1.9</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1.5</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1.4</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6.8</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1.6</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13"/>
                  </a:ext>
                </a:extLst>
              </a:tr>
              <a:tr h="161925">
                <a:tc>
                  <a:txBody>
                    <a:bodyPr/>
                    <a:lstStyle/>
                    <a:p>
                      <a:pPr algn="l">
                        <a:lnSpc>
                          <a:spcPct val="83000"/>
                        </a:lnSpc>
                      </a:pPr>
                      <a:r>
                        <a:rPr sz="900">
                          <a:solidFill>
                            <a:srgbClr val="000000"/>
                          </a:solidFill>
                          <a:latin typeface="Segoe UI"/>
                          <a:ea typeface="Segoe UI"/>
                        </a:rPr>
                        <a:t>Capital Expenditures</a:t>
                      </a:r>
                    </a:p>
                  </a:txBody>
                  <a:tcPr marL="27432" marR="27432"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2.2</a:t>
                      </a:r>
                    </a:p>
                  </a:txBody>
                  <a:tcPr marL="27432" marR="27432" marT="0" marB="18288" anchor="b">
                    <a:lnL w="12700" cmpd="sng">
                      <a:solidFill>
                        <a:srgbClr val="000000"/>
                      </a:solidFill>
                      <a:prstDash val="solid"/>
                    </a:lnL>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2.0</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1.6</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1.5</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7.3</a:t>
                      </a:r>
                    </a:p>
                  </a:txBody>
                  <a:tcPr marL="27432" marR="9144" marT="0" marB="18288" anchor="b">
                    <a:lnL w="0"/>
                    <a:lnR w="12700" cmpd="sng">
                      <a:solidFill>
                        <a:srgbClr val="000000"/>
                      </a:solidFill>
                      <a:prstDash val="solid"/>
                    </a:lnR>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1.6</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FFFFFF"/>
                    </a:solidFill>
                  </a:tcPr>
                </a:tc>
                <a:extLst>
                  <a:ext uri="{0D108BD9-81ED-4DB2-BD59-A6C34878D82A}">
                    <a16:rowId xmlns:a16="http://schemas.microsoft.com/office/drawing/2014/main" val="10014"/>
                  </a:ext>
                </a:extLst>
              </a:tr>
            </a:tbl>
          </a:graphicData>
        </a:graphic>
      </p:graphicFrame>
      <p:graphicFrame>
        <p:nvGraphicFramePr>
          <p:cNvPr id="6" name="New Table"/>
          <p:cNvGraphicFramePr>
            <a:graphicFrameLocks noGrp="1"/>
          </p:cNvGraphicFramePr>
          <p:nvPr/>
        </p:nvGraphicFramePr>
        <p:xfrm>
          <a:off x="6263386" y="1524635"/>
          <a:ext cx="3886200" cy="3075811"/>
        </p:xfrm>
        <a:graphic>
          <a:graphicData uri="http://schemas.openxmlformats.org/drawingml/2006/table">
            <a:tbl>
              <a:tblPr>
                <a:tableStyleId>{5C22544A-7EE6-4342-B048-85BDC9FD1C3A}</a:tableStyleId>
              </a:tblPr>
              <a:tblGrid>
                <a:gridCol w="1333500">
                  <a:extLst>
                    <a:ext uri="{9D8B030D-6E8A-4147-A177-3AD203B41FA5}">
                      <a16:colId xmlns:a16="http://schemas.microsoft.com/office/drawing/2014/main" val="20000"/>
                    </a:ext>
                  </a:extLst>
                </a:gridCol>
                <a:gridCol w="390525">
                  <a:extLst>
                    <a:ext uri="{9D8B030D-6E8A-4147-A177-3AD203B41FA5}">
                      <a16:colId xmlns:a16="http://schemas.microsoft.com/office/drawing/2014/main" val="20001"/>
                    </a:ext>
                  </a:extLst>
                </a:gridCol>
                <a:gridCol w="390525">
                  <a:extLst>
                    <a:ext uri="{9D8B030D-6E8A-4147-A177-3AD203B41FA5}">
                      <a16:colId xmlns:a16="http://schemas.microsoft.com/office/drawing/2014/main" val="20002"/>
                    </a:ext>
                  </a:extLst>
                </a:gridCol>
                <a:gridCol w="390525">
                  <a:extLst>
                    <a:ext uri="{9D8B030D-6E8A-4147-A177-3AD203B41FA5}">
                      <a16:colId xmlns:a16="http://schemas.microsoft.com/office/drawing/2014/main" val="20003"/>
                    </a:ext>
                  </a:extLst>
                </a:gridCol>
                <a:gridCol w="390525">
                  <a:extLst>
                    <a:ext uri="{9D8B030D-6E8A-4147-A177-3AD203B41FA5}">
                      <a16:colId xmlns:a16="http://schemas.microsoft.com/office/drawing/2014/main" val="20004"/>
                    </a:ext>
                  </a:extLst>
                </a:gridCol>
                <a:gridCol w="4953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tblGrid>
              <a:tr h="161925">
                <a:tc>
                  <a:txBody>
                    <a:bodyPr/>
                    <a:lstStyle/>
                    <a:p>
                      <a:pPr algn="l">
                        <a:lnSpc>
                          <a:spcPct val="83000"/>
                        </a:lnSpc>
                      </a:pPr>
                      <a:r>
                        <a:rPr sz="900" b="1">
                          <a:solidFill>
                            <a:srgbClr val="FFFFFF"/>
                          </a:solidFill>
                          <a:latin typeface="Segoe UI"/>
                          <a:ea typeface="Segoe UI"/>
                        </a:rPr>
                        <a:t>ClearanceJobs</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Q2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Q3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Q4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FY 2025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26</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extLst>
                  <a:ext uri="{0D108BD9-81ED-4DB2-BD59-A6C34878D82A}">
                    <a16:rowId xmlns:a16="http://schemas.microsoft.com/office/drawing/2014/main" val="10000"/>
                  </a:ext>
                </a:extLst>
              </a:tr>
              <a:tr h="161925">
                <a:tc>
                  <a:txBody>
                    <a:bodyPr/>
                    <a:lstStyle/>
                    <a:p>
                      <a:pPr algn="l">
                        <a:lnSpc>
                          <a:spcPct val="83000"/>
                        </a:lnSpc>
                      </a:pPr>
                      <a:r>
                        <a:rPr sz="900" b="1">
                          <a:solidFill>
                            <a:srgbClr val="000000"/>
                          </a:solidFill>
                          <a:latin typeface="Segoe UI"/>
                          <a:ea typeface="Segoe UI"/>
                        </a:rPr>
                        <a:t>Revenues</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$13.4</a:t>
                      </a:r>
                    </a:p>
                  </a:txBody>
                  <a:tcPr marL="27432" marR="9144" marT="0" marB="18288" anchor="b">
                    <a:lnL w="12700" cmpd="sng">
                      <a:solidFill>
                        <a:srgbClr val="000000"/>
                      </a:solidFill>
                      <a:prstDash val="solid"/>
                    </a:lnL>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$13.6</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$13.9</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$13.9</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$54.8</a:t>
                      </a:r>
                    </a:p>
                  </a:txBody>
                  <a:tcPr marL="27432" marR="9144" marT="0" marB="18288" anchor="b">
                    <a:lnL w="0"/>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$14.0</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extLst>
                  <a:ext uri="{0D108BD9-81ED-4DB2-BD59-A6C34878D82A}">
                    <a16:rowId xmlns:a16="http://schemas.microsoft.com/office/drawing/2014/main" val="10001"/>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endParaRPr sz="100"/>
                    </a:p>
                  </a:txBody>
                  <a:tcPr marL="0" marR="0" marT="0" marB="0" anchor="b">
                    <a:lnL w="12700" cmpd="sng">
                      <a:solidFill>
                        <a:srgbClr val="000000"/>
                      </a:solidFill>
                      <a:prstDash val="solid"/>
                    </a:lnL>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12700" cmpd="sng">
                      <a:solidFill>
                        <a:srgbClr val="000000"/>
                      </a:solidFill>
                      <a:prstDash val="solid"/>
                    </a:lnR>
                    <a:lnT w="0"/>
                    <a:lnB w="0"/>
                    <a:solidFill>
                      <a:srgbClr val="FFFFFF"/>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2"/>
                  </a:ext>
                </a:extLst>
              </a:tr>
              <a:tr h="161925">
                <a:tc>
                  <a:txBody>
                    <a:bodyPr/>
                    <a:lstStyle/>
                    <a:p>
                      <a:pPr algn="l">
                        <a:lnSpc>
                          <a:spcPct val="83000"/>
                        </a:lnSpc>
                      </a:pPr>
                      <a:r>
                        <a:rPr sz="900">
                          <a:solidFill>
                            <a:srgbClr val="000000"/>
                          </a:solidFill>
                          <a:latin typeface="Segoe UI"/>
                          <a:ea typeface="Segoe UI"/>
                        </a:rPr>
                        <a:t>Cost of revenues</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1.8</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1.7</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1.7</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1.7</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6.9</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2.1</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3"/>
                  </a:ext>
                </a:extLst>
              </a:tr>
              <a:tr h="161925">
                <a:tc>
                  <a:txBody>
                    <a:bodyPr/>
                    <a:lstStyle/>
                    <a:p>
                      <a:pPr algn="l">
                        <a:lnSpc>
                          <a:spcPct val="83000"/>
                        </a:lnSpc>
                      </a:pPr>
                      <a:r>
                        <a:rPr sz="900">
                          <a:solidFill>
                            <a:srgbClr val="000000"/>
                          </a:solidFill>
                          <a:latin typeface="Segoe UI"/>
                          <a:ea typeface="Segoe UI"/>
                        </a:rPr>
                        <a:t>Product development</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1.3</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1.2</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1.4</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1.3</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5.2</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1.5</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4"/>
                  </a:ext>
                </a:extLst>
              </a:tr>
              <a:tr h="161925">
                <a:tc>
                  <a:txBody>
                    <a:bodyPr/>
                    <a:lstStyle/>
                    <a:p>
                      <a:pPr algn="l">
                        <a:lnSpc>
                          <a:spcPct val="83000"/>
                        </a:lnSpc>
                      </a:pPr>
                      <a:r>
                        <a:rPr sz="900">
                          <a:solidFill>
                            <a:srgbClr val="000000"/>
                          </a:solidFill>
                          <a:latin typeface="Segoe UI"/>
                          <a:ea typeface="Segoe UI"/>
                        </a:rPr>
                        <a:t>Sales</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2.0</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2.1</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2.0</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2.0</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8.1</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2.1</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5"/>
                  </a:ext>
                </a:extLst>
              </a:tr>
              <a:tr h="161925">
                <a:tc>
                  <a:txBody>
                    <a:bodyPr/>
                    <a:lstStyle/>
                    <a:p>
                      <a:pPr algn="l">
                        <a:lnSpc>
                          <a:spcPct val="83000"/>
                        </a:lnSpc>
                      </a:pPr>
                      <a:r>
                        <a:rPr sz="900">
                          <a:solidFill>
                            <a:srgbClr val="000000"/>
                          </a:solidFill>
                          <a:latin typeface="Segoe UI"/>
                          <a:ea typeface="Segoe UI"/>
                        </a:rPr>
                        <a:t>Marketing</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1.6</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1.6</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1.7</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1.6</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6.5</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1.6</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6"/>
                  </a:ext>
                </a:extLst>
              </a:tr>
              <a:tr h="161925">
                <a:tc>
                  <a:txBody>
                    <a:bodyPr/>
                    <a:lstStyle/>
                    <a:p>
                      <a:pPr algn="l">
                        <a:lnSpc>
                          <a:spcPct val="83000"/>
                        </a:lnSpc>
                      </a:pPr>
                      <a:r>
                        <a:rPr sz="900">
                          <a:solidFill>
                            <a:srgbClr val="000000"/>
                          </a:solidFill>
                          <a:latin typeface="Segoe UI"/>
                          <a:ea typeface="Segoe UI"/>
                        </a:rPr>
                        <a:t>General &amp; administrative</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0.9</a:t>
                      </a:r>
                    </a:p>
                  </a:txBody>
                  <a:tcPr marL="27432" marR="27432" marT="0" marB="18288" anchor="b">
                    <a:lnL w="12700" cmpd="sng">
                      <a:solidFill>
                        <a:srgbClr val="000000"/>
                      </a:solidFill>
                      <a:prstDash val="solid"/>
                    </a:lnL>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1.0</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1.2</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1.3</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4.4</a:t>
                      </a:r>
                    </a:p>
                  </a:txBody>
                  <a:tcPr marL="27432" marR="9144" marT="0" marB="18288" anchor="b">
                    <a:lnL w="0"/>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1.0</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extLst>
                  <a:ext uri="{0D108BD9-81ED-4DB2-BD59-A6C34878D82A}">
                    <a16:rowId xmlns:a16="http://schemas.microsoft.com/office/drawing/2014/main" val="10007"/>
                  </a:ext>
                </a:extLst>
              </a:tr>
              <a:tr h="161925">
                <a:tc>
                  <a:txBody>
                    <a:bodyPr/>
                    <a:lstStyle/>
                    <a:p>
                      <a:pPr algn="l">
                        <a:lnSpc>
                          <a:spcPct val="83000"/>
                        </a:lnSpc>
                      </a:pPr>
                      <a:r>
                        <a:rPr sz="900">
                          <a:solidFill>
                            <a:srgbClr val="000000"/>
                          </a:solidFill>
                          <a:latin typeface="Segoe UI"/>
                          <a:ea typeface="Segoe UI"/>
                        </a:rPr>
                        <a:t>Total operating expenses</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7.6</a:t>
                      </a:r>
                    </a:p>
                  </a:txBody>
                  <a:tcPr marL="27432" marR="9144" marT="0" marB="18288" anchor="b">
                    <a:lnL w="12700" cmpd="sng">
                      <a:solidFill>
                        <a:srgbClr val="000000"/>
                      </a:solidFill>
                      <a:prstDash val="solid"/>
                    </a:lnL>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7.6</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8.0</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7.9</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31.1</a:t>
                      </a:r>
                    </a:p>
                  </a:txBody>
                  <a:tcPr marL="27432" marR="9144" marT="0" marB="18288" anchor="b">
                    <a:lnL w="0"/>
                    <a:lnR w="12700" cmpd="sng">
                      <a:solidFill>
                        <a:srgbClr val="000000"/>
                      </a:solidFill>
                      <a:prstDash val="solid"/>
                    </a:lnR>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8.3</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extLst>
                  <a:ext uri="{0D108BD9-81ED-4DB2-BD59-A6C34878D82A}">
                    <a16:rowId xmlns:a16="http://schemas.microsoft.com/office/drawing/2014/main" val="10008"/>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endParaRPr sz="100"/>
                    </a:p>
                  </a:txBody>
                  <a:tcPr marL="0" marR="0" marT="0" marB="0" anchor="b">
                    <a:lnL w="12700" cmpd="sng">
                      <a:solidFill>
                        <a:srgbClr val="000000"/>
                      </a:solidFill>
                      <a:prstDash val="solid"/>
                    </a:lnL>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12700" cmpd="sng">
                      <a:solidFill>
                        <a:srgbClr val="000000"/>
                      </a:solidFill>
                      <a:prstDash val="solid"/>
                    </a:lnR>
                    <a:lnT w="0"/>
                    <a:lnB w="0"/>
                    <a:solidFill>
                      <a:srgbClr val="DBDBDB"/>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9"/>
                  </a:ext>
                </a:extLst>
              </a:tr>
              <a:tr h="161925">
                <a:tc>
                  <a:txBody>
                    <a:bodyPr/>
                    <a:lstStyle/>
                    <a:p>
                      <a:pPr algn="l">
                        <a:lnSpc>
                          <a:spcPct val="83000"/>
                        </a:lnSpc>
                      </a:pPr>
                      <a:r>
                        <a:rPr sz="900">
                          <a:solidFill>
                            <a:srgbClr val="000000"/>
                          </a:solidFill>
                          <a:latin typeface="Segoe UI"/>
                          <a:ea typeface="Segoe UI"/>
                        </a:rPr>
                        <a:t>Adjusted EBITDA</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5.7</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6.1</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5.9</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6.0</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23.7</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5.7</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10"/>
                  </a:ext>
                </a:extLst>
              </a:tr>
              <a:tr h="161925">
                <a:tc>
                  <a:txBody>
                    <a:bodyPr/>
                    <a:lstStyle/>
                    <a:p>
                      <a:pPr algn="l">
                        <a:lnSpc>
                          <a:spcPct val="83000"/>
                        </a:lnSpc>
                      </a:pPr>
                      <a:r>
                        <a:rPr sz="900">
                          <a:solidFill>
                            <a:srgbClr val="000000"/>
                          </a:solidFill>
                          <a:latin typeface="Segoe UI"/>
                          <a:ea typeface="Segoe UI"/>
                        </a:rPr>
                        <a:t>Adjusted EBITDA Margin</a:t>
                      </a:r>
                    </a:p>
                  </a:txBody>
                  <a:tcPr marL="27432" marR="27432"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43%</a:t>
                      </a:r>
                    </a:p>
                  </a:txBody>
                  <a:tcPr marL="27432" marR="9144" marT="0" marB="18288" anchor="b">
                    <a:lnL w="12700" cmpd="sng">
                      <a:solidFill>
                        <a:srgbClr val="000000"/>
                      </a:solidFill>
                      <a:prstDash val="solid"/>
                    </a:lnL>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45%</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42%</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43%</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43%</a:t>
                      </a:r>
                    </a:p>
                  </a:txBody>
                  <a:tcPr marL="27432" marR="9144" marT="0" marB="18288" anchor="b">
                    <a:lnL w="0"/>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40%</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extLst>
                  <a:ext uri="{0D108BD9-81ED-4DB2-BD59-A6C34878D82A}">
                    <a16:rowId xmlns:a16="http://schemas.microsoft.com/office/drawing/2014/main" val="10011"/>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tc>
                  <a:txBody>
                    <a:bodyPr/>
                    <a:lstStyle/>
                    <a:p>
                      <a:endParaRPr sz="100"/>
                    </a:p>
                  </a:txBody>
                  <a:tcPr marL="0" marR="0" marT="0" marB="0" anchor="b">
                    <a:lnL w="12700" cmpd="sng">
                      <a:solidFill>
                        <a:srgbClr val="000000"/>
                      </a:solidFill>
                      <a:prstDash val="solid"/>
                    </a:lnL>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12700" cmpd="sng">
                      <a:solidFill>
                        <a:srgbClr val="000000"/>
                      </a:solidFill>
                      <a:prstDash val="solid"/>
                    </a:lnR>
                    <a:lnT w="12700" cmpd="sng">
                      <a:solidFill>
                        <a:srgbClr val="000000"/>
                      </a:solidFill>
                      <a:prstDash val="solid"/>
                    </a:lnT>
                    <a:lnB w="0"/>
                    <a:solidFill>
                      <a:srgbClr val="FFFFFF"/>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extLst>
                  <a:ext uri="{0D108BD9-81ED-4DB2-BD59-A6C34878D82A}">
                    <a16:rowId xmlns:a16="http://schemas.microsoft.com/office/drawing/2014/main" val="10012"/>
                  </a:ext>
                </a:extLst>
              </a:tr>
              <a:tr h="161925">
                <a:tc>
                  <a:txBody>
                    <a:bodyPr/>
                    <a:lstStyle/>
                    <a:p>
                      <a:pPr algn="l">
                        <a:lnSpc>
                          <a:spcPct val="83000"/>
                        </a:lnSpc>
                      </a:pPr>
                      <a:r>
                        <a:rPr sz="900">
                          <a:solidFill>
                            <a:srgbClr val="000000"/>
                          </a:solidFill>
                          <a:latin typeface="Segoe UI"/>
                          <a:ea typeface="Segoe UI"/>
                        </a:rPr>
                        <a:t>Capitalized Development</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0.3</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0.3</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0.5</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0.5</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1.6</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0.6</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13"/>
                  </a:ext>
                </a:extLst>
              </a:tr>
              <a:tr h="161925">
                <a:tc>
                  <a:txBody>
                    <a:bodyPr/>
                    <a:lstStyle/>
                    <a:p>
                      <a:pPr algn="l">
                        <a:lnSpc>
                          <a:spcPct val="83000"/>
                        </a:lnSpc>
                      </a:pPr>
                      <a:r>
                        <a:rPr sz="900">
                          <a:solidFill>
                            <a:srgbClr val="000000"/>
                          </a:solidFill>
                          <a:latin typeface="Segoe UI"/>
                          <a:ea typeface="Segoe UI"/>
                        </a:rPr>
                        <a:t>Capital Expenditures</a:t>
                      </a:r>
                    </a:p>
                  </a:txBody>
                  <a:tcPr marL="27432" marR="27432"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0.4</a:t>
                      </a:r>
                    </a:p>
                  </a:txBody>
                  <a:tcPr marL="27432" marR="27432" marT="0" marB="18288" anchor="b">
                    <a:lnL w="12700" cmpd="sng">
                      <a:solidFill>
                        <a:srgbClr val="000000"/>
                      </a:solidFill>
                      <a:prstDash val="solid"/>
                    </a:lnL>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0.3</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0.5</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0.5</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1.7</a:t>
                      </a:r>
                    </a:p>
                  </a:txBody>
                  <a:tcPr marL="27432" marR="9144" marT="0" marB="18288" anchor="b">
                    <a:lnL w="0"/>
                    <a:lnR w="12700" cmpd="sng">
                      <a:solidFill>
                        <a:srgbClr val="000000"/>
                      </a:solidFill>
                      <a:prstDash val="solid"/>
                    </a:lnR>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0.6</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FFFFFF"/>
                    </a:solidFill>
                  </a:tcPr>
                </a:tc>
                <a:extLst>
                  <a:ext uri="{0D108BD9-81ED-4DB2-BD59-A6C34878D82A}">
                    <a16:rowId xmlns:a16="http://schemas.microsoft.com/office/drawing/2014/main" val="10014"/>
                  </a:ext>
                </a:extLst>
              </a:tr>
            </a:tbl>
          </a:graphicData>
        </a:graphic>
      </p:graphicFrame>
      <p:graphicFrame>
        <p:nvGraphicFramePr>
          <p:cNvPr id="7" name="New Table"/>
          <p:cNvGraphicFramePr>
            <a:graphicFrameLocks noGrp="1"/>
          </p:cNvGraphicFramePr>
          <p:nvPr/>
        </p:nvGraphicFramePr>
        <p:xfrm>
          <a:off x="2143125" y="4113022"/>
          <a:ext cx="3952875" cy="3075811"/>
        </p:xfrm>
        <a:graphic>
          <a:graphicData uri="http://schemas.openxmlformats.org/drawingml/2006/table">
            <a:tbl>
              <a:tblPr>
                <a:tableStyleId>{5C22544A-7EE6-4342-B048-85BDC9FD1C3A}</a:tableStyleId>
              </a:tblPr>
              <a:tblGrid>
                <a:gridCol w="1400175">
                  <a:extLst>
                    <a:ext uri="{9D8B030D-6E8A-4147-A177-3AD203B41FA5}">
                      <a16:colId xmlns:a16="http://schemas.microsoft.com/office/drawing/2014/main" val="20000"/>
                    </a:ext>
                  </a:extLst>
                </a:gridCol>
                <a:gridCol w="390525">
                  <a:extLst>
                    <a:ext uri="{9D8B030D-6E8A-4147-A177-3AD203B41FA5}">
                      <a16:colId xmlns:a16="http://schemas.microsoft.com/office/drawing/2014/main" val="20001"/>
                    </a:ext>
                  </a:extLst>
                </a:gridCol>
                <a:gridCol w="390525">
                  <a:extLst>
                    <a:ext uri="{9D8B030D-6E8A-4147-A177-3AD203B41FA5}">
                      <a16:colId xmlns:a16="http://schemas.microsoft.com/office/drawing/2014/main" val="20002"/>
                    </a:ext>
                  </a:extLst>
                </a:gridCol>
                <a:gridCol w="390525">
                  <a:extLst>
                    <a:ext uri="{9D8B030D-6E8A-4147-A177-3AD203B41FA5}">
                      <a16:colId xmlns:a16="http://schemas.microsoft.com/office/drawing/2014/main" val="20003"/>
                    </a:ext>
                  </a:extLst>
                </a:gridCol>
                <a:gridCol w="390525">
                  <a:extLst>
                    <a:ext uri="{9D8B030D-6E8A-4147-A177-3AD203B41FA5}">
                      <a16:colId xmlns:a16="http://schemas.microsoft.com/office/drawing/2014/main" val="20004"/>
                    </a:ext>
                  </a:extLst>
                </a:gridCol>
                <a:gridCol w="4953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tblGrid>
              <a:tr h="161925">
                <a:tc>
                  <a:txBody>
                    <a:bodyPr/>
                    <a:lstStyle/>
                    <a:p>
                      <a:pPr algn="l">
                        <a:lnSpc>
                          <a:spcPct val="83000"/>
                        </a:lnSpc>
                      </a:pPr>
                      <a:r>
                        <a:rPr sz="900" b="1">
                          <a:solidFill>
                            <a:srgbClr val="FFFFFF"/>
                          </a:solidFill>
                          <a:latin typeface="Segoe UI"/>
                          <a:ea typeface="Segoe UI"/>
                        </a:rPr>
                        <a:t>Dice</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Q2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Q3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Q4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FY 2025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26</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extLst>
                  <a:ext uri="{0D108BD9-81ED-4DB2-BD59-A6C34878D82A}">
                    <a16:rowId xmlns:a16="http://schemas.microsoft.com/office/drawing/2014/main" val="10000"/>
                  </a:ext>
                </a:extLst>
              </a:tr>
              <a:tr h="161925">
                <a:tc>
                  <a:txBody>
                    <a:bodyPr/>
                    <a:lstStyle/>
                    <a:p>
                      <a:pPr algn="l">
                        <a:lnSpc>
                          <a:spcPct val="83000"/>
                        </a:lnSpc>
                      </a:pPr>
                      <a:r>
                        <a:rPr sz="900" b="1">
                          <a:solidFill>
                            <a:srgbClr val="000000"/>
                          </a:solidFill>
                          <a:latin typeface="Segoe UI"/>
                          <a:ea typeface="Segoe UI"/>
                        </a:rPr>
                        <a:t>Revenues</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$18.9</a:t>
                      </a:r>
                    </a:p>
                  </a:txBody>
                  <a:tcPr marL="27432" marR="9144" marT="0" marB="18288" anchor="b">
                    <a:lnL w="12700" cmpd="sng">
                      <a:solidFill>
                        <a:srgbClr val="000000"/>
                      </a:solidFill>
                      <a:prstDash val="solid"/>
                    </a:lnL>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$18.4</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$18.2</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$17.4</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$72.9</a:t>
                      </a:r>
                    </a:p>
                  </a:txBody>
                  <a:tcPr marL="27432" marR="9144" marT="0" marB="18288" anchor="b">
                    <a:lnL w="0"/>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b="1">
                          <a:solidFill>
                            <a:srgbClr val="000000"/>
                          </a:solidFill>
                          <a:latin typeface="Segoe UI"/>
                          <a:ea typeface="Segoe UI"/>
                        </a:rPr>
                        <a:t>$15.7</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extLst>
                  <a:ext uri="{0D108BD9-81ED-4DB2-BD59-A6C34878D82A}">
                    <a16:rowId xmlns:a16="http://schemas.microsoft.com/office/drawing/2014/main" val="10001"/>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endParaRPr sz="100"/>
                    </a:p>
                  </a:txBody>
                  <a:tcPr marL="0" marR="0" marT="0" marB="0" anchor="b">
                    <a:lnL w="12700" cmpd="sng">
                      <a:solidFill>
                        <a:srgbClr val="000000"/>
                      </a:solidFill>
                      <a:prstDash val="solid"/>
                    </a:lnL>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12700" cmpd="sng">
                      <a:solidFill>
                        <a:srgbClr val="000000"/>
                      </a:solidFill>
                      <a:prstDash val="solid"/>
                    </a:lnR>
                    <a:lnT w="0"/>
                    <a:lnB w="0"/>
                    <a:solidFill>
                      <a:srgbClr val="FFFFFF"/>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2"/>
                  </a:ext>
                </a:extLst>
              </a:tr>
              <a:tr h="161925">
                <a:tc>
                  <a:txBody>
                    <a:bodyPr/>
                    <a:lstStyle/>
                    <a:p>
                      <a:pPr algn="l">
                        <a:lnSpc>
                          <a:spcPct val="83000"/>
                        </a:lnSpc>
                      </a:pPr>
                      <a:r>
                        <a:rPr sz="900">
                          <a:solidFill>
                            <a:srgbClr val="000000"/>
                          </a:solidFill>
                          <a:latin typeface="Segoe UI"/>
                          <a:ea typeface="Segoe UI"/>
                        </a:rPr>
                        <a:t>Cost of revenues</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3.5</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3.5</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2.9</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2.8</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12.7</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2.6</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3"/>
                  </a:ext>
                </a:extLst>
              </a:tr>
              <a:tr h="161925">
                <a:tc>
                  <a:txBody>
                    <a:bodyPr/>
                    <a:lstStyle/>
                    <a:p>
                      <a:pPr algn="l">
                        <a:lnSpc>
                          <a:spcPct val="83000"/>
                        </a:lnSpc>
                      </a:pPr>
                      <a:r>
                        <a:rPr sz="900">
                          <a:solidFill>
                            <a:srgbClr val="000000"/>
                          </a:solidFill>
                          <a:latin typeface="Segoe UI"/>
                          <a:ea typeface="Segoe UI"/>
                        </a:rPr>
                        <a:t>Product development</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2.3</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1.9</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1.5</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1.7</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7.4</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1.5</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4"/>
                  </a:ext>
                </a:extLst>
              </a:tr>
              <a:tr h="161925">
                <a:tc>
                  <a:txBody>
                    <a:bodyPr/>
                    <a:lstStyle/>
                    <a:p>
                      <a:pPr algn="l">
                        <a:lnSpc>
                          <a:spcPct val="83000"/>
                        </a:lnSpc>
                      </a:pPr>
                      <a:r>
                        <a:rPr sz="900">
                          <a:solidFill>
                            <a:srgbClr val="000000"/>
                          </a:solidFill>
                          <a:latin typeface="Segoe UI"/>
                          <a:ea typeface="Segoe UI"/>
                        </a:rPr>
                        <a:t>Sales</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4.4</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4.1</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3.1</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3.3</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14.9</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3.1</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5"/>
                  </a:ext>
                </a:extLst>
              </a:tr>
              <a:tr h="161925">
                <a:tc>
                  <a:txBody>
                    <a:bodyPr/>
                    <a:lstStyle/>
                    <a:p>
                      <a:pPr algn="l">
                        <a:lnSpc>
                          <a:spcPct val="83000"/>
                        </a:lnSpc>
                      </a:pPr>
                      <a:r>
                        <a:rPr sz="900">
                          <a:solidFill>
                            <a:srgbClr val="000000"/>
                          </a:solidFill>
                          <a:latin typeface="Segoe UI"/>
                          <a:ea typeface="Segoe UI"/>
                        </a:rPr>
                        <a:t>Marketing</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3.0</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2.8</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2.3</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2.2</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10.3</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2.2</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6"/>
                  </a:ext>
                </a:extLst>
              </a:tr>
              <a:tr h="161925">
                <a:tc>
                  <a:txBody>
                    <a:bodyPr/>
                    <a:lstStyle/>
                    <a:p>
                      <a:pPr algn="l">
                        <a:lnSpc>
                          <a:spcPct val="83000"/>
                        </a:lnSpc>
                      </a:pPr>
                      <a:r>
                        <a:rPr sz="900">
                          <a:solidFill>
                            <a:srgbClr val="000000"/>
                          </a:solidFill>
                          <a:latin typeface="Segoe UI"/>
                          <a:ea typeface="Segoe UI"/>
                        </a:rPr>
                        <a:t>General &amp; administrative</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2.3</a:t>
                      </a:r>
                    </a:p>
                  </a:txBody>
                  <a:tcPr marL="27432" marR="27432" marT="0" marB="18288" anchor="b">
                    <a:lnL w="12700" cmpd="sng">
                      <a:solidFill>
                        <a:srgbClr val="000000"/>
                      </a:solidFill>
                      <a:prstDash val="solid"/>
                    </a:lnL>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2.0</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2.2</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2.3</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8.8</a:t>
                      </a:r>
                    </a:p>
                  </a:txBody>
                  <a:tcPr marL="27432" marR="9144" marT="0" marB="18288" anchor="b">
                    <a:lnL w="0"/>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1.9</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extLst>
                  <a:ext uri="{0D108BD9-81ED-4DB2-BD59-A6C34878D82A}">
                    <a16:rowId xmlns:a16="http://schemas.microsoft.com/office/drawing/2014/main" val="10007"/>
                  </a:ext>
                </a:extLst>
              </a:tr>
              <a:tr h="161925">
                <a:tc>
                  <a:txBody>
                    <a:bodyPr/>
                    <a:lstStyle/>
                    <a:p>
                      <a:pPr algn="l">
                        <a:lnSpc>
                          <a:spcPct val="83000"/>
                        </a:lnSpc>
                      </a:pPr>
                      <a:r>
                        <a:rPr sz="900">
                          <a:solidFill>
                            <a:srgbClr val="000000"/>
                          </a:solidFill>
                          <a:latin typeface="Segoe UI"/>
                          <a:ea typeface="Segoe UI"/>
                        </a:rPr>
                        <a:t>Total operating expenses</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15.5</a:t>
                      </a:r>
                    </a:p>
                  </a:txBody>
                  <a:tcPr marL="27432" marR="9144" marT="0" marB="18288" anchor="b">
                    <a:lnL w="12700" cmpd="sng">
                      <a:solidFill>
                        <a:srgbClr val="000000"/>
                      </a:solidFill>
                      <a:prstDash val="solid"/>
                    </a:lnL>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14.3</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12.0</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12.3</a:t>
                      </a:r>
                    </a:p>
                  </a:txBody>
                  <a:tcPr marL="27432" marR="9144" marT="0" marB="18288" anchor="b">
                    <a:lnL w="0"/>
                    <a:lnR w="0"/>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54.1</a:t>
                      </a:r>
                    </a:p>
                  </a:txBody>
                  <a:tcPr marL="27432" marR="9144" marT="0" marB="18288" anchor="b">
                    <a:lnL w="0"/>
                    <a:lnR w="12700" cmpd="sng">
                      <a:solidFill>
                        <a:srgbClr val="000000"/>
                      </a:solidFill>
                      <a:prstDash val="solid"/>
                    </a:lnR>
                    <a:lnT w="12700" cmpd="sng">
                      <a:solidFill>
                        <a:srgbClr val="000000"/>
                      </a:solidFill>
                      <a:prstDash val="solid"/>
                    </a:lnT>
                    <a:lnB w="0"/>
                    <a:solidFill>
                      <a:srgbClr val="FFFFFF"/>
                    </a:solidFill>
                  </a:tcPr>
                </a:tc>
                <a:tc>
                  <a:txBody>
                    <a:bodyPr/>
                    <a:lstStyle/>
                    <a:p>
                      <a:pPr algn="ctr" defTabSz="0">
                        <a:lnSpc>
                          <a:spcPct val="83000"/>
                        </a:lnSpc>
                      </a:pPr>
                      <a:r>
                        <a:rPr sz="900">
                          <a:solidFill>
                            <a:srgbClr val="000000"/>
                          </a:solidFill>
                          <a:latin typeface="Segoe UI"/>
                          <a:ea typeface="Segoe UI"/>
                        </a:rPr>
                        <a:t>11.3</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extLst>
                  <a:ext uri="{0D108BD9-81ED-4DB2-BD59-A6C34878D82A}">
                    <a16:rowId xmlns:a16="http://schemas.microsoft.com/office/drawing/2014/main" val="10008"/>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endParaRPr sz="100"/>
                    </a:p>
                  </a:txBody>
                  <a:tcPr marL="0" marR="0" marT="0" marB="0" anchor="b">
                    <a:lnL w="12700" cmpd="sng">
                      <a:solidFill>
                        <a:srgbClr val="000000"/>
                      </a:solidFill>
                      <a:prstDash val="solid"/>
                    </a:lnL>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12700" cmpd="sng">
                      <a:solidFill>
                        <a:srgbClr val="000000"/>
                      </a:solidFill>
                      <a:prstDash val="solid"/>
                    </a:lnR>
                    <a:lnT w="0"/>
                    <a:lnB w="0"/>
                    <a:solidFill>
                      <a:srgbClr val="DBDBDB"/>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9"/>
                  </a:ext>
                </a:extLst>
              </a:tr>
              <a:tr h="161925">
                <a:tc>
                  <a:txBody>
                    <a:bodyPr/>
                    <a:lstStyle/>
                    <a:p>
                      <a:pPr algn="l">
                        <a:lnSpc>
                          <a:spcPct val="83000"/>
                        </a:lnSpc>
                      </a:pPr>
                      <a:r>
                        <a:rPr sz="900">
                          <a:solidFill>
                            <a:srgbClr val="000000"/>
                          </a:solidFill>
                          <a:latin typeface="Segoe UI"/>
                          <a:ea typeface="Segoe UI"/>
                        </a:rPr>
                        <a:t>Adjusted EBITDA</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3.4</a:t>
                      </a:r>
                    </a:p>
                  </a:txBody>
                  <a:tcPr marL="27432" marR="27432"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4.2</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6.2</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5.2</a:t>
                      </a:r>
                    </a:p>
                  </a:txBody>
                  <a:tcPr marL="27432" marR="27432"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19.0</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4.3</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10"/>
                  </a:ext>
                </a:extLst>
              </a:tr>
              <a:tr h="161925">
                <a:tc>
                  <a:txBody>
                    <a:bodyPr/>
                    <a:lstStyle/>
                    <a:p>
                      <a:pPr algn="l">
                        <a:lnSpc>
                          <a:spcPct val="83000"/>
                        </a:lnSpc>
                      </a:pPr>
                      <a:r>
                        <a:rPr sz="900">
                          <a:solidFill>
                            <a:srgbClr val="000000"/>
                          </a:solidFill>
                          <a:latin typeface="Segoe UI"/>
                          <a:ea typeface="Segoe UI"/>
                        </a:rPr>
                        <a:t>Adjusted EBITDA Margin</a:t>
                      </a:r>
                    </a:p>
                  </a:txBody>
                  <a:tcPr marL="27432" marR="27432"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18%</a:t>
                      </a:r>
                    </a:p>
                  </a:txBody>
                  <a:tcPr marL="27432" marR="9144" marT="0" marB="18288" anchor="b">
                    <a:lnL w="12700" cmpd="sng">
                      <a:solidFill>
                        <a:srgbClr val="000000"/>
                      </a:solidFill>
                      <a:prstDash val="solid"/>
                    </a:lnL>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23%</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34%</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30%</a:t>
                      </a:r>
                    </a:p>
                  </a:txBody>
                  <a:tcPr marL="27432" marR="9144"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26%</a:t>
                      </a:r>
                    </a:p>
                  </a:txBody>
                  <a:tcPr marL="27432" marR="9144" marT="0" marB="18288" anchor="b">
                    <a:lnL w="0"/>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28%</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extLst>
                  <a:ext uri="{0D108BD9-81ED-4DB2-BD59-A6C34878D82A}">
                    <a16:rowId xmlns:a16="http://schemas.microsoft.com/office/drawing/2014/main" val="10011"/>
                  </a:ext>
                </a:extLst>
              </a:tr>
              <a:tr h="200025">
                <a:tc>
                  <a:txBody>
                    <a:bodyPr/>
                    <a:lstStyle/>
                    <a:p>
                      <a:endParaRPr sz="100"/>
                    </a:p>
                  </a:txBody>
                  <a:tcPr marL="0" marR="0" marT="0" marB="0"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tc>
                  <a:txBody>
                    <a:bodyPr/>
                    <a:lstStyle/>
                    <a:p>
                      <a:endParaRPr sz="100"/>
                    </a:p>
                  </a:txBody>
                  <a:tcPr marL="0" marR="0" marT="0" marB="0" anchor="b">
                    <a:lnL w="12700" cmpd="sng">
                      <a:solidFill>
                        <a:srgbClr val="000000"/>
                      </a:solidFill>
                      <a:prstDash val="solid"/>
                    </a:lnL>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0"/>
                    <a:lnT w="12700" cmpd="sng">
                      <a:solidFill>
                        <a:srgbClr val="000000"/>
                      </a:solidFill>
                      <a:prstDash val="solid"/>
                    </a:lnT>
                    <a:lnB w="0"/>
                    <a:solidFill>
                      <a:srgbClr val="FFFFFF"/>
                    </a:solidFill>
                  </a:tcPr>
                </a:tc>
                <a:tc>
                  <a:txBody>
                    <a:bodyPr/>
                    <a:lstStyle/>
                    <a:p>
                      <a:endParaRPr sz="100"/>
                    </a:p>
                  </a:txBody>
                  <a:tcPr marL="0" marR="0" marT="0" marB="0" anchor="b">
                    <a:lnL w="0"/>
                    <a:lnR w="12700" cmpd="sng">
                      <a:solidFill>
                        <a:srgbClr val="000000"/>
                      </a:solidFill>
                      <a:prstDash val="solid"/>
                    </a:lnR>
                    <a:lnT w="12700" cmpd="sng">
                      <a:solidFill>
                        <a:srgbClr val="000000"/>
                      </a:solidFill>
                      <a:prstDash val="solid"/>
                    </a:lnT>
                    <a:lnB w="0"/>
                    <a:solidFill>
                      <a:srgbClr val="FFFFFF"/>
                    </a:solidFill>
                  </a:tcPr>
                </a:tc>
                <a:tc>
                  <a:txBody>
                    <a:bodyPr/>
                    <a:lstStyle/>
                    <a:p>
                      <a:endParaRPr sz="100"/>
                    </a:p>
                  </a:txBody>
                  <a:tcPr marL="0" marR="0" marT="0" marB="0"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FFFFFF"/>
                    </a:solidFill>
                  </a:tcPr>
                </a:tc>
                <a:extLst>
                  <a:ext uri="{0D108BD9-81ED-4DB2-BD59-A6C34878D82A}">
                    <a16:rowId xmlns:a16="http://schemas.microsoft.com/office/drawing/2014/main" val="10012"/>
                  </a:ext>
                </a:extLst>
              </a:tr>
              <a:tr h="161925">
                <a:tc>
                  <a:txBody>
                    <a:bodyPr/>
                    <a:lstStyle/>
                    <a:p>
                      <a:pPr algn="l">
                        <a:lnSpc>
                          <a:spcPct val="83000"/>
                        </a:lnSpc>
                      </a:pPr>
                      <a:r>
                        <a:rPr sz="900">
                          <a:solidFill>
                            <a:srgbClr val="000000"/>
                          </a:solidFill>
                          <a:latin typeface="Segoe UI"/>
                          <a:ea typeface="Segoe UI"/>
                        </a:rPr>
                        <a:t>Capitalized Development</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1.6</a:t>
                      </a:r>
                    </a:p>
                  </a:txBody>
                  <a:tcPr marL="27432" marR="27432"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1.6</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1.1</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1.0</a:t>
                      </a:r>
                    </a:p>
                  </a:txBody>
                  <a:tcPr marL="27432" marR="27432"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5.3</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1.0</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13"/>
                  </a:ext>
                </a:extLst>
              </a:tr>
              <a:tr h="161925">
                <a:tc>
                  <a:txBody>
                    <a:bodyPr/>
                    <a:lstStyle/>
                    <a:p>
                      <a:pPr algn="l">
                        <a:lnSpc>
                          <a:spcPct val="83000"/>
                        </a:lnSpc>
                      </a:pPr>
                      <a:r>
                        <a:rPr sz="900">
                          <a:solidFill>
                            <a:srgbClr val="000000"/>
                          </a:solidFill>
                          <a:latin typeface="Segoe UI"/>
                          <a:ea typeface="Segoe UI"/>
                        </a:rPr>
                        <a:t>Capital Expenditures</a:t>
                      </a:r>
                    </a:p>
                  </a:txBody>
                  <a:tcPr marL="27432" marR="27432"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1.8</a:t>
                      </a:r>
                    </a:p>
                  </a:txBody>
                  <a:tcPr marL="27432" marR="27432" marT="0" marB="18288" anchor="b">
                    <a:lnL w="12700" cmpd="sng">
                      <a:solidFill>
                        <a:srgbClr val="000000"/>
                      </a:solidFill>
                      <a:prstDash val="solid"/>
                    </a:lnL>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1.7</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1.1</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1.0</a:t>
                      </a:r>
                    </a:p>
                  </a:txBody>
                  <a:tcPr marL="27432" marR="27432" marT="0" marB="18288" anchor="b">
                    <a:lnL w="0"/>
                    <a:lnR w="0"/>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5.6</a:t>
                      </a:r>
                    </a:p>
                  </a:txBody>
                  <a:tcPr marL="27432" marR="9144" marT="0" marB="18288" anchor="b">
                    <a:lnL w="0"/>
                    <a:lnR w="12700" cmpd="sng">
                      <a:solidFill>
                        <a:srgbClr val="000000"/>
                      </a:solidFill>
                      <a:prstDash val="solid"/>
                    </a:lnR>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1.1</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FFFFFF"/>
                    </a:solidFill>
                  </a:tcPr>
                </a:tc>
                <a:extLst>
                  <a:ext uri="{0D108BD9-81ED-4DB2-BD59-A6C34878D82A}">
                    <a16:rowId xmlns:a16="http://schemas.microsoft.com/office/drawing/2014/main" val="10014"/>
                  </a:ext>
                </a:extLst>
              </a:tr>
            </a:tbl>
          </a:graphicData>
        </a:graphic>
      </p:graphicFrame>
      <p:graphicFrame>
        <p:nvGraphicFramePr>
          <p:cNvPr id="8" name="New Table"/>
          <p:cNvGraphicFramePr>
            <a:graphicFrameLocks noGrp="1"/>
          </p:cNvGraphicFramePr>
          <p:nvPr/>
        </p:nvGraphicFramePr>
        <p:xfrm>
          <a:off x="6263386" y="4113022"/>
          <a:ext cx="3886200" cy="1399793"/>
        </p:xfrm>
        <a:graphic>
          <a:graphicData uri="http://schemas.openxmlformats.org/drawingml/2006/table">
            <a:tbl>
              <a:tblPr>
                <a:tableStyleId>{5C22544A-7EE6-4342-B048-85BDC9FD1C3A}</a:tableStyleId>
              </a:tblPr>
              <a:tblGrid>
                <a:gridCol w="1333500">
                  <a:extLst>
                    <a:ext uri="{9D8B030D-6E8A-4147-A177-3AD203B41FA5}">
                      <a16:colId xmlns:a16="http://schemas.microsoft.com/office/drawing/2014/main" val="20000"/>
                    </a:ext>
                  </a:extLst>
                </a:gridCol>
                <a:gridCol w="390525">
                  <a:extLst>
                    <a:ext uri="{9D8B030D-6E8A-4147-A177-3AD203B41FA5}">
                      <a16:colId xmlns:a16="http://schemas.microsoft.com/office/drawing/2014/main" val="20001"/>
                    </a:ext>
                  </a:extLst>
                </a:gridCol>
                <a:gridCol w="390525">
                  <a:extLst>
                    <a:ext uri="{9D8B030D-6E8A-4147-A177-3AD203B41FA5}">
                      <a16:colId xmlns:a16="http://schemas.microsoft.com/office/drawing/2014/main" val="20002"/>
                    </a:ext>
                  </a:extLst>
                </a:gridCol>
                <a:gridCol w="390525">
                  <a:extLst>
                    <a:ext uri="{9D8B030D-6E8A-4147-A177-3AD203B41FA5}">
                      <a16:colId xmlns:a16="http://schemas.microsoft.com/office/drawing/2014/main" val="20003"/>
                    </a:ext>
                  </a:extLst>
                </a:gridCol>
                <a:gridCol w="390525">
                  <a:extLst>
                    <a:ext uri="{9D8B030D-6E8A-4147-A177-3AD203B41FA5}">
                      <a16:colId xmlns:a16="http://schemas.microsoft.com/office/drawing/2014/main" val="20004"/>
                    </a:ext>
                  </a:extLst>
                </a:gridCol>
                <a:gridCol w="4953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tblGrid>
              <a:tr h="161925">
                <a:tc>
                  <a:txBody>
                    <a:bodyPr/>
                    <a:lstStyle/>
                    <a:p>
                      <a:pPr algn="l">
                        <a:lnSpc>
                          <a:spcPct val="83000"/>
                        </a:lnSpc>
                      </a:pPr>
                      <a:r>
                        <a:rPr sz="900" b="1">
                          <a:solidFill>
                            <a:srgbClr val="FFFFFF"/>
                          </a:solidFill>
                          <a:latin typeface="Segoe UI"/>
                          <a:ea typeface="Segoe UI"/>
                        </a:rPr>
                        <a:t>Corporate</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Q2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Q3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Q4 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FY 2025</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tc>
                  <a:txBody>
                    <a:bodyPr/>
                    <a:lstStyle/>
                    <a:p>
                      <a:pPr algn="ctr" defTabSz="0">
                        <a:lnSpc>
                          <a:spcPct val="83000"/>
                        </a:lnSpc>
                      </a:pPr>
                      <a:r>
                        <a:rPr sz="900" b="1">
                          <a:solidFill>
                            <a:srgbClr val="FFFFFF"/>
                          </a:solidFill>
                          <a:latin typeface="Segoe UI"/>
                          <a:ea typeface="Segoe UI"/>
                        </a:rPr>
                        <a:t>Q1 26</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1B365D"/>
                    </a:solidFill>
                  </a:tcPr>
                </a:tc>
                <a:extLst>
                  <a:ext uri="{0D108BD9-81ED-4DB2-BD59-A6C34878D82A}">
                    <a16:rowId xmlns:a16="http://schemas.microsoft.com/office/drawing/2014/main" val="10000"/>
                  </a:ext>
                </a:extLst>
              </a:tr>
              <a:tr h="161925">
                <a:tc>
                  <a:txBody>
                    <a:bodyPr/>
                    <a:lstStyle/>
                    <a:p>
                      <a:pPr algn="l">
                        <a:lnSpc>
                          <a:spcPct val="83000"/>
                        </a:lnSpc>
                      </a:pPr>
                      <a:r>
                        <a:rPr sz="900">
                          <a:solidFill>
                            <a:srgbClr val="000000"/>
                          </a:solidFill>
                          <a:latin typeface="Segoe UI"/>
                          <a:ea typeface="Segoe UI"/>
                        </a:rPr>
                        <a:t>Cost of revenues</a:t>
                      </a:r>
                    </a:p>
                  </a:txBody>
                  <a:tcPr marL="27432" marR="27432"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a:solidFill>
                            <a:srgbClr val="000000"/>
                          </a:solidFill>
                          <a:latin typeface="Segoe UI"/>
                          <a:ea typeface="Segoe UI"/>
                        </a:rPr>
                        <a:t>0.1</a:t>
                      </a:r>
                    </a:p>
                  </a:txBody>
                  <a:tcPr marL="27432" marR="9144" marT="0" marB="18288" anchor="b">
                    <a:lnL w="12700" cmpd="sng">
                      <a:solidFill>
                        <a:srgbClr val="000000"/>
                      </a:solidFill>
                      <a:prstDash val="solid"/>
                    </a:lnL>
                    <a:lnR w="0"/>
                    <a:lnT w="12700" cmpd="sng">
                      <a:solidFill>
                        <a:srgbClr val="000000"/>
                      </a:solidFill>
                      <a:prstDash val="solid"/>
                    </a:lnT>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12700" cmpd="sng">
                      <a:solidFill>
                        <a:srgbClr val="000000"/>
                      </a:solidFill>
                      <a:prstDash val="solid"/>
                    </a:lnT>
                    <a:lnB w="0"/>
                    <a:solidFill>
                      <a:srgbClr val="DBDBDB"/>
                    </a:solidFill>
                  </a:tcPr>
                </a:tc>
                <a:tc>
                  <a:txBody>
                    <a:bodyPr/>
                    <a:lstStyle/>
                    <a:p>
                      <a:pPr algn="ctr" defTabSz="0">
                        <a:lnSpc>
                          <a:spcPct val="83000"/>
                        </a:lnSpc>
                      </a:pPr>
                      <a:r>
                        <a:rPr sz="900">
                          <a:solidFill>
                            <a:srgbClr val="000000"/>
                          </a:solidFill>
                          <a:latin typeface="Segoe UI"/>
                          <a:ea typeface="Segoe UI"/>
                        </a:rPr>
                        <a:t>0.1</a:t>
                      </a:r>
                    </a:p>
                  </a:txBody>
                  <a:tcPr marL="27432" marR="9144" marT="0" marB="18288" anchor="b">
                    <a:lnL w="0"/>
                    <a:lnR w="12700" cmpd="sng">
                      <a:solidFill>
                        <a:srgbClr val="000000"/>
                      </a:solidFill>
                      <a:prstDash val="solid"/>
                    </a:lnR>
                    <a:lnT w="12700" cmpd="sng">
                      <a:solidFill>
                        <a:srgbClr val="000000"/>
                      </a:solidFill>
                      <a:prstDash val="solid"/>
                    </a:lnT>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0"/>
                    <a:solidFill>
                      <a:srgbClr val="DBDBDB"/>
                    </a:solidFill>
                  </a:tcPr>
                </a:tc>
                <a:extLst>
                  <a:ext uri="{0D108BD9-81ED-4DB2-BD59-A6C34878D82A}">
                    <a16:rowId xmlns:a16="http://schemas.microsoft.com/office/drawing/2014/main" val="10001"/>
                  </a:ext>
                </a:extLst>
              </a:tr>
              <a:tr h="161925">
                <a:tc>
                  <a:txBody>
                    <a:bodyPr/>
                    <a:lstStyle/>
                    <a:p>
                      <a:pPr algn="l">
                        <a:lnSpc>
                          <a:spcPct val="83000"/>
                        </a:lnSpc>
                      </a:pPr>
                      <a:r>
                        <a:rPr sz="900">
                          <a:solidFill>
                            <a:srgbClr val="000000"/>
                          </a:solidFill>
                          <a:latin typeface="Segoe UI"/>
                          <a:ea typeface="Segoe UI"/>
                        </a:rPr>
                        <a:t>Product development</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0.2</a:t>
                      </a:r>
                    </a:p>
                  </a:txBody>
                  <a:tcPr marL="27432" marR="9144"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0.2</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2"/>
                  </a:ext>
                </a:extLst>
              </a:tr>
              <a:tr h="161925">
                <a:tc>
                  <a:txBody>
                    <a:bodyPr/>
                    <a:lstStyle/>
                    <a:p>
                      <a:pPr algn="l">
                        <a:lnSpc>
                          <a:spcPct val="83000"/>
                        </a:lnSpc>
                      </a:pPr>
                      <a:r>
                        <a:rPr sz="900">
                          <a:solidFill>
                            <a:srgbClr val="000000"/>
                          </a:solidFill>
                          <a:latin typeface="Segoe UI"/>
                          <a:ea typeface="Segoe UI"/>
                        </a:rPr>
                        <a:t>Sales</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0.1</a:t>
                      </a:r>
                    </a:p>
                  </a:txBody>
                  <a:tcPr marL="27432" marR="9144" marT="0" marB="18288" anchor="b">
                    <a:lnL w="12700" cmpd="sng">
                      <a:solidFill>
                        <a:srgbClr val="000000"/>
                      </a:solidFill>
                      <a:prstDash val="solid"/>
                    </a:lnL>
                    <a:lnR w="0"/>
                    <a:lnT w="0"/>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DBDBDB"/>
                    </a:solidFill>
                  </a:tcPr>
                </a:tc>
                <a:tc>
                  <a:txBody>
                    <a:bodyPr/>
                    <a:lstStyle/>
                    <a:p>
                      <a:pPr algn="ctr" defTabSz="0">
                        <a:lnSpc>
                          <a:spcPct val="83000"/>
                        </a:lnSpc>
                      </a:pPr>
                      <a:r>
                        <a:rPr sz="900">
                          <a:solidFill>
                            <a:srgbClr val="000000"/>
                          </a:solidFill>
                          <a:latin typeface="Segoe UI"/>
                          <a:ea typeface="Segoe UI"/>
                        </a:rPr>
                        <a:t>0.1</a:t>
                      </a:r>
                    </a:p>
                  </a:txBody>
                  <a:tcPr marL="27432" marR="9144" marT="0" marB="18288" anchor="b">
                    <a:lnL w="0"/>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12700" cmpd="sng">
                      <a:solidFill>
                        <a:srgbClr val="000000"/>
                      </a:solidFill>
                      <a:prstDash val="solid"/>
                    </a:lnL>
                    <a:lnR w="12700" cmpd="sng">
                      <a:solidFill>
                        <a:srgbClr val="000000"/>
                      </a:solidFill>
                      <a:prstDash val="solid"/>
                    </a:lnR>
                    <a:lnT w="0"/>
                    <a:lnB w="0"/>
                    <a:solidFill>
                      <a:srgbClr val="DBDBDB"/>
                    </a:solidFill>
                  </a:tcPr>
                </a:tc>
                <a:extLst>
                  <a:ext uri="{0D108BD9-81ED-4DB2-BD59-A6C34878D82A}">
                    <a16:rowId xmlns:a16="http://schemas.microsoft.com/office/drawing/2014/main" val="10003"/>
                  </a:ext>
                </a:extLst>
              </a:tr>
              <a:tr h="161925">
                <a:tc>
                  <a:txBody>
                    <a:bodyPr/>
                    <a:lstStyle/>
                    <a:p>
                      <a:pPr algn="l">
                        <a:lnSpc>
                          <a:spcPct val="83000"/>
                        </a:lnSpc>
                      </a:pPr>
                      <a:r>
                        <a:rPr sz="900">
                          <a:solidFill>
                            <a:srgbClr val="000000"/>
                          </a:solidFill>
                          <a:latin typeface="Segoe UI"/>
                          <a:ea typeface="Segoe UI"/>
                        </a:rPr>
                        <a:t>Marketing</a:t>
                      </a:r>
                    </a:p>
                  </a:txBody>
                  <a:tcPr marL="27432" marR="27432" marT="0" marB="18288" anchor="b">
                    <a:lnL w="12700" cmpd="sng">
                      <a:solidFill>
                        <a:srgbClr val="000000"/>
                      </a:solidFill>
                      <a:prstDash val="solid"/>
                    </a:lnL>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12700" cmpd="sng">
                      <a:solidFill>
                        <a:srgbClr val="000000"/>
                      </a:solidFill>
                      <a:prstDash val="solid"/>
                    </a:lnL>
                    <a:lnR w="0"/>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0"/>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0"/>
                    <a:lnR w="12700" cmpd="sng">
                      <a:solidFill>
                        <a:srgbClr val="000000"/>
                      </a:solidFill>
                      <a:prstDash val="solid"/>
                    </a:lnR>
                    <a:lnT w="0"/>
                    <a:lnB w="0"/>
                    <a:solidFill>
                      <a:srgbClr val="FFFFFF"/>
                    </a:solidFill>
                  </a:tcPr>
                </a:tc>
                <a:tc>
                  <a:txBody>
                    <a:bodyPr/>
                    <a:lstStyle/>
                    <a:p>
                      <a:pPr algn="ctr" defTabSz="0">
                        <a:lnSpc>
                          <a:spcPct val="83000"/>
                        </a:lnSpc>
                      </a:pPr>
                      <a:r>
                        <a:rPr sz="900">
                          <a:solidFill>
                            <a:srgbClr val="000000"/>
                          </a:solidFill>
                          <a:latin typeface="Segoe UI"/>
                          <a:ea typeface="Segoe UI"/>
                        </a:rPr>
                        <a:t>—</a:t>
                      </a:r>
                    </a:p>
                  </a:txBody>
                  <a:tcPr marL="27432" marR="9144" marT="0" marB="18288" anchor="b">
                    <a:lnL w="12700" cmpd="sng">
                      <a:solidFill>
                        <a:srgbClr val="000000"/>
                      </a:solidFill>
                      <a:prstDash val="solid"/>
                    </a:lnL>
                    <a:lnR w="12700" cmpd="sng">
                      <a:solidFill>
                        <a:srgbClr val="000000"/>
                      </a:solidFill>
                      <a:prstDash val="solid"/>
                    </a:lnR>
                    <a:lnT w="0"/>
                    <a:lnB w="0"/>
                    <a:solidFill>
                      <a:srgbClr val="FFFFFF"/>
                    </a:solidFill>
                  </a:tcPr>
                </a:tc>
                <a:extLst>
                  <a:ext uri="{0D108BD9-81ED-4DB2-BD59-A6C34878D82A}">
                    <a16:rowId xmlns:a16="http://schemas.microsoft.com/office/drawing/2014/main" val="10004"/>
                  </a:ext>
                </a:extLst>
              </a:tr>
              <a:tr h="161925">
                <a:tc>
                  <a:txBody>
                    <a:bodyPr/>
                    <a:lstStyle/>
                    <a:p>
                      <a:pPr algn="l">
                        <a:lnSpc>
                          <a:spcPct val="83000"/>
                        </a:lnSpc>
                      </a:pPr>
                      <a:r>
                        <a:rPr sz="900">
                          <a:solidFill>
                            <a:srgbClr val="000000"/>
                          </a:solidFill>
                          <a:latin typeface="Segoe UI"/>
                          <a:ea typeface="Segoe UI"/>
                        </a:rPr>
                        <a:t>General &amp; administrative</a:t>
                      </a:r>
                    </a:p>
                  </a:txBody>
                  <a:tcPr marL="27432" marR="27432" marT="0" marB="18288" anchor="b">
                    <a:lnL w="12700" cmpd="sng">
                      <a:solidFill>
                        <a:srgbClr val="000000"/>
                      </a:solidFill>
                      <a:prstDash val="solid"/>
                    </a:lnL>
                    <a:lnR w="12700" cmpd="sng">
                      <a:solidFill>
                        <a:srgbClr val="000000"/>
                      </a:solidFill>
                      <a:prstDash val="solid"/>
                    </a:lnR>
                    <a:lnT w="0"/>
                    <a:lnB w="0"/>
                    <a:solidFill>
                      <a:srgbClr val="DBDBDB"/>
                    </a:solidFill>
                  </a:tcPr>
                </a:tc>
                <a:tc>
                  <a:txBody>
                    <a:bodyPr/>
                    <a:lstStyle/>
                    <a:p>
                      <a:pPr algn="ctr" defTabSz="0">
                        <a:lnSpc>
                          <a:spcPct val="83000"/>
                        </a:lnSpc>
                      </a:pPr>
                      <a:r>
                        <a:rPr sz="900">
                          <a:solidFill>
                            <a:srgbClr val="000000"/>
                          </a:solidFill>
                          <a:latin typeface="Segoe UI"/>
                          <a:ea typeface="Segoe UI"/>
                        </a:rPr>
                        <a:t>1.8</a:t>
                      </a:r>
                    </a:p>
                  </a:txBody>
                  <a:tcPr marL="27432" marR="27432" marT="0" marB="18288" anchor="b">
                    <a:lnL w="12700" cmpd="sng">
                      <a:solidFill>
                        <a:srgbClr val="000000"/>
                      </a:solidFill>
                      <a:prstDash val="solid"/>
                    </a:lnL>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1.7</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1.9</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1.8</a:t>
                      </a:r>
                    </a:p>
                  </a:txBody>
                  <a:tcPr marL="27432" marR="27432" marT="0" marB="18288" anchor="b">
                    <a:lnL w="0"/>
                    <a:lnR w="0"/>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7.2</a:t>
                      </a:r>
                    </a:p>
                  </a:txBody>
                  <a:tcPr marL="27432" marR="9144" marT="0" marB="18288" anchor="b">
                    <a:lnL w="0"/>
                    <a:lnR w="12700" cmpd="sng">
                      <a:solidFill>
                        <a:srgbClr val="000000"/>
                      </a:solidFill>
                      <a:prstDash val="solid"/>
                    </a:lnR>
                    <a:lnT w="0"/>
                    <a:lnB w="12700" cmpd="sng">
                      <a:solidFill>
                        <a:srgbClr val="000000"/>
                      </a:solidFill>
                      <a:prstDash val="solid"/>
                    </a:lnB>
                    <a:solidFill>
                      <a:srgbClr val="DBDBDB"/>
                    </a:solidFill>
                  </a:tcPr>
                </a:tc>
                <a:tc>
                  <a:txBody>
                    <a:bodyPr/>
                    <a:lstStyle/>
                    <a:p>
                      <a:pPr algn="ctr" defTabSz="0">
                        <a:lnSpc>
                          <a:spcPct val="83000"/>
                        </a:lnSpc>
                      </a:pPr>
                      <a:r>
                        <a:rPr sz="900">
                          <a:solidFill>
                            <a:srgbClr val="000000"/>
                          </a:solidFill>
                          <a:latin typeface="Segoe UI"/>
                          <a:ea typeface="Segoe UI"/>
                        </a:rPr>
                        <a:t>1.8</a:t>
                      </a:r>
                    </a:p>
                  </a:txBody>
                  <a:tcPr marL="27432" marR="9144"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DBDBDB"/>
                    </a:solidFill>
                  </a:tcPr>
                </a:tc>
                <a:extLst>
                  <a:ext uri="{0D108BD9-81ED-4DB2-BD59-A6C34878D82A}">
                    <a16:rowId xmlns:a16="http://schemas.microsoft.com/office/drawing/2014/main" val="10005"/>
                  </a:ext>
                </a:extLst>
              </a:tr>
              <a:tr h="161925">
                <a:tc>
                  <a:txBody>
                    <a:bodyPr/>
                    <a:lstStyle/>
                    <a:p>
                      <a:pPr algn="l">
                        <a:lnSpc>
                          <a:spcPct val="83000"/>
                        </a:lnSpc>
                      </a:pPr>
                      <a:r>
                        <a:rPr sz="900">
                          <a:solidFill>
                            <a:srgbClr val="000000"/>
                          </a:solidFill>
                          <a:latin typeface="Segoe UI"/>
                          <a:ea typeface="Segoe UI"/>
                        </a:rPr>
                        <a:t>Total operating expenses</a:t>
                      </a:r>
                    </a:p>
                  </a:txBody>
                  <a:tcPr marL="27432" marR="27432" marT="0" marB="18288" anchor="b">
                    <a:lnL w="12700" cmpd="sng">
                      <a:solidFill>
                        <a:srgbClr val="000000"/>
                      </a:solidFill>
                      <a:prstDash val="solid"/>
                    </a:lnL>
                    <a:lnR w="12700" cmpd="sng">
                      <a:solidFill>
                        <a:srgbClr val="000000"/>
                      </a:solidFill>
                      <a:prstDash val="solid"/>
                    </a:lnR>
                    <a:lnT w="0"/>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2.2</a:t>
                      </a:r>
                    </a:p>
                  </a:txBody>
                  <a:tcPr marL="27432" marR="9144" marT="0" marB="18288" anchor="b">
                    <a:lnL w="12700" cmpd="sng">
                      <a:solidFill>
                        <a:srgbClr val="000000"/>
                      </a:solidFill>
                      <a:prstDash val="solid"/>
                    </a:lnL>
                    <a:lnR w="0"/>
                    <a:lnT w="12700" cmpd="sng">
                      <a:solidFill>
                        <a:srgbClr val="000000"/>
                      </a:solidFill>
                      <a:prstDash val="solid"/>
                    </a:lnT>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1.7</a:t>
                      </a:r>
                    </a:p>
                  </a:txBody>
                  <a:tcPr marL="27432"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1.9</a:t>
                      </a:r>
                    </a:p>
                  </a:txBody>
                  <a:tcPr marL="27432"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1.8</a:t>
                      </a:r>
                    </a:p>
                  </a:txBody>
                  <a:tcPr marL="27432"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7.6</a:t>
                      </a:r>
                    </a:p>
                  </a:txBody>
                  <a:tcPr marL="27432" marR="9144" marT="0" marB="18288" anchor="b">
                    <a:lnL w="0"/>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solidFill>
                  </a:tcPr>
                </a:tc>
                <a:tc>
                  <a:txBody>
                    <a:bodyPr/>
                    <a:lstStyle/>
                    <a:p>
                      <a:pPr algn="ctr" defTabSz="0">
                        <a:lnSpc>
                          <a:spcPct val="83000"/>
                        </a:lnSpc>
                      </a:pPr>
                      <a:r>
                        <a:rPr sz="900">
                          <a:solidFill>
                            <a:srgbClr val="000000"/>
                          </a:solidFill>
                          <a:latin typeface="Segoe UI"/>
                          <a:ea typeface="Segoe UI"/>
                        </a:rPr>
                        <a:t>1.8</a:t>
                      </a:r>
                    </a:p>
                  </a:txBody>
                  <a:tcPr marL="27432" marR="9144" marT="0" marB="18288" anchor="b">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373888" y="1393063"/>
            <a:ext cx="11673586" cy="4749673"/>
          </a:xfrm>
          <a:prstGeom prst="rect">
            <a:avLst/>
          </a:prstGeom>
          <a:solidFill>
            <a:srgbClr val="DBDBDB"/>
          </a:solid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 name="New shape"/>
          <p:cNvSpPr/>
          <p:nvPr/>
        </p:nvSpPr>
        <p:spPr>
          <a:xfrm>
            <a:off x="260731" y="1257935"/>
            <a:ext cx="11687429" cy="4800219"/>
          </a:xfrm>
          <a:prstGeom prst="rect">
            <a:avLst/>
          </a:prstGeom>
          <a:solidFill>
            <a:srgbClr val="FFFFFF"/>
          </a:solidFill>
          <a:ln w="9525">
            <a:prstDash val="solid"/>
            <a:miter/>
          </a:ln>
        </p:spPr>
        <p:style>
          <a:lnRef idx="2">
            <a:srgbClr val="B6B6B6"/>
          </a:lnRef>
          <a:fillRef idx="1">
            <a:schemeClr val="accent1"/>
          </a:fillRef>
          <a:effectRef idx="0">
            <a:schemeClr val="accent1"/>
          </a:effectRef>
          <a:fontRef idx="minor">
            <a:schemeClr val="lt1"/>
          </a:fontRef>
        </p:style>
        <p:txBody>
          <a:bodyPr lIns="0" tIns="0" rIns="0" bIns="0" rtlCol="0" anchor="t"/>
          <a:lstStyle/>
          <a:p>
            <a:pPr marL="57150" algn="just" defTabSz="457200">
              <a:lnSpc>
                <a:spcPct val="100000"/>
              </a:lnSpc>
              <a:spcBef>
                <a:spcPct val="0"/>
              </a:spcBef>
              <a:spcAft>
                <a:spcPct val="0"/>
              </a:spcAft>
            </a:pPr>
            <a:r>
              <a:rPr sz="850" b="1">
                <a:solidFill>
                  <a:srgbClr val="0E3267"/>
                </a:solidFill>
                <a:latin typeface="Segoe UI"/>
                <a:ea typeface="Segoe UI"/>
              </a:rPr>
              <a:t>Notes Regarding the Use of Non-GAAP Financial Measures </a:t>
            </a:r>
          </a:p>
          <a:p>
            <a:pPr marL="57150" algn="just" defTabSz="457200">
              <a:lnSpc>
                <a:spcPct val="100000"/>
              </a:lnSpc>
              <a:spcBef>
                <a:spcPct val="0"/>
              </a:spcBef>
              <a:spcAft>
                <a:spcPct val="0"/>
              </a:spcAft>
            </a:pPr>
            <a:r>
              <a:rPr sz="850">
                <a:solidFill>
                  <a:srgbClr val="2D2D2D"/>
                </a:solidFill>
                <a:latin typeface="Segoe UI"/>
                <a:ea typeface="Segoe UI"/>
              </a:rPr>
              <a:t>The Company has provided certain non-GAAP financial information as additional information for its operating results. These measures are not in accordance with, or alternatives to, measures in accordance with generally accepted accounting principles in the United States (“GAAP”) and may be different from similarly titled non-GAAP measures reported by other companies. The Company believes that its presentation of non-GAAP measures, such as Adjusted EBITDA, Adjusted EBITDA Margin, and non-GAAP Earnings Per Share provides useful information to management and investors regarding certain financial and business trends relating to the Company's financial condition and results of operations. In addition, the Company’s management uses these measures for reviewing the financial results of the Company and for budgeting and planning purposes. Non-GAAP results exclude the impact of items that management believes affect the comparability or underlying business trends in our condensed consolidated financial statements in the periods presented. The non-GAAP measures apply to consolidated results or other measures as shown within this document. The Company has provided required reconciliations to the most comparable GAAP measures elsewhere in the document.</a:t>
            </a:r>
          </a:p>
          <a:p>
            <a:pPr marL="57150" algn="just" defTabSz="457200">
              <a:lnSpc>
                <a:spcPct val="100000"/>
              </a:lnSpc>
              <a:spcBef>
                <a:spcPct val="0"/>
              </a:spcBef>
              <a:spcAft>
                <a:spcPct val="0"/>
              </a:spcAft>
            </a:pPr>
            <a:endParaRPr sz="850">
              <a:solidFill>
                <a:srgbClr val="000000"/>
              </a:solidFill>
              <a:latin typeface="Segoe UI"/>
              <a:ea typeface="Segoe UI"/>
            </a:endParaRPr>
          </a:p>
          <a:p>
            <a:pPr marL="57150" algn="just" defTabSz="457200">
              <a:lnSpc>
                <a:spcPct val="100000"/>
              </a:lnSpc>
              <a:spcBef>
                <a:spcPct val="0"/>
              </a:spcBef>
              <a:spcAft>
                <a:spcPct val="0"/>
              </a:spcAft>
            </a:pPr>
            <a:r>
              <a:rPr sz="850" b="1">
                <a:solidFill>
                  <a:srgbClr val="0E3267"/>
                </a:solidFill>
                <a:latin typeface="Segoe UI"/>
                <a:ea typeface="Segoe UI"/>
              </a:rPr>
              <a:t>Free Cash Flow</a:t>
            </a:r>
          </a:p>
          <a:p>
            <a:pPr marL="57150" algn="just" defTabSz="457200">
              <a:lnSpc>
                <a:spcPct val="100000"/>
              </a:lnSpc>
              <a:spcBef>
                <a:spcPct val="0"/>
              </a:spcBef>
              <a:spcAft>
                <a:spcPct val="0"/>
              </a:spcAft>
            </a:pPr>
            <a:r>
              <a:rPr sz="850">
                <a:solidFill>
                  <a:srgbClr val="2D2D2D"/>
                </a:solidFill>
                <a:latin typeface="Segoe UI"/>
                <a:ea typeface="Segoe UI"/>
              </a:rPr>
              <a:t>We define free cash flow as net cash provided by operating activities minus fixed asset purchases. We believe free cash flow is an important non-GAAP measure for investors as it provides useful cash flow information regarding our ability to service, incur or pay down indebtedness or repurchase our common stock. Management uses free cash flow as a measure to reflect cash available to service our debt as well as to fund our expenditures. A limitation of using free cash flow versus the GAAP measure of net cash provided by operating activities is that free cash flow does not represent the total increase or decrease in the cash balance from operations for the period since it includes cash used for fixed asset purchases during the period.</a:t>
            </a:r>
          </a:p>
          <a:p>
            <a:pPr marL="57150" algn="just" defTabSz="457200">
              <a:lnSpc>
                <a:spcPct val="100000"/>
              </a:lnSpc>
              <a:spcBef>
                <a:spcPct val="0"/>
              </a:spcBef>
              <a:spcAft>
                <a:spcPct val="0"/>
              </a:spcAft>
            </a:pPr>
            <a:endParaRPr sz="850">
              <a:solidFill>
                <a:srgbClr val="000000"/>
              </a:solidFill>
              <a:latin typeface="Segoe UI"/>
              <a:ea typeface="Segoe UI"/>
            </a:endParaRPr>
          </a:p>
          <a:p>
            <a:pPr marL="57150" algn="just" defTabSz="457200">
              <a:lnSpc>
                <a:spcPct val="100000"/>
              </a:lnSpc>
              <a:spcBef>
                <a:spcPct val="0"/>
              </a:spcBef>
              <a:spcAft>
                <a:spcPct val="0"/>
              </a:spcAft>
            </a:pPr>
            <a:r>
              <a:rPr sz="850" b="1">
                <a:solidFill>
                  <a:srgbClr val="0E3267"/>
                </a:solidFill>
                <a:latin typeface="Segoe UI"/>
                <a:ea typeface="Segoe UI"/>
              </a:rPr>
              <a:t>Adjusted EBITDA and Adjusted EBITDA Margin</a:t>
            </a:r>
          </a:p>
          <a:p>
            <a:pPr marL="57150" algn="just" defTabSz="457200">
              <a:lnSpc>
                <a:spcPct val="100000"/>
              </a:lnSpc>
              <a:spcBef>
                <a:spcPct val="0"/>
              </a:spcBef>
              <a:spcAft>
                <a:spcPct val="0"/>
              </a:spcAft>
            </a:pPr>
            <a:r>
              <a:rPr sz="850">
                <a:solidFill>
                  <a:srgbClr val="2D2D2D"/>
                </a:solidFill>
                <a:latin typeface="Segoe UI"/>
                <a:ea typeface="Segoe UI"/>
              </a:rPr>
              <a:t>Adjusted EBITDA and Adjusted EBITDA Margin are non-GAAP measures used by management to measure operating performance. Management uses Adjusted EBITDA and Adjusted EBITDA Margin as performance measures for internal monitoring and planning, including preparation of annual budgets, analyzing investment decisions and evaluating profitability and performance comparisons between us and our competitors. The Company also uses these measures to calculate amounts of performance-based compensation under the senior management incentive bonus program. Adjusted EBITDA represents net income plus (to the extent deducted in calculating such net income) interest expense, income tax expense, depreciation and amortization, and items such as non-cash stock-based compensation, certain write-offs in connection with indebtedness, impairment charges with respect to long-lived assets, expenses incurred in connection with an equity offering or any other offering of securities by the Company, extraordinary or non-recurring non-cash expenses or losses, losses from equity method investments, transaction costs in connection with the credit agreement, deferred revenue written off in connection with acquisition purchase accounting adjustments, write-off of non-cash stock-based compensation expense, severance and retention costs related to dispositions and reorganizations of the Company, impairment of investment, restructuring charges and losses related to legal claims and fees that are unusual in nature or infrequent, minus (to the extent included in calculating such net income) non-cash income or gains, including income from equity method investments, interest income, business interruption insurance proceeds, and gains related to legal claims that are unusual in nature or infrequent. Adjusted EBITDA Margin is computed as Adjusted EBITDA divided by revenue. We also consider Adjusted EBITDA and Adjusted EBITDA Margin, as defined above, to be important indicators to investors because they provide information  related to our ability to provide cash flows to meet future debt service, capital expenditures, working capital requirements, and to fund future growth. We present Adjusted EBITDA and Adjusted EBITDA Margin as supplemental performance measures because we believe that these measures provide our board of directors, management and investors with additional information to measure our performance, provide comparisons from period to period by excluding potential differences caused by variations in capital structures (affecting interest expense) and tax positions (such as the impact on periods or companies of changes in effective tax rates or net operating losses), and to estimate our value. We understand that although Adjusted EBITDA and Adjusted EBITDA Margin are frequently used by securities analysts, lenders and others in their evaluation of companies, Adjusted EBITDA and Adjusted EBITDA Margin have limitations as analytical tools, and you should not consider them in isolation, or as a substitute for analysis of our liquidity or results as reported under GAAP. Some limitations are: Adjusted EBITDA and Adjusted EBITDA Margin do not reflect our cash expenditures, or future requirements for capital expenditures or contractual commitments; Adjusted EBITDA and Adjusted EBITDA Margin do not reflect changes in, or cash requirements for, our working capital needs; Adjusted EBITDA and Adjusted EBITDA Margin do not reflect interest expense, or the cash requirements necessary to service interest or principal payments on our debt; Although depreciation and amortization are non-cash charges, the assets being depreciated and amortized often will have to be replaced in the future, and Adjusted EBITDA and Adjusted EBITDA Margin do not reflect any cash requirements for such replacements; and Other companies in our industry may calculate Adjusted EBITDA and Adjusted EBITDA Margin differently than we do, limiting their usefulness as comparative measures. To compensate for these limitations, management evaluates our liquidity by considering the economic effect of excluded expense items independently, as well as in connection with its analysis of cash flows from operations and through the use of other financial measures, such as capital expenditure budget variances, investment spending levels and return on capital analysis. Adjusted EBITDA and Adjusted EBITDA Margin are not measurements of our financial performance under GAAP and should not be considered as an alternative to revenue, operating income, net income, net income margin, cash provided by operating activities, or any other performance measures derived in accordance with GAAP as a measure of our profitability or liquidity.</a:t>
            </a:r>
          </a:p>
          <a:p>
            <a:pPr marL="57150" algn="just" defTabSz="457200">
              <a:lnSpc>
                <a:spcPct val="100000"/>
              </a:lnSpc>
              <a:spcBef>
                <a:spcPct val="0"/>
              </a:spcBef>
              <a:spcAft>
                <a:spcPct val="0"/>
              </a:spcAft>
            </a:pPr>
            <a:endParaRPr sz="800" b="1">
              <a:solidFill>
                <a:srgbClr val="000000"/>
              </a:solidFill>
              <a:latin typeface="Segoe UI"/>
              <a:ea typeface="Segoe UI"/>
            </a:endParaRPr>
          </a:p>
          <a:p>
            <a:pPr algn="just" defTabSz="457200">
              <a:lnSpc>
                <a:spcPct val="100000"/>
              </a:lnSpc>
              <a:spcBef>
                <a:spcPct val="0"/>
              </a:spcBef>
              <a:spcAft>
                <a:spcPct val="0"/>
              </a:spcAft>
            </a:pPr>
            <a:endParaRPr sz="800" b="1">
              <a:solidFill>
                <a:srgbClr val="000000"/>
              </a:solidFill>
              <a:latin typeface="Segoe UI"/>
              <a:ea typeface="Segoe UI"/>
            </a:endParaRPr>
          </a:p>
        </p:txBody>
      </p:sp>
      <p:sp>
        <p:nvSpPr>
          <p:cNvPr id="4" name="New shape"/>
          <p:cNvSpPr/>
          <p:nvPr/>
        </p:nvSpPr>
        <p:spPr>
          <a:xfrm>
            <a:off x="223266" y="6203315"/>
            <a:ext cx="11687429" cy="136525"/>
          </a:xfrm>
          <a:prstGeom prst="rect">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999744" y="313182"/>
            <a:ext cx="10910951" cy="88633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200">
                <a:solidFill>
                  <a:srgbClr val="0E3267"/>
                </a:solidFill>
                <a:latin typeface="Segoe UI"/>
                <a:ea typeface="Segoe UI"/>
              </a:rPr>
              <a:t>Notes regarding the use of non-GAAP financial measures and guidance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03174"/>
            <a:ext cx="10353929" cy="44310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200">
                <a:solidFill>
                  <a:srgbClr val="0E3267"/>
                </a:solidFill>
                <a:latin typeface="Segoe UI"/>
                <a:ea typeface="Segoe UI"/>
              </a:rPr>
              <a:t>DHI Group, Inc.</a:t>
            </a:r>
          </a:p>
        </p:txBody>
      </p:sp>
      <p:sp>
        <p:nvSpPr>
          <p:cNvPr id="3" name="New shape"/>
          <p:cNvSpPr/>
          <p:nvPr/>
        </p:nvSpPr>
        <p:spPr>
          <a:xfrm>
            <a:off x="503174" y="1066800"/>
            <a:ext cx="7145782" cy="276987"/>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b="1">
                <a:solidFill>
                  <a:srgbClr val="55BA47"/>
                </a:solidFill>
                <a:latin typeface="Segoe UI"/>
                <a:ea typeface="Segoe UI"/>
              </a:rPr>
              <a:t>Supplemental data - non-GAAP (unaudited)</a:t>
            </a:r>
          </a:p>
        </p:txBody>
      </p:sp>
      <p:sp>
        <p:nvSpPr>
          <p:cNvPr id="4" name="New shape"/>
          <p:cNvSpPr/>
          <p:nvPr/>
        </p:nvSpPr>
        <p:spPr>
          <a:xfrm>
            <a:off x="803529" y="6419469"/>
            <a:ext cx="8571230" cy="21539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just" defTabSz="457200">
              <a:lnSpc>
                <a:spcPct val="100000"/>
              </a:lnSpc>
              <a:spcBef>
                <a:spcPct val="0"/>
              </a:spcBef>
              <a:spcAft>
                <a:spcPts val="300"/>
              </a:spcAft>
            </a:pPr>
            <a:r>
              <a:rPr sz="700">
                <a:solidFill>
                  <a:srgbClr val="2D2D2D"/>
                </a:solidFill>
                <a:latin typeface="Arial"/>
                <a:ea typeface="Arial"/>
              </a:rPr>
              <a:t>1 Capitalized development costs consists of capitalized software costs and website development costs.</a:t>
            </a:r>
          </a:p>
        </p:txBody>
      </p:sp>
      <p:graphicFrame>
        <p:nvGraphicFramePr>
          <p:cNvPr id="5" name="New Table"/>
          <p:cNvGraphicFramePr>
            <a:graphicFrameLocks noGrp="1"/>
          </p:cNvGraphicFramePr>
          <p:nvPr/>
        </p:nvGraphicFramePr>
        <p:xfrm>
          <a:off x="1600200" y="1381379"/>
          <a:ext cx="8991600" cy="5423749"/>
        </p:xfrm>
        <a:graphic>
          <a:graphicData uri="http://schemas.openxmlformats.org/drawingml/2006/table">
            <a:tbl>
              <a:tblPr>
                <a:tableStyleId>{5C22544A-7EE6-4342-B048-85BDC9FD1C3A}</a:tableStyleId>
              </a:tblPr>
              <a:tblGrid>
                <a:gridCol w="190500">
                  <a:extLst>
                    <a:ext uri="{9D8B030D-6E8A-4147-A177-3AD203B41FA5}">
                      <a16:colId xmlns:a16="http://schemas.microsoft.com/office/drawing/2014/main" val="20000"/>
                    </a:ext>
                  </a:extLst>
                </a:gridCol>
                <a:gridCol w="3305175">
                  <a:extLst>
                    <a:ext uri="{9D8B030D-6E8A-4147-A177-3AD203B41FA5}">
                      <a16:colId xmlns:a16="http://schemas.microsoft.com/office/drawing/2014/main" val="20001"/>
                    </a:ext>
                  </a:extLst>
                </a:gridCol>
                <a:gridCol w="1076325">
                  <a:extLst>
                    <a:ext uri="{9D8B030D-6E8A-4147-A177-3AD203B41FA5}">
                      <a16:colId xmlns:a16="http://schemas.microsoft.com/office/drawing/2014/main" val="20002"/>
                    </a:ext>
                  </a:extLst>
                </a:gridCol>
                <a:gridCol w="38100">
                  <a:extLst>
                    <a:ext uri="{9D8B030D-6E8A-4147-A177-3AD203B41FA5}">
                      <a16:colId xmlns:a16="http://schemas.microsoft.com/office/drawing/2014/main" val="20003"/>
                    </a:ext>
                  </a:extLst>
                </a:gridCol>
                <a:gridCol w="1076325">
                  <a:extLst>
                    <a:ext uri="{9D8B030D-6E8A-4147-A177-3AD203B41FA5}">
                      <a16:colId xmlns:a16="http://schemas.microsoft.com/office/drawing/2014/main" val="20004"/>
                    </a:ext>
                  </a:extLst>
                </a:gridCol>
                <a:gridCol w="38100">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gridCol w="38100">
                  <a:extLst>
                    <a:ext uri="{9D8B030D-6E8A-4147-A177-3AD203B41FA5}">
                      <a16:colId xmlns:a16="http://schemas.microsoft.com/office/drawing/2014/main" val="20007"/>
                    </a:ext>
                  </a:extLst>
                </a:gridCol>
                <a:gridCol w="1076325">
                  <a:extLst>
                    <a:ext uri="{9D8B030D-6E8A-4147-A177-3AD203B41FA5}">
                      <a16:colId xmlns:a16="http://schemas.microsoft.com/office/drawing/2014/main" val="20008"/>
                    </a:ext>
                  </a:extLst>
                </a:gridCol>
                <a:gridCol w="1076325">
                  <a:extLst>
                    <a:ext uri="{9D8B030D-6E8A-4147-A177-3AD203B41FA5}">
                      <a16:colId xmlns:a16="http://schemas.microsoft.com/office/drawing/2014/main" val="20009"/>
                    </a:ext>
                  </a:extLst>
                </a:gridCol>
              </a:tblGrid>
              <a:tr h="200025">
                <a:tc gridSpan="2">
                  <a:txBody>
                    <a:bodyPr/>
                    <a:lstStyle/>
                    <a:p>
                      <a:pPr algn="l">
                        <a:lnSpc>
                          <a:spcPct val="83000"/>
                        </a:lnSpc>
                      </a:pPr>
                      <a:r>
                        <a:rPr sz="900" b="1">
                          <a:solidFill>
                            <a:srgbClr val="000000"/>
                          </a:solidFill>
                          <a:latin typeface="Segoe UI"/>
                          <a:ea typeface="Segoe UI"/>
                        </a:rPr>
                        <a:t>(Dollars in millions)</a:t>
                      </a:r>
                    </a:p>
                  </a:txBody>
                  <a:tcPr marL="27432" marR="27432" marT="0" marB="18288" anchor="b">
                    <a:lnL w="0"/>
                    <a:lnR w="0"/>
                    <a:lnT w="0"/>
                    <a:lnB w="0"/>
                    <a:noFill/>
                  </a:tcPr>
                </a:tc>
                <a:tc hMerge="1">
                  <a:txBody>
                    <a:bodyPr/>
                    <a:lstStyle/>
                    <a:p>
                      <a:endParaRPr/>
                    </a:p>
                  </a:txBody>
                  <a:tcPr anchor="b">
                    <a:lnL w="0"/>
                    <a:lnR w="0"/>
                    <a:lnT w="0"/>
                    <a:lnB w="0"/>
                    <a:noFill/>
                  </a:tcPr>
                </a:tc>
                <a:tc>
                  <a:txBody>
                    <a:bodyPr/>
                    <a:lstStyle/>
                    <a:p>
                      <a:pPr algn="ctr">
                        <a:lnSpc>
                          <a:spcPct val="83000"/>
                        </a:lnSpc>
                      </a:pPr>
                      <a:r>
                        <a:rPr sz="9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a:lnSpc>
                          <a:spcPct val="83000"/>
                        </a:lnSpc>
                      </a:pPr>
                      <a:r>
                        <a:rPr sz="9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a:lnSpc>
                          <a:spcPct val="83000"/>
                        </a:lnSpc>
                      </a:pPr>
                      <a:r>
                        <a:rPr sz="9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a:lnSpc>
                          <a:spcPct val="83000"/>
                        </a:lnSpc>
                      </a:pPr>
                      <a:r>
                        <a:rPr sz="900" b="1">
                          <a:solidFill>
                            <a:srgbClr val="000000"/>
                          </a:solidFill>
                          <a:latin typeface="Segoe UI"/>
                          <a:ea typeface="Segoe UI"/>
                        </a:rPr>
                        <a:t>Full Year</a:t>
                      </a:r>
                    </a:p>
                  </a:txBody>
                  <a:tcPr marL="27432" marR="27432" marT="0" marB="18288" anchor="b">
                    <a:lnL w="0"/>
                    <a:lnR w="0"/>
                    <a:lnT w="0"/>
                    <a:lnB w="0"/>
                    <a:noFill/>
                  </a:tcPr>
                </a:tc>
                <a:tc>
                  <a:txBody>
                    <a:bodyPr/>
                    <a:lstStyle/>
                    <a:p>
                      <a:pPr algn="ctr">
                        <a:lnSpc>
                          <a:spcPct val="83000"/>
                        </a:lnSpc>
                      </a:pPr>
                      <a:r>
                        <a:rPr sz="900" b="1">
                          <a:solidFill>
                            <a:srgbClr val="000000"/>
                          </a:solidFill>
                          <a:latin typeface="Segoe UI"/>
                          <a:ea typeface="Segoe UI"/>
                        </a:rPr>
                        <a:t>Full Year</a:t>
                      </a:r>
                    </a:p>
                  </a:txBody>
                  <a:tcPr marL="27432" marR="27432" marT="0" marB="18288" anchor="b">
                    <a:lnL w="0"/>
                    <a:lnR w="0"/>
                    <a:lnT w="0"/>
                    <a:lnB w="0"/>
                    <a:noFill/>
                  </a:tcPr>
                </a:tc>
                <a:extLst>
                  <a:ext uri="{0D108BD9-81ED-4DB2-BD59-A6C34878D82A}">
                    <a16:rowId xmlns:a16="http://schemas.microsoft.com/office/drawing/2014/main" val="10000"/>
                  </a:ext>
                </a:extLst>
              </a:tr>
              <a:tr h="200025">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pPr algn="ctr">
                        <a:lnSpc>
                          <a:spcPct val="83000"/>
                        </a:lnSpc>
                      </a:pPr>
                      <a:r>
                        <a:rPr sz="900" b="1">
                          <a:solidFill>
                            <a:srgbClr val="000000"/>
                          </a:solidFill>
                          <a:latin typeface="Segoe UI"/>
                          <a:ea typeface="Segoe UI"/>
                        </a:rPr>
                        <a:t>2021</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a:lnSpc>
                          <a:spcPct val="83000"/>
                        </a:lnSpc>
                      </a:pPr>
                      <a:r>
                        <a:rPr sz="900" b="1">
                          <a:solidFill>
                            <a:srgbClr val="000000"/>
                          </a:solidFill>
                          <a:latin typeface="Segoe UI"/>
                          <a:ea typeface="Segoe UI"/>
                        </a:rPr>
                        <a:t>2022</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a:lnSpc>
                          <a:spcPct val="83000"/>
                        </a:lnSpc>
                      </a:pPr>
                      <a:r>
                        <a:rPr sz="900" b="1">
                          <a:solidFill>
                            <a:srgbClr val="000000"/>
                          </a:solidFill>
                          <a:latin typeface="Segoe UI"/>
                          <a:ea typeface="Segoe UI"/>
                        </a:rPr>
                        <a:t>2023</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a:lnSpc>
                          <a:spcPct val="83000"/>
                        </a:lnSpc>
                      </a:pPr>
                      <a:r>
                        <a:rPr sz="900" b="1">
                          <a:solidFill>
                            <a:srgbClr val="000000"/>
                          </a:solidFill>
                          <a:latin typeface="Segoe UI"/>
                          <a:ea typeface="Segoe UI"/>
                        </a:rPr>
                        <a:t>2024</a:t>
                      </a:r>
                    </a:p>
                  </a:txBody>
                  <a:tcPr marL="27432" marR="27432" marT="0" marB="18288" anchor="b">
                    <a:lnL w="0"/>
                    <a:lnR w="0"/>
                    <a:lnT w="0"/>
                    <a:lnB w="12700" cmpd="sng">
                      <a:solidFill>
                        <a:srgbClr val="000000"/>
                      </a:solidFill>
                      <a:prstDash val="solid"/>
                    </a:lnB>
                    <a:noFill/>
                  </a:tcPr>
                </a:tc>
                <a:tc>
                  <a:txBody>
                    <a:bodyPr/>
                    <a:lstStyle/>
                    <a:p>
                      <a:pPr algn="ctr">
                        <a:lnSpc>
                          <a:spcPct val="83000"/>
                        </a:lnSpc>
                      </a:pPr>
                      <a:r>
                        <a:rPr sz="900" b="1">
                          <a:solidFill>
                            <a:srgbClr val="000000"/>
                          </a:solidFill>
                          <a:latin typeface="Segoe UI"/>
                          <a:ea typeface="Segoe UI"/>
                        </a:rPr>
                        <a:t>2025</a:t>
                      </a:r>
                    </a:p>
                  </a:txBody>
                  <a:tcPr marL="27432" marR="27432" marT="0" marB="18288" anchor="b">
                    <a:lnL w="0"/>
                    <a:lnR w="0"/>
                    <a:lnT w="0"/>
                    <a:lnB w="12700" cmpd="sng">
                      <a:solidFill>
                        <a:srgbClr val="000000"/>
                      </a:solidFill>
                      <a:prstDash val="solid"/>
                    </a:lnB>
                    <a:noFill/>
                  </a:tcPr>
                </a:tc>
                <a:extLst>
                  <a:ext uri="{0D108BD9-81ED-4DB2-BD59-A6C34878D82A}">
                    <a16:rowId xmlns:a16="http://schemas.microsoft.com/office/drawing/2014/main" val="10001"/>
                  </a:ext>
                </a:extLst>
              </a:tr>
              <a:tr h="200025">
                <a:tc gridSpan="2">
                  <a:txBody>
                    <a:bodyPr/>
                    <a:lstStyle/>
                    <a:p>
                      <a:endParaRPr sz="100"/>
                    </a:p>
                  </a:txBody>
                  <a:tcPr marL="0" marR="0" marT="0" marB="0"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extLst>
                  <a:ext uri="{0D108BD9-81ED-4DB2-BD59-A6C34878D82A}">
                    <a16:rowId xmlns:a16="http://schemas.microsoft.com/office/drawing/2014/main" val="10002"/>
                  </a:ext>
                </a:extLst>
              </a:tr>
              <a:tr h="200025">
                <a:tc gridSpan="2">
                  <a:txBody>
                    <a:bodyPr/>
                    <a:lstStyle/>
                    <a:p>
                      <a:pPr algn="l">
                        <a:lnSpc>
                          <a:spcPct val="83000"/>
                        </a:lnSpc>
                      </a:pPr>
                      <a:r>
                        <a:rPr sz="900" b="1">
                          <a:solidFill>
                            <a:srgbClr val="000000"/>
                          </a:solidFill>
                          <a:latin typeface="Segoe UI"/>
                          <a:ea typeface="Segoe UI"/>
                        </a:rPr>
                        <a:t>Cash provided by operating activities</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pPr algn="r">
                        <a:lnSpc>
                          <a:spcPct val="83000"/>
                        </a:lnSpc>
                        <a:tabLst>
                          <a:tab pos="764286" algn="l"/>
                          <a:tab pos="1033399" algn="l"/>
                        </a:tabLst>
                      </a:pPr>
                      <a:r>
                        <a:rPr sz="900" b="1">
                          <a:solidFill>
                            <a:srgbClr val="000000"/>
                          </a:solidFill>
                          <a:latin typeface="Segoe UI"/>
                          <a:ea typeface="Segoe UI"/>
                        </a:rPr>
                        <a:t>$	28.6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36.0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21.3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21.0	</a:t>
                      </a:r>
                    </a:p>
                  </a:txBody>
                  <a:tcPr marL="0" marR="9144" marT="0" marB="18288"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21.1	</a:t>
                      </a:r>
                    </a:p>
                  </a:txBody>
                  <a:tcPr marL="0" marR="9144" marT="0" marB="18288" anchor="b">
                    <a:lnL w="0"/>
                    <a:lnR w="0"/>
                    <a:lnT w="0"/>
                    <a:lnB w="0"/>
                    <a:solidFill>
                      <a:srgbClr val="FFFFFF"/>
                    </a:solidFill>
                  </a:tcPr>
                </a:tc>
                <a:extLst>
                  <a:ext uri="{0D108BD9-81ED-4DB2-BD59-A6C34878D82A}">
                    <a16:rowId xmlns:a16="http://schemas.microsoft.com/office/drawing/2014/main" val="10003"/>
                  </a:ext>
                </a:extLst>
              </a:tr>
              <a:tr h="200025">
                <a:tc>
                  <a:txBody>
                    <a:bodyPr/>
                    <a:lstStyle/>
                    <a:p>
                      <a:endParaRPr sz="100"/>
                    </a:p>
                  </a:txBody>
                  <a:tcPr marL="0" marR="0" marT="0" marB="0" anchor="b">
                    <a:lnL w="0"/>
                    <a:lnR w="0"/>
                    <a:lnT w="0"/>
                    <a:lnB w="0"/>
                    <a:solidFill>
                      <a:srgbClr val="DBDBDB"/>
                    </a:solidFill>
                  </a:tcPr>
                </a:tc>
                <a:tc>
                  <a:txBody>
                    <a:bodyPr/>
                    <a:lstStyle/>
                    <a:p>
                      <a:pPr algn="l">
                        <a:lnSpc>
                          <a:spcPct val="83000"/>
                        </a:lnSpc>
                      </a:pPr>
                      <a:r>
                        <a:rPr sz="900">
                          <a:solidFill>
                            <a:srgbClr val="000000"/>
                          </a:solidFill>
                          <a:latin typeface="Segoe UI"/>
                          <a:ea typeface="Segoe UI"/>
                        </a:rPr>
                        <a:t>Interest expense</a:t>
                      </a:r>
                    </a:p>
                  </a:txBody>
                  <a:tcPr marL="27432" marR="27432"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0.7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1.6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3.5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3.2	</a:t>
                      </a:r>
                    </a:p>
                  </a:txBody>
                  <a:tcPr marL="0" marR="9144"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2.5	</a:t>
                      </a:r>
                    </a:p>
                  </a:txBody>
                  <a:tcPr marL="0" marR="9144" marT="0" marB="18288" anchor="b">
                    <a:lnL w="0"/>
                    <a:lnR w="0"/>
                    <a:lnT w="0"/>
                    <a:lnB w="0"/>
                    <a:solidFill>
                      <a:srgbClr val="DBDBDB"/>
                    </a:solidFill>
                  </a:tcPr>
                </a:tc>
                <a:extLst>
                  <a:ext uri="{0D108BD9-81ED-4DB2-BD59-A6C34878D82A}">
                    <a16:rowId xmlns:a16="http://schemas.microsoft.com/office/drawing/2014/main" val="10004"/>
                  </a:ext>
                </a:extLst>
              </a:tr>
              <a:tr h="200025">
                <a:tc>
                  <a:txBody>
                    <a:bodyPr/>
                    <a:lstStyle/>
                    <a:p>
                      <a:endParaRPr sz="100"/>
                    </a:p>
                  </a:txBody>
                  <a:tcPr marL="0" marR="0" marT="0" marB="0" anchor="b">
                    <a:lnL w="0"/>
                    <a:lnR w="0"/>
                    <a:lnT w="0"/>
                    <a:lnB w="0"/>
                    <a:solidFill>
                      <a:srgbClr val="FFFFFF"/>
                    </a:solidFill>
                  </a:tcPr>
                </a:tc>
                <a:tc>
                  <a:txBody>
                    <a:bodyPr/>
                    <a:lstStyle/>
                    <a:p>
                      <a:pPr algn="l">
                        <a:lnSpc>
                          <a:spcPct val="83000"/>
                        </a:lnSpc>
                      </a:pPr>
                      <a:r>
                        <a:rPr sz="900">
                          <a:solidFill>
                            <a:srgbClr val="000000"/>
                          </a:solidFill>
                          <a:latin typeface="Segoe UI"/>
                          <a:ea typeface="Segoe UI"/>
                        </a:rPr>
                        <a:t>Amortization of deferred financing costs</a:t>
                      </a:r>
                    </a:p>
                  </a:txBody>
                  <a:tcPr marL="27432" marR="27432" marT="0" marB="18288"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(0.1)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(0.1)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(0.1)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(0.1)	</a:t>
                      </a:r>
                    </a:p>
                  </a:txBody>
                  <a:tcPr marL="0" marR="9144" marT="0" marB="18288"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(0.1)	</a:t>
                      </a:r>
                    </a:p>
                  </a:txBody>
                  <a:tcPr marL="0" marR="9144" marT="0" marB="18288" anchor="b">
                    <a:lnL w="0"/>
                    <a:lnR w="0"/>
                    <a:lnT w="0"/>
                    <a:lnB w="0"/>
                    <a:solidFill>
                      <a:srgbClr val="FFFFFF"/>
                    </a:solidFill>
                  </a:tcPr>
                </a:tc>
                <a:extLst>
                  <a:ext uri="{0D108BD9-81ED-4DB2-BD59-A6C34878D82A}">
                    <a16:rowId xmlns:a16="http://schemas.microsoft.com/office/drawing/2014/main" val="10005"/>
                  </a:ext>
                </a:extLst>
              </a:tr>
              <a:tr h="200025">
                <a:tc>
                  <a:txBody>
                    <a:bodyPr/>
                    <a:lstStyle/>
                    <a:p>
                      <a:endParaRPr sz="100"/>
                    </a:p>
                  </a:txBody>
                  <a:tcPr marL="0" marR="0" marT="0" marB="0" anchor="b">
                    <a:lnL w="0"/>
                    <a:lnR w="0"/>
                    <a:lnT w="0"/>
                    <a:lnB w="0"/>
                    <a:solidFill>
                      <a:srgbClr val="DBDBDB"/>
                    </a:solidFill>
                  </a:tcPr>
                </a:tc>
                <a:tc>
                  <a:txBody>
                    <a:bodyPr/>
                    <a:lstStyle/>
                    <a:p>
                      <a:pPr algn="l">
                        <a:lnSpc>
                          <a:spcPct val="83000"/>
                        </a:lnSpc>
                      </a:pPr>
                      <a:r>
                        <a:rPr sz="900">
                          <a:solidFill>
                            <a:srgbClr val="000000"/>
                          </a:solidFill>
                          <a:latin typeface="Segoe UI"/>
                          <a:ea typeface="Segoe UI"/>
                        </a:rPr>
                        <a:t>Income tax expense (benefit)</a:t>
                      </a:r>
                    </a:p>
                  </a:txBody>
                  <a:tcPr marL="27432" marR="27432" marT="0" marB="18288"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(0.6)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(0.6)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0.1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2.7	</a:t>
                      </a:r>
                    </a:p>
                  </a:txBody>
                  <a:tcPr marL="0" marR="9144" marT="0" marB="18288"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(1.2)	</a:t>
                      </a:r>
                    </a:p>
                  </a:txBody>
                  <a:tcPr marL="0" marR="9144" marT="0" marB="18288" anchor="b">
                    <a:lnL w="0"/>
                    <a:lnR w="0"/>
                    <a:lnT w="0"/>
                    <a:lnB w="0"/>
                    <a:solidFill>
                      <a:srgbClr val="DBDBDB"/>
                    </a:solidFill>
                  </a:tcPr>
                </a:tc>
                <a:extLst>
                  <a:ext uri="{0D108BD9-81ED-4DB2-BD59-A6C34878D82A}">
                    <a16:rowId xmlns:a16="http://schemas.microsoft.com/office/drawing/2014/main" val="10006"/>
                  </a:ext>
                </a:extLst>
              </a:tr>
              <a:tr h="200025">
                <a:tc>
                  <a:txBody>
                    <a:bodyPr/>
                    <a:lstStyle/>
                    <a:p>
                      <a:endParaRPr sz="100"/>
                    </a:p>
                  </a:txBody>
                  <a:tcPr marL="0" marR="0" marT="0" marB="0" anchor="b">
                    <a:lnL w="0"/>
                    <a:lnR w="0"/>
                    <a:lnT w="0"/>
                    <a:lnB w="0"/>
                    <a:solidFill>
                      <a:srgbClr val="FFFFFF"/>
                    </a:solidFill>
                  </a:tcPr>
                </a:tc>
                <a:tc>
                  <a:txBody>
                    <a:bodyPr/>
                    <a:lstStyle/>
                    <a:p>
                      <a:pPr algn="l">
                        <a:lnSpc>
                          <a:spcPct val="83000"/>
                        </a:lnSpc>
                      </a:pPr>
                      <a:r>
                        <a:rPr sz="900">
                          <a:solidFill>
                            <a:srgbClr val="000000"/>
                          </a:solidFill>
                          <a:latin typeface="Segoe UI"/>
                          <a:ea typeface="Segoe UI"/>
                        </a:rPr>
                        <a:t>Deferred income taxes</a:t>
                      </a:r>
                    </a:p>
                  </a:txBody>
                  <a:tcPr marL="27432" marR="27432" marT="0" marB="18288"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0.6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3.8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3.3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0.8	</a:t>
                      </a:r>
                    </a:p>
                  </a:txBody>
                  <a:tcPr marL="0" marR="9144" marT="0" marB="18288"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1.3	</a:t>
                      </a:r>
                    </a:p>
                  </a:txBody>
                  <a:tcPr marL="0" marR="9144" marT="0" marB="18288" anchor="b">
                    <a:lnL w="0"/>
                    <a:lnR w="0"/>
                    <a:lnT w="0"/>
                    <a:lnB w="0"/>
                    <a:solidFill>
                      <a:srgbClr val="FFFFFF"/>
                    </a:solidFill>
                  </a:tcPr>
                </a:tc>
                <a:extLst>
                  <a:ext uri="{0D108BD9-81ED-4DB2-BD59-A6C34878D82A}">
                    <a16:rowId xmlns:a16="http://schemas.microsoft.com/office/drawing/2014/main" val="10007"/>
                  </a:ext>
                </a:extLst>
              </a:tr>
              <a:tr h="200025">
                <a:tc>
                  <a:txBody>
                    <a:bodyPr/>
                    <a:lstStyle/>
                    <a:p>
                      <a:endParaRPr sz="100"/>
                    </a:p>
                  </a:txBody>
                  <a:tcPr marL="0" marR="0" marT="0" marB="0" anchor="b">
                    <a:lnL w="0"/>
                    <a:lnR w="0"/>
                    <a:lnT w="0"/>
                    <a:lnB w="0"/>
                    <a:solidFill>
                      <a:srgbClr val="DBDBDB"/>
                    </a:solidFill>
                  </a:tcPr>
                </a:tc>
                <a:tc>
                  <a:txBody>
                    <a:bodyPr/>
                    <a:lstStyle/>
                    <a:p>
                      <a:pPr algn="l">
                        <a:lnSpc>
                          <a:spcPct val="83000"/>
                        </a:lnSpc>
                      </a:pPr>
                      <a:r>
                        <a:rPr sz="900">
                          <a:solidFill>
                            <a:srgbClr val="000000"/>
                          </a:solidFill>
                          <a:latin typeface="Segoe UI"/>
                          <a:ea typeface="Segoe UI"/>
                        </a:rPr>
                        <a:t>Change in accrual for unrecognized tax benefits</a:t>
                      </a:r>
                    </a:p>
                  </a:txBody>
                  <a:tcPr marL="27432" marR="27432"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0.2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77824" algn="l"/>
                          <a:tab pos="1033399" algn="l"/>
                        </a:tabLst>
                      </a:pPr>
                      <a:r>
                        <a:rPr sz="9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(0.3)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71474" algn="l"/>
                          <a:tab pos="1033399" algn="l"/>
                        </a:tabLst>
                      </a:pPr>
                      <a:r>
                        <a:rPr sz="900">
                          <a:solidFill>
                            <a:srgbClr val="000000"/>
                          </a:solidFill>
                          <a:latin typeface="Segoe UI"/>
                          <a:ea typeface="Segoe UI"/>
                        </a:rPr>
                        <a:t>	—	</a:t>
                      </a:r>
                    </a:p>
                  </a:txBody>
                  <a:tcPr marL="0" marR="9144"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0.5	</a:t>
                      </a:r>
                    </a:p>
                  </a:txBody>
                  <a:tcPr marL="0" marR="9144" marT="0" marB="18288" anchor="b">
                    <a:lnL w="0"/>
                    <a:lnR w="0"/>
                    <a:lnT w="0"/>
                    <a:lnB w="0"/>
                    <a:solidFill>
                      <a:srgbClr val="DBDBDB"/>
                    </a:solidFill>
                  </a:tcPr>
                </a:tc>
                <a:extLst>
                  <a:ext uri="{0D108BD9-81ED-4DB2-BD59-A6C34878D82A}">
                    <a16:rowId xmlns:a16="http://schemas.microsoft.com/office/drawing/2014/main" val="10008"/>
                  </a:ext>
                </a:extLst>
              </a:tr>
              <a:tr h="200025">
                <a:tc>
                  <a:txBody>
                    <a:bodyPr/>
                    <a:lstStyle/>
                    <a:p>
                      <a:endParaRPr sz="100"/>
                    </a:p>
                  </a:txBody>
                  <a:tcPr marL="0" marR="0" marT="0" marB="0" anchor="b">
                    <a:lnL w="0"/>
                    <a:lnR w="0"/>
                    <a:lnT w="0"/>
                    <a:lnB w="0"/>
                    <a:solidFill>
                      <a:srgbClr val="FFFFFF"/>
                    </a:solidFill>
                  </a:tcPr>
                </a:tc>
                <a:tc>
                  <a:txBody>
                    <a:bodyPr/>
                    <a:lstStyle/>
                    <a:p>
                      <a:pPr algn="l">
                        <a:lnSpc>
                          <a:spcPct val="83000"/>
                        </a:lnSpc>
                      </a:pPr>
                      <a:r>
                        <a:rPr sz="900">
                          <a:solidFill>
                            <a:srgbClr val="000000"/>
                          </a:solidFill>
                          <a:latin typeface="Segoe UI"/>
                          <a:ea typeface="Segoe UI"/>
                        </a:rPr>
                        <a:t>Change in accounts receivable</a:t>
                      </a:r>
                    </a:p>
                  </a:txBody>
                  <a:tcPr marL="27432" marR="27432" marT="0" marB="18288"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1.1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2.1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1.4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(0.1)	</a:t>
                      </a:r>
                    </a:p>
                  </a:txBody>
                  <a:tcPr marL="0" marR="9144" marT="0" marB="18288"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(4.2)	</a:t>
                      </a:r>
                    </a:p>
                  </a:txBody>
                  <a:tcPr marL="0" marR="9144" marT="0" marB="18288" anchor="b">
                    <a:lnL w="0"/>
                    <a:lnR w="0"/>
                    <a:lnT w="0"/>
                    <a:lnB w="0"/>
                    <a:solidFill>
                      <a:srgbClr val="FFFFFF"/>
                    </a:solidFill>
                  </a:tcPr>
                </a:tc>
                <a:extLst>
                  <a:ext uri="{0D108BD9-81ED-4DB2-BD59-A6C34878D82A}">
                    <a16:rowId xmlns:a16="http://schemas.microsoft.com/office/drawing/2014/main" val="10009"/>
                  </a:ext>
                </a:extLst>
              </a:tr>
              <a:tr h="200025">
                <a:tc>
                  <a:txBody>
                    <a:bodyPr/>
                    <a:lstStyle/>
                    <a:p>
                      <a:endParaRPr sz="100"/>
                    </a:p>
                  </a:txBody>
                  <a:tcPr marL="0" marR="0" marT="0" marB="0" anchor="b">
                    <a:lnL w="0"/>
                    <a:lnR w="0"/>
                    <a:lnT w="0"/>
                    <a:lnB w="0"/>
                    <a:solidFill>
                      <a:srgbClr val="DBDBDB"/>
                    </a:solidFill>
                  </a:tcPr>
                </a:tc>
                <a:tc>
                  <a:txBody>
                    <a:bodyPr/>
                    <a:lstStyle/>
                    <a:p>
                      <a:pPr algn="l">
                        <a:lnSpc>
                          <a:spcPct val="83000"/>
                        </a:lnSpc>
                      </a:pPr>
                      <a:r>
                        <a:rPr sz="900">
                          <a:solidFill>
                            <a:srgbClr val="000000"/>
                          </a:solidFill>
                          <a:latin typeface="Segoe UI"/>
                          <a:ea typeface="Segoe UI"/>
                        </a:rPr>
                        <a:t>Change in deferred revenue</a:t>
                      </a:r>
                    </a:p>
                  </a:txBody>
                  <a:tcPr marL="27432" marR="27432" marT="0" marB="18288" anchor="b">
                    <a:lnL w="0"/>
                    <a:lnR w="0"/>
                    <a:lnT w="0"/>
                    <a:lnB w="0"/>
                    <a:solidFill>
                      <a:srgbClr val="DBDBDB"/>
                    </a:solidFill>
                  </a:tcPr>
                </a:tc>
                <a:tc>
                  <a:txBody>
                    <a:bodyPr/>
                    <a:lstStyle/>
                    <a:p>
                      <a:pPr algn="r">
                        <a:lnSpc>
                          <a:spcPct val="83000"/>
                        </a:lnSpc>
                        <a:tabLst>
                          <a:tab pos="741807" algn="l"/>
                          <a:tab pos="1033399" algn="l"/>
                        </a:tabLst>
                      </a:pPr>
                      <a:r>
                        <a:rPr sz="900">
                          <a:solidFill>
                            <a:srgbClr val="000000"/>
                          </a:solidFill>
                          <a:latin typeface="Segoe UI"/>
                          <a:ea typeface="Segoe UI"/>
                        </a:rPr>
                        <a:t>	(10.1)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(4.7)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0.9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4.5	</a:t>
                      </a:r>
                    </a:p>
                  </a:txBody>
                  <a:tcPr marL="0" marR="9144"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5.5	</a:t>
                      </a:r>
                    </a:p>
                  </a:txBody>
                  <a:tcPr marL="0" marR="9144" marT="0" marB="18288" anchor="b">
                    <a:lnL w="0"/>
                    <a:lnR w="0"/>
                    <a:lnT w="0"/>
                    <a:lnB w="0"/>
                    <a:solidFill>
                      <a:srgbClr val="DBDBDB"/>
                    </a:solidFill>
                  </a:tcPr>
                </a:tc>
                <a:extLst>
                  <a:ext uri="{0D108BD9-81ED-4DB2-BD59-A6C34878D82A}">
                    <a16:rowId xmlns:a16="http://schemas.microsoft.com/office/drawing/2014/main" val="10010"/>
                  </a:ext>
                </a:extLst>
              </a:tr>
              <a:tr h="200025">
                <a:tc>
                  <a:txBody>
                    <a:bodyPr/>
                    <a:lstStyle/>
                    <a:p>
                      <a:endParaRPr sz="100"/>
                    </a:p>
                  </a:txBody>
                  <a:tcPr marL="0" marR="0" marT="0" marB="0" anchor="b">
                    <a:lnL w="0"/>
                    <a:lnR w="0"/>
                    <a:lnT w="0"/>
                    <a:lnB w="0"/>
                    <a:solidFill>
                      <a:srgbClr val="FFFFFF"/>
                    </a:solidFill>
                  </a:tcPr>
                </a:tc>
                <a:tc>
                  <a:txBody>
                    <a:bodyPr/>
                    <a:lstStyle/>
                    <a:p>
                      <a:pPr algn="l">
                        <a:lnSpc>
                          <a:spcPct val="83000"/>
                        </a:lnSpc>
                      </a:pPr>
                      <a:r>
                        <a:rPr sz="900">
                          <a:solidFill>
                            <a:srgbClr val="000000"/>
                          </a:solidFill>
                          <a:latin typeface="Segoe UI"/>
                          <a:ea typeface="Segoe UI"/>
                        </a:rPr>
                        <a:t>Discontinued operations results</a:t>
                      </a:r>
                    </a:p>
                  </a:txBody>
                  <a:tcPr marL="27432" marR="27432" marT="0" marB="18288"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(3.6)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77824" algn="l"/>
                          <a:tab pos="1033399" algn="l"/>
                        </a:tabLst>
                      </a:pPr>
                      <a:r>
                        <a:rPr sz="9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77824" algn="l"/>
                          <a:tab pos="1033399" algn="l"/>
                        </a:tabLst>
                      </a:pPr>
                      <a:r>
                        <a:rPr sz="9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77824" algn="l"/>
                          <a:tab pos="1033399" algn="l"/>
                        </a:tabLst>
                      </a:pPr>
                      <a:r>
                        <a:rPr sz="900">
                          <a:solidFill>
                            <a:srgbClr val="000000"/>
                          </a:solidFill>
                          <a:latin typeface="Segoe UI"/>
                          <a:ea typeface="Segoe UI"/>
                        </a:rPr>
                        <a:t>	—	</a:t>
                      </a:r>
                    </a:p>
                  </a:txBody>
                  <a:tcPr marL="0" marR="9144" marT="0" marB="18288" anchor="b">
                    <a:lnL w="0"/>
                    <a:lnR w="0"/>
                    <a:lnT w="0"/>
                    <a:lnB w="0"/>
                    <a:solidFill>
                      <a:srgbClr val="FFFFFF"/>
                    </a:solidFill>
                  </a:tcPr>
                </a:tc>
                <a:tc>
                  <a:txBody>
                    <a:bodyPr/>
                    <a:lstStyle/>
                    <a:p>
                      <a:pPr algn="r">
                        <a:lnSpc>
                          <a:spcPct val="83000"/>
                        </a:lnSpc>
                        <a:tabLst>
                          <a:tab pos="877824" algn="l"/>
                          <a:tab pos="1033399" algn="l"/>
                        </a:tabLst>
                      </a:pPr>
                      <a:r>
                        <a:rPr sz="900">
                          <a:solidFill>
                            <a:srgbClr val="000000"/>
                          </a:solidFill>
                          <a:latin typeface="Segoe UI"/>
                          <a:ea typeface="Segoe UI"/>
                        </a:rPr>
                        <a:t>	—	</a:t>
                      </a:r>
                    </a:p>
                  </a:txBody>
                  <a:tcPr marL="0" marR="9144" marT="0" marB="18288" anchor="b">
                    <a:lnL w="0"/>
                    <a:lnR w="0"/>
                    <a:lnT w="0"/>
                    <a:lnB w="0"/>
                    <a:solidFill>
                      <a:srgbClr val="FFFFFF"/>
                    </a:solidFill>
                  </a:tcPr>
                </a:tc>
                <a:extLst>
                  <a:ext uri="{0D108BD9-81ED-4DB2-BD59-A6C34878D82A}">
                    <a16:rowId xmlns:a16="http://schemas.microsoft.com/office/drawing/2014/main" val="10011"/>
                  </a:ext>
                </a:extLst>
              </a:tr>
              <a:tr h="200025">
                <a:tc>
                  <a:txBody>
                    <a:bodyPr/>
                    <a:lstStyle/>
                    <a:p>
                      <a:endParaRPr sz="100"/>
                    </a:p>
                  </a:txBody>
                  <a:tcPr marL="0" marR="0" marT="0" marB="0" anchor="b">
                    <a:lnL w="0"/>
                    <a:lnR w="0"/>
                    <a:lnT w="0"/>
                    <a:lnB w="0"/>
                    <a:solidFill>
                      <a:srgbClr val="DBDBDB"/>
                    </a:solidFill>
                  </a:tcPr>
                </a:tc>
                <a:tc>
                  <a:txBody>
                    <a:bodyPr/>
                    <a:lstStyle/>
                    <a:p>
                      <a:pPr algn="l">
                        <a:lnSpc>
                          <a:spcPct val="83000"/>
                        </a:lnSpc>
                      </a:pPr>
                      <a:r>
                        <a:rPr sz="900">
                          <a:solidFill>
                            <a:srgbClr val="000000"/>
                          </a:solidFill>
                          <a:latin typeface="Segoe UI"/>
                          <a:ea typeface="Segoe UI"/>
                        </a:rPr>
                        <a:t>Severance, professional fees and related costs</a:t>
                      </a:r>
                    </a:p>
                  </a:txBody>
                  <a:tcPr marL="27432" marR="27432"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2.0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0.4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1.2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1.8	</a:t>
                      </a:r>
                    </a:p>
                  </a:txBody>
                  <a:tcPr marL="0" marR="9144"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1.8	</a:t>
                      </a:r>
                    </a:p>
                  </a:txBody>
                  <a:tcPr marL="0" marR="9144" marT="0" marB="18288" anchor="b">
                    <a:lnL w="0"/>
                    <a:lnR w="0"/>
                    <a:lnT w="0"/>
                    <a:lnB w="0"/>
                    <a:solidFill>
                      <a:srgbClr val="DBDBDB"/>
                    </a:solidFill>
                  </a:tcPr>
                </a:tc>
                <a:extLst>
                  <a:ext uri="{0D108BD9-81ED-4DB2-BD59-A6C34878D82A}">
                    <a16:rowId xmlns:a16="http://schemas.microsoft.com/office/drawing/2014/main" val="10012"/>
                  </a:ext>
                </a:extLst>
              </a:tr>
              <a:tr h="200025">
                <a:tc>
                  <a:txBody>
                    <a:bodyPr/>
                    <a:lstStyle/>
                    <a:p>
                      <a:endParaRPr sz="100"/>
                    </a:p>
                  </a:txBody>
                  <a:tcPr marL="0" marR="0" marT="0" marB="0" anchor="b">
                    <a:lnL w="0"/>
                    <a:lnR w="0"/>
                    <a:lnT w="0"/>
                    <a:lnB w="0"/>
                    <a:solidFill>
                      <a:srgbClr val="FFFFFF"/>
                    </a:solidFill>
                  </a:tcPr>
                </a:tc>
                <a:tc>
                  <a:txBody>
                    <a:bodyPr/>
                    <a:lstStyle/>
                    <a:p>
                      <a:pPr algn="l">
                        <a:lnSpc>
                          <a:spcPct val="83000"/>
                        </a:lnSpc>
                      </a:pPr>
                      <a:r>
                        <a:rPr sz="900">
                          <a:solidFill>
                            <a:srgbClr val="000000"/>
                          </a:solidFill>
                          <a:latin typeface="Segoe UI"/>
                          <a:ea typeface="Segoe UI"/>
                        </a:rPr>
                        <a:t>Restructuring</a:t>
                      </a:r>
                    </a:p>
                  </a:txBody>
                  <a:tcPr marL="27432" marR="27432" marT="0" marB="18288" anchor="b">
                    <a:lnL w="0"/>
                    <a:lnR w="0"/>
                    <a:lnT w="0"/>
                    <a:lnB w="0"/>
                    <a:solidFill>
                      <a:srgbClr val="FFFFFF"/>
                    </a:solidFill>
                  </a:tcPr>
                </a:tc>
                <a:tc>
                  <a:txBody>
                    <a:bodyPr/>
                    <a:lstStyle/>
                    <a:p>
                      <a:pPr algn="r">
                        <a:lnSpc>
                          <a:spcPct val="83000"/>
                        </a:lnSpc>
                        <a:tabLst>
                          <a:tab pos="877824" algn="l"/>
                          <a:tab pos="1033399" algn="l"/>
                        </a:tabLst>
                      </a:pPr>
                      <a:r>
                        <a:rPr sz="9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77824" algn="l"/>
                          <a:tab pos="1033399" algn="l"/>
                        </a:tabLst>
                      </a:pPr>
                      <a:r>
                        <a:rPr sz="9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2.4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1.1	</a:t>
                      </a:r>
                    </a:p>
                  </a:txBody>
                  <a:tcPr marL="0" marR="9144" marT="0" marB="18288" anchor="b">
                    <a:lnL w="0"/>
                    <a:lnR w="0"/>
                    <a:lnT w="0"/>
                    <a:lnB w="0"/>
                    <a:solidFill>
                      <a:srgbClr val="FFFFFF"/>
                    </a:solidFill>
                  </a:tcPr>
                </a:tc>
                <a:tc>
                  <a:txBody>
                    <a:bodyPr/>
                    <a:lstStyle/>
                    <a:p>
                      <a:pPr algn="r">
                        <a:lnSpc>
                          <a:spcPct val="83000"/>
                        </a:lnSpc>
                        <a:tabLst>
                          <a:tab pos="844169" algn="l"/>
                          <a:tab pos="1033399" algn="l"/>
                        </a:tabLst>
                      </a:pPr>
                      <a:r>
                        <a:rPr sz="900">
                          <a:solidFill>
                            <a:srgbClr val="000000"/>
                          </a:solidFill>
                          <a:latin typeface="Segoe UI"/>
                          <a:ea typeface="Segoe UI"/>
                        </a:rPr>
                        <a:t>	6.5	</a:t>
                      </a:r>
                    </a:p>
                  </a:txBody>
                  <a:tcPr marL="0" marR="9144" marT="0" marB="18288" anchor="b">
                    <a:lnL w="0"/>
                    <a:lnR w="0"/>
                    <a:lnT w="0"/>
                    <a:lnB w="0"/>
                    <a:solidFill>
                      <a:srgbClr val="FFFFFF"/>
                    </a:solidFill>
                  </a:tcPr>
                </a:tc>
                <a:extLst>
                  <a:ext uri="{0D108BD9-81ED-4DB2-BD59-A6C34878D82A}">
                    <a16:rowId xmlns:a16="http://schemas.microsoft.com/office/drawing/2014/main" val="10013"/>
                  </a:ext>
                </a:extLst>
              </a:tr>
              <a:tr h="200025">
                <a:tc>
                  <a:txBody>
                    <a:bodyPr/>
                    <a:lstStyle/>
                    <a:p>
                      <a:endParaRPr sz="100"/>
                    </a:p>
                  </a:txBody>
                  <a:tcPr marL="0" marR="0" marT="0" marB="0" anchor="b">
                    <a:lnL w="0"/>
                    <a:lnR w="0"/>
                    <a:lnT w="0"/>
                    <a:lnB w="0"/>
                    <a:solidFill>
                      <a:srgbClr val="DBDBDB"/>
                    </a:solidFill>
                  </a:tcPr>
                </a:tc>
                <a:tc>
                  <a:txBody>
                    <a:bodyPr/>
                    <a:lstStyle/>
                    <a:p>
                      <a:pPr algn="l">
                        <a:lnSpc>
                          <a:spcPct val="83000"/>
                        </a:lnSpc>
                      </a:pPr>
                      <a:r>
                        <a:rPr sz="900">
                          <a:solidFill>
                            <a:srgbClr val="000000"/>
                          </a:solidFill>
                          <a:latin typeface="Segoe UI"/>
                          <a:ea typeface="Segoe UI"/>
                        </a:rPr>
                        <a:t>Changes in working capital and other</a:t>
                      </a:r>
                    </a:p>
                  </a:txBody>
                  <a:tcPr marL="27432" marR="27432" marT="0" marB="18288"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7.4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(7.5)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2.6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0.4	</a:t>
                      </a:r>
                    </a:p>
                  </a:txBody>
                  <a:tcPr marL="0" marR="9144" marT="0" marB="18288" anchor="b">
                    <a:lnL w="0"/>
                    <a:lnR w="0"/>
                    <a:lnT w="0"/>
                    <a:lnB w="12700" cmpd="sng">
                      <a:solidFill>
                        <a:srgbClr val="000000"/>
                      </a:solidFill>
                      <a:prstDash val="solid"/>
                    </a:lnB>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1.4	</a:t>
                      </a:r>
                    </a:p>
                  </a:txBody>
                  <a:tcPr marL="0" marR="9144" marT="0" marB="18288" anchor="b">
                    <a:lnL w="0"/>
                    <a:lnR w="0"/>
                    <a:lnT w="0"/>
                    <a:lnB w="12700" cmpd="sng">
                      <a:solidFill>
                        <a:srgbClr val="000000"/>
                      </a:solidFill>
                      <a:prstDash val="solid"/>
                    </a:lnB>
                    <a:solidFill>
                      <a:srgbClr val="DBDBDB"/>
                    </a:solidFill>
                  </a:tcPr>
                </a:tc>
                <a:extLst>
                  <a:ext uri="{0D108BD9-81ED-4DB2-BD59-A6C34878D82A}">
                    <a16:rowId xmlns:a16="http://schemas.microsoft.com/office/drawing/2014/main" val="10014"/>
                  </a:ext>
                </a:extLst>
              </a:tr>
              <a:tr h="200025">
                <a:tc gridSpan="2">
                  <a:txBody>
                    <a:bodyPr/>
                    <a:lstStyle/>
                    <a:p>
                      <a:pPr algn="l">
                        <a:lnSpc>
                          <a:spcPct val="83000"/>
                        </a:lnSpc>
                      </a:pPr>
                      <a:r>
                        <a:rPr sz="900">
                          <a:solidFill>
                            <a:srgbClr val="000000"/>
                          </a:solidFill>
                          <a:latin typeface="Segoe UI"/>
                          <a:ea typeface="Segoe UI"/>
                        </a:rPr>
                        <a:t>Adjusted EBITDA</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pPr algn="r">
                        <a:lnSpc>
                          <a:spcPct val="83000"/>
                        </a:lnSpc>
                        <a:tabLst>
                          <a:tab pos="782574" algn="l"/>
                          <a:tab pos="1033399" algn="l"/>
                        </a:tabLst>
                      </a:pPr>
                      <a:r>
                        <a:rPr sz="900">
                          <a:solidFill>
                            <a:srgbClr val="000000"/>
                          </a:solidFill>
                          <a:latin typeface="Segoe UI"/>
                          <a:ea typeface="Segoe UI"/>
                        </a:rPr>
                        <a:t>$	26.2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82574" algn="l"/>
                          <a:tab pos="1033399" algn="l"/>
                        </a:tabLst>
                      </a:pPr>
                      <a:r>
                        <a:rPr sz="900">
                          <a:solidFill>
                            <a:srgbClr val="000000"/>
                          </a:solidFill>
                          <a:latin typeface="Segoe UI"/>
                          <a:ea typeface="Segoe UI"/>
                        </a:rPr>
                        <a:t>$	31.0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82574" algn="l"/>
                          <a:tab pos="1033399" algn="l"/>
                        </a:tabLst>
                      </a:pPr>
                      <a:r>
                        <a:rPr sz="900">
                          <a:solidFill>
                            <a:srgbClr val="000000"/>
                          </a:solidFill>
                          <a:latin typeface="Segoe UI"/>
                          <a:ea typeface="Segoe UI"/>
                        </a:rPr>
                        <a:t>$	36.3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82574" algn="l"/>
                          <a:tab pos="1033399" algn="l"/>
                        </a:tabLst>
                      </a:pPr>
                      <a:r>
                        <a:rPr sz="900">
                          <a:solidFill>
                            <a:srgbClr val="000000"/>
                          </a:solidFill>
                          <a:latin typeface="Segoe UI"/>
                          <a:ea typeface="Segoe UI"/>
                        </a:rPr>
                        <a:t>$	35.3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pPr algn="r">
                        <a:lnSpc>
                          <a:spcPct val="83000"/>
                        </a:lnSpc>
                        <a:tabLst>
                          <a:tab pos="782574" algn="l"/>
                          <a:tab pos="1033399" algn="l"/>
                        </a:tabLst>
                      </a:pPr>
                      <a:r>
                        <a:rPr sz="900">
                          <a:solidFill>
                            <a:srgbClr val="000000"/>
                          </a:solidFill>
                          <a:latin typeface="Segoe UI"/>
                          <a:ea typeface="Segoe UI"/>
                        </a:rPr>
                        <a:t>$	35.1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extLst>
                  <a:ext uri="{0D108BD9-81ED-4DB2-BD59-A6C34878D82A}">
                    <a16:rowId xmlns:a16="http://schemas.microsoft.com/office/drawing/2014/main" val="10015"/>
                  </a:ext>
                </a:extLst>
              </a:tr>
              <a:tr h="200025">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extLst>
                  <a:ext uri="{0D108BD9-81ED-4DB2-BD59-A6C34878D82A}">
                    <a16:rowId xmlns:a16="http://schemas.microsoft.com/office/drawing/2014/main" val="10016"/>
                  </a:ext>
                </a:extLst>
              </a:tr>
              <a:tr h="200025">
                <a:tc gridSpan="2">
                  <a:txBody>
                    <a:bodyPr/>
                    <a:lstStyle/>
                    <a:p>
                      <a:pPr algn="l">
                        <a:lnSpc>
                          <a:spcPct val="83000"/>
                        </a:lnSpc>
                      </a:pPr>
                      <a:r>
                        <a:rPr sz="900" b="1">
                          <a:solidFill>
                            <a:srgbClr val="000000"/>
                          </a:solidFill>
                          <a:latin typeface="Segoe UI"/>
                          <a:ea typeface="Segoe UI"/>
                        </a:rPr>
                        <a:t>Cash provided by operating activities</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pPr algn="r">
                        <a:lnSpc>
                          <a:spcPct val="83000"/>
                        </a:lnSpc>
                        <a:tabLst>
                          <a:tab pos="764286" algn="l"/>
                          <a:tab pos="1033399" algn="l"/>
                        </a:tabLst>
                      </a:pPr>
                      <a:r>
                        <a:rPr sz="900" b="1">
                          <a:solidFill>
                            <a:srgbClr val="000000"/>
                          </a:solidFill>
                          <a:latin typeface="Segoe UI"/>
                          <a:ea typeface="Segoe UI"/>
                        </a:rPr>
                        <a:t>$	28.6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36.0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21.3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21.0	</a:t>
                      </a:r>
                    </a:p>
                  </a:txBody>
                  <a:tcPr marL="0" marR="9144" marT="0" marB="18288" anchor="b">
                    <a:lnL w="0"/>
                    <a:lnR w="0"/>
                    <a:lnT w="0"/>
                    <a:lnB w="0"/>
                    <a:solidFill>
                      <a:srgbClr val="FFFFFF"/>
                    </a:solidFill>
                  </a:tcPr>
                </a:tc>
                <a:tc>
                  <a:txBody>
                    <a:bodyPr/>
                    <a:lstStyle/>
                    <a:p>
                      <a:pPr algn="r">
                        <a:lnSpc>
                          <a:spcPct val="83000"/>
                        </a:lnSpc>
                        <a:tabLst>
                          <a:tab pos="764286" algn="l"/>
                          <a:tab pos="1033399" algn="l"/>
                        </a:tabLst>
                      </a:pPr>
                      <a:r>
                        <a:rPr sz="900" b="1">
                          <a:solidFill>
                            <a:srgbClr val="000000"/>
                          </a:solidFill>
                          <a:latin typeface="Segoe UI"/>
                          <a:ea typeface="Segoe UI"/>
                        </a:rPr>
                        <a:t>$	21.1	</a:t>
                      </a:r>
                    </a:p>
                  </a:txBody>
                  <a:tcPr marL="0" marR="9144" marT="0" marB="18288" anchor="b">
                    <a:lnL w="0"/>
                    <a:lnR w="0"/>
                    <a:lnT w="0"/>
                    <a:lnB w="0"/>
                    <a:solidFill>
                      <a:srgbClr val="FFFFFF"/>
                    </a:solidFill>
                  </a:tcPr>
                </a:tc>
                <a:extLst>
                  <a:ext uri="{0D108BD9-81ED-4DB2-BD59-A6C34878D82A}">
                    <a16:rowId xmlns:a16="http://schemas.microsoft.com/office/drawing/2014/main" val="10017"/>
                  </a:ext>
                </a:extLst>
              </a:tr>
              <a:tr h="200025">
                <a:tc gridSpan="2">
                  <a:txBody>
                    <a:bodyPr/>
                    <a:lstStyle/>
                    <a:p>
                      <a:pPr algn="l">
                        <a:lnSpc>
                          <a:spcPct val="83000"/>
                        </a:lnSpc>
                      </a:pPr>
                      <a:r>
                        <a:rPr sz="900">
                          <a:solidFill>
                            <a:srgbClr val="000000"/>
                          </a:solidFill>
                          <a:latin typeface="Segoe UI"/>
                          <a:ea typeface="Segoe UI"/>
                        </a:rPr>
                        <a:t>Less:</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extLst>
                  <a:ext uri="{0D108BD9-81ED-4DB2-BD59-A6C34878D82A}">
                    <a16:rowId xmlns:a16="http://schemas.microsoft.com/office/drawing/2014/main" val="10018"/>
                  </a:ext>
                </a:extLst>
              </a:tr>
              <a:tr h="200025">
                <a:tc>
                  <a:txBody>
                    <a:bodyPr/>
                    <a:lstStyle/>
                    <a:p>
                      <a:endParaRPr sz="100"/>
                    </a:p>
                  </a:txBody>
                  <a:tcPr marL="0" marR="0" marT="0" marB="0" anchor="b">
                    <a:lnL w="0"/>
                    <a:lnR w="0"/>
                    <a:lnT w="0"/>
                    <a:lnB w="0"/>
                    <a:solidFill>
                      <a:srgbClr val="FFFFFF"/>
                    </a:solidFill>
                  </a:tcPr>
                </a:tc>
                <a:tc>
                  <a:txBody>
                    <a:bodyPr/>
                    <a:lstStyle/>
                    <a:p>
                      <a:pPr algn="l" defTabSz="457200">
                        <a:lnSpc>
                          <a:spcPct val="83000"/>
                        </a:lnSpc>
                        <a:spcBef>
                          <a:spcPct val="0"/>
                        </a:spcBef>
                        <a:spcAft>
                          <a:spcPct val="0"/>
                        </a:spcAft>
                      </a:pPr>
                      <a:r>
                        <a:rPr sz="900">
                          <a:solidFill>
                            <a:srgbClr val="000000"/>
                          </a:solidFill>
                          <a:latin typeface="Segoe UI"/>
                          <a:ea typeface="Segoe UI"/>
                        </a:rPr>
                        <a:t>Capitalized development costs</a:t>
                      </a:r>
                      <a:r>
                        <a:rPr sz="900" baseline="30000">
                          <a:solidFill>
                            <a:srgbClr val="000000"/>
                          </a:solidFill>
                          <a:latin typeface="Segoe UI"/>
                          <a:ea typeface="Segoe UI"/>
                        </a:rPr>
                        <a:t>1</a:t>
                      </a:r>
                    </a:p>
                  </a:txBody>
                  <a:tcPr marL="27432" marR="27432" marT="0" marB="18288" anchor="b">
                    <a:lnL w="0"/>
                    <a:lnR w="0"/>
                    <a:lnT w="0"/>
                    <a:lnB w="0"/>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(12.9)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(17.2)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(16.4)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(12.5)	</a:t>
                      </a:r>
                    </a:p>
                  </a:txBody>
                  <a:tcPr marL="0" marR="9144" marT="0" marB="18288" anchor="b">
                    <a:lnL w="0"/>
                    <a:lnR w="0"/>
                    <a:lnT w="0"/>
                    <a:lnB w="0"/>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(6.8)	</a:t>
                      </a:r>
                    </a:p>
                  </a:txBody>
                  <a:tcPr marL="0" marR="9144" marT="0" marB="18288" anchor="b">
                    <a:lnL w="0"/>
                    <a:lnR w="0"/>
                    <a:lnT w="0"/>
                    <a:lnB w="0"/>
                    <a:solidFill>
                      <a:srgbClr val="FFFFFF"/>
                    </a:solidFill>
                  </a:tcPr>
                </a:tc>
                <a:extLst>
                  <a:ext uri="{0D108BD9-81ED-4DB2-BD59-A6C34878D82A}">
                    <a16:rowId xmlns:a16="http://schemas.microsoft.com/office/drawing/2014/main" val="10019"/>
                  </a:ext>
                </a:extLst>
              </a:tr>
              <a:tr h="200025">
                <a:tc>
                  <a:txBody>
                    <a:bodyPr/>
                    <a:lstStyle/>
                    <a:p>
                      <a:endParaRPr sz="100"/>
                    </a:p>
                  </a:txBody>
                  <a:tcPr marL="0" marR="0" marT="0" marB="0" anchor="b">
                    <a:lnL w="0"/>
                    <a:lnR w="0"/>
                    <a:lnT w="0"/>
                    <a:lnB w="0"/>
                    <a:solidFill>
                      <a:srgbClr val="DBDBDB"/>
                    </a:solidFill>
                  </a:tcPr>
                </a:tc>
                <a:tc>
                  <a:txBody>
                    <a:bodyPr/>
                    <a:lstStyle/>
                    <a:p>
                      <a:pPr algn="l">
                        <a:lnSpc>
                          <a:spcPct val="83000"/>
                        </a:lnSpc>
                      </a:pPr>
                      <a:r>
                        <a:rPr sz="900">
                          <a:solidFill>
                            <a:srgbClr val="000000"/>
                          </a:solidFill>
                          <a:latin typeface="Segoe UI"/>
                          <a:ea typeface="Segoe UI"/>
                        </a:rPr>
                        <a:t>Other fixed asset purchases</a:t>
                      </a:r>
                    </a:p>
                  </a:txBody>
                  <a:tcPr marL="27432" marR="27432" marT="0" marB="18288"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(1.4)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(0.8)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(3.9)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(1.4)	</a:t>
                      </a:r>
                    </a:p>
                  </a:txBody>
                  <a:tcPr marL="0" marR="9144" marT="0" marB="18288" anchor="b">
                    <a:lnL w="0"/>
                    <a:lnR w="0"/>
                    <a:lnT w="0"/>
                    <a:lnB w="12700" cmpd="sng">
                      <a:solidFill>
                        <a:srgbClr val="000000"/>
                      </a:solidFill>
                      <a:prstDash val="solid"/>
                    </a:lnB>
                    <a:solidFill>
                      <a:srgbClr val="DBDBDB"/>
                    </a:solidFill>
                  </a:tcPr>
                </a:tc>
                <a:tc>
                  <a:txBody>
                    <a:bodyPr/>
                    <a:lstStyle/>
                    <a:p>
                      <a:pPr algn="r">
                        <a:lnSpc>
                          <a:spcPct val="83000"/>
                        </a:lnSpc>
                        <a:tabLst>
                          <a:tab pos="803402" algn="l"/>
                          <a:tab pos="1033399" algn="l"/>
                        </a:tabLst>
                      </a:pPr>
                      <a:r>
                        <a:rPr sz="900">
                          <a:solidFill>
                            <a:srgbClr val="000000"/>
                          </a:solidFill>
                          <a:latin typeface="Segoe UI"/>
                          <a:ea typeface="Segoe UI"/>
                        </a:rPr>
                        <a:t>	(0.5)	</a:t>
                      </a:r>
                    </a:p>
                  </a:txBody>
                  <a:tcPr marL="0" marR="9144" marT="0" marB="18288" anchor="b">
                    <a:lnL w="0"/>
                    <a:lnR w="0"/>
                    <a:lnT w="0"/>
                    <a:lnB w="12700" cmpd="sng">
                      <a:solidFill>
                        <a:srgbClr val="000000"/>
                      </a:solidFill>
                      <a:prstDash val="solid"/>
                    </a:lnB>
                    <a:solidFill>
                      <a:srgbClr val="DBDBDB"/>
                    </a:solidFill>
                  </a:tcPr>
                </a:tc>
                <a:extLst>
                  <a:ext uri="{0D108BD9-81ED-4DB2-BD59-A6C34878D82A}">
                    <a16:rowId xmlns:a16="http://schemas.microsoft.com/office/drawing/2014/main" val="10020"/>
                  </a:ext>
                </a:extLst>
              </a:tr>
              <a:tr h="200025">
                <a:tc>
                  <a:txBody>
                    <a:bodyPr/>
                    <a:lstStyle/>
                    <a:p>
                      <a:endParaRPr sz="100"/>
                    </a:p>
                  </a:txBody>
                  <a:tcPr marL="0" marR="0" marT="0" marB="0" anchor="b">
                    <a:lnL w="0"/>
                    <a:lnR w="0"/>
                    <a:lnT w="0"/>
                    <a:lnB w="0"/>
                    <a:solidFill>
                      <a:srgbClr val="FFFFFF"/>
                    </a:solidFill>
                  </a:tcPr>
                </a:tc>
                <a:tc>
                  <a:txBody>
                    <a:bodyPr/>
                    <a:lstStyle/>
                    <a:p>
                      <a:pPr algn="l">
                        <a:lnSpc>
                          <a:spcPct val="83000"/>
                        </a:lnSpc>
                      </a:pPr>
                      <a:r>
                        <a:rPr sz="900">
                          <a:solidFill>
                            <a:srgbClr val="000000"/>
                          </a:solidFill>
                          <a:latin typeface="Segoe UI"/>
                          <a:ea typeface="Segoe UI"/>
                        </a:rPr>
                        <a:t>Total fixed asset purchases</a:t>
                      </a:r>
                    </a:p>
                  </a:txBody>
                  <a:tcPr marL="27432" marR="27432" marT="0" marB="18288" anchor="b">
                    <a:lnL w="0"/>
                    <a:lnR w="0"/>
                    <a:lnT w="0"/>
                    <a:lnB w="0"/>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(14.3)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endParaRPr sz="100"/>
                    </a:p>
                  </a:txBody>
                  <a:tcPr marL="0" marR="0" marT="0" marB="0" anchor="b">
                    <a:lnL w="0"/>
                    <a:lnR w="0"/>
                    <a:lnT w="0"/>
                    <a:lnB w="12700" cmpd="sng">
                      <a:solidFill>
                        <a:srgbClr val="000000"/>
                      </a:solidFill>
                      <a:prstDash val="solid"/>
                    </a:lnB>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(18.0)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endParaRPr sz="100"/>
                    </a:p>
                  </a:txBody>
                  <a:tcPr marL="0" marR="0" marT="0" marB="0" anchor="b">
                    <a:lnL w="0"/>
                    <a:lnR w="0"/>
                    <a:lnT w="0"/>
                    <a:lnB w="12700" cmpd="sng">
                      <a:solidFill>
                        <a:srgbClr val="000000"/>
                      </a:solidFill>
                      <a:prstDash val="solid"/>
                    </a:lnB>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(20.3)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endParaRPr sz="100"/>
                    </a:p>
                  </a:txBody>
                  <a:tcPr marL="0" marR="0" marT="0" marB="0" anchor="b">
                    <a:lnL w="0"/>
                    <a:lnR w="0"/>
                    <a:lnT w="0"/>
                    <a:lnB w="12700" cmpd="sng">
                      <a:solidFill>
                        <a:srgbClr val="000000"/>
                      </a:solidFill>
                      <a:prstDash val="solid"/>
                    </a:lnB>
                    <a:solidFill>
                      <a:srgbClr val="FFFFFF"/>
                    </a:solidFill>
                  </a:tcPr>
                </a:tc>
                <a:tc>
                  <a:txBody>
                    <a:bodyPr/>
                    <a:lstStyle/>
                    <a:p>
                      <a:pPr algn="r">
                        <a:lnSpc>
                          <a:spcPct val="83000"/>
                        </a:lnSpc>
                        <a:tabLst>
                          <a:tab pos="741807" algn="l"/>
                          <a:tab pos="1033399" algn="l"/>
                        </a:tabLst>
                      </a:pPr>
                      <a:r>
                        <a:rPr sz="900">
                          <a:solidFill>
                            <a:srgbClr val="000000"/>
                          </a:solidFill>
                          <a:latin typeface="Segoe UI"/>
                          <a:ea typeface="Segoe UI"/>
                        </a:rPr>
                        <a:t>	(13.9)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tc>
                  <a:txBody>
                    <a:bodyPr/>
                    <a:lstStyle/>
                    <a:p>
                      <a:pPr algn="r">
                        <a:lnSpc>
                          <a:spcPct val="83000"/>
                        </a:lnSpc>
                        <a:tabLst>
                          <a:tab pos="803402" algn="l"/>
                          <a:tab pos="1033399" algn="l"/>
                        </a:tabLst>
                      </a:pPr>
                      <a:r>
                        <a:rPr sz="900">
                          <a:solidFill>
                            <a:srgbClr val="000000"/>
                          </a:solidFill>
                          <a:latin typeface="Segoe UI"/>
                          <a:ea typeface="Segoe UI"/>
                        </a:rPr>
                        <a:t>	(7.3)	</a:t>
                      </a:r>
                    </a:p>
                  </a:txBody>
                  <a:tcPr marL="0" marR="9144" marT="0" marB="18288" anchor="b">
                    <a:lnL w="0"/>
                    <a:lnR w="0"/>
                    <a:lnT w="12700" cmpd="sng">
                      <a:solidFill>
                        <a:srgbClr val="000000"/>
                      </a:solidFill>
                      <a:prstDash val="solid"/>
                    </a:lnT>
                    <a:lnB w="12700" cmpd="sng">
                      <a:solidFill>
                        <a:srgbClr val="000000"/>
                      </a:solidFill>
                      <a:prstDash val="solid"/>
                    </a:lnB>
                    <a:solidFill>
                      <a:srgbClr val="FFFFFF"/>
                    </a:solidFill>
                  </a:tcPr>
                </a:tc>
                <a:extLst>
                  <a:ext uri="{0D108BD9-81ED-4DB2-BD59-A6C34878D82A}">
                    <a16:rowId xmlns:a16="http://schemas.microsoft.com/office/drawing/2014/main" val="10021"/>
                  </a:ext>
                </a:extLst>
              </a:tr>
              <a:tr h="200025">
                <a:tc gridSpan="2">
                  <a:txBody>
                    <a:bodyPr/>
                    <a:lstStyle/>
                    <a:p>
                      <a:pPr algn="l">
                        <a:lnSpc>
                          <a:spcPct val="83000"/>
                        </a:lnSpc>
                      </a:pPr>
                      <a:r>
                        <a:rPr sz="900">
                          <a:solidFill>
                            <a:srgbClr val="000000"/>
                          </a:solidFill>
                          <a:latin typeface="Segoe UI"/>
                          <a:ea typeface="Segoe UI"/>
                        </a:rPr>
                        <a:t>Free Cash Flow</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pPr algn="r">
                        <a:lnSpc>
                          <a:spcPct val="83000"/>
                        </a:lnSpc>
                        <a:tabLst>
                          <a:tab pos="782574" algn="l"/>
                          <a:tab pos="1033399" algn="l"/>
                        </a:tabLst>
                      </a:pPr>
                      <a:r>
                        <a:rPr sz="900">
                          <a:solidFill>
                            <a:srgbClr val="000000"/>
                          </a:solidFill>
                          <a:latin typeface="Segoe UI"/>
                          <a:ea typeface="Segoe UI"/>
                        </a:rPr>
                        <a:t>$	14.3	</a:t>
                      </a:r>
                    </a:p>
                  </a:txBody>
                  <a:tcPr marL="0" marR="9144" marT="0" marB="18288" anchor="b">
                    <a:lnL w="0"/>
                    <a:lnR w="0"/>
                    <a:lnT w="12700" cmpd="sng">
                      <a:solidFill>
                        <a:srgbClr val="000000"/>
                      </a:solidFill>
                      <a:prstDash val="solid"/>
                    </a:lnT>
                    <a:lnB w="12700" cmpd="sng">
                      <a:solidFill>
                        <a:srgbClr val="000000"/>
                      </a:solidFill>
                      <a:prstDash val="solid"/>
                    </a:lnB>
                    <a:solidFill>
                      <a:srgbClr val="DBDBDB"/>
                    </a:solidFill>
                  </a:tcPr>
                </a:tc>
                <a:tc>
                  <a:txBody>
                    <a:bodyPr/>
                    <a:lstStyle/>
                    <a:p>
                      <a:endParaRPr sz="100"/>
                    </a:p>
                  </a:txBody>
                  <a:tcPr marL="0" marR="0" marT="0" marB="0" anchor="b">
                    <a:lnL w="0"/>
                    <a:lnR w="0"/>
                    <a:lnT w="12700" cmpd="sng">
                      <a:solidFill>
                        <a:srgbClr val="000000"/>
                      </a:solidFill>
                      <a:prstDash val="solid"/>
                    </a:lnT>
                    <a:lnB w="12700" cmpd="sng">
                      <a:solidFill>
                        <a:srgbClr val="000000"/>
                      </a:solidFill>
                      <a:prstDash val="solid"/>
                    </a:lnB>
                    <a:solidFill>
                      <a:srgbClr val="DBDBDB"/>
                    </a:solidFill>
                  </a:tcPr>
                </a:tc>
                <a:tc>
                  <a:txBody>
                    <a:bodyPr/>
                    <a:lstStyle/>
                    <a:p>
                      <a:pPr algn="r">
                        <a:lnSpc>
                          <a:spcPct val="83000"/>
                        </a:lnSpc>
                        <a:tabLst>
                          <a:tab pos="782574" algn="l"/>
                          <a:tab pos="1033399" algn="l"/>
                        </a:tabLst>
                      </a:pPr>
                      <a:r>
                        <a:rPr sz="900">
                          <a:solidFill>
                            <a:srgbClr val="000000"/>
                          </a:solidFill>
                          <a:latin typeface="Segoe UI"/>
                          <a:ea typeface="Segoe UI"/>
                        </a:rPr>
                        <a:t>$	18.0	</a:t>
                      </a:r>
                    </a:p>
                  </a:txBody>
                  <a:tcPr marL="0" marR="9144" marT="0" marB="18288" anchor="b">
                    <a:lnL w="0"/>
                    <a:lnR w="0"/>
                    <a:lnT w="12700" cmpd="sng">
                      <a:solidFill>
                        <a:srgbClr val="000000"/>
                      </a:solidFill>
                      <a:prstDash val="solid"/>
                    </a:lnT>
                    <a:lnB w="12700" cmpd="sng">
                      <a:solidFill>
                        <a:srgbClr val="000000"/>
                      </a:solidFill>
                      <a:prstDash val="solid"/>
                    </a:lnB>
                    <a:solidFill>
                      <a:srgbClr val="DBDBDB"/>
                    </a:solidFill>
                  </a:tcPr>
                </a:tc>
                <a:tc>
                  <a:txBody>
                    <a:bodyPr/>
                    <a:lstStyle/>
                    <a:p>
                      <a:endParaRPr sz="100"/>
                    </a:p>
                  </a:txBody>
                  <a:tcPr marL="0" marR="0" marT="0" marB="0" anchor="b">
                    <a:lnL w="0"/>
                    <a:lnR w="0"/>
                    <a:lnT w="12700" cmpd="sng">
                      <a:solidFill>
                        <a:srgbClr val="000000"/>
                      </a:solidFill>
                      <a:prstDash val="solid"/>
                    </a:lnT>
                    <a:lnB w="12700" cmpd="sng">
                      <a:solidFill>
                        <a:srgbClr val="000000"/>
                      </a:solidFill>
                      <a:prstDash val="solid"/>
                    </a:lnB>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1.0	</a:t>
                      </a:r>
                    </a:p>
                  </a:txBody>
                  <a:tcPr marL="0" marR="9144" marT="0" marB="18288" anchor="b">
                    <a:lnL w="0"/>
                    <a:lnR w="0"/>
                    <a:lnT w="12700" cmpd="sng">
                      <a:solidFill>
                        <a:srgbClr val="000000"/>
                      </a:solidFill>
                      <a:prstDash val="solid"/>
                    </a:lnT>
                    <a:lnB w="12700" cmpd="sng">
                      <a:solidFill>
                        <a:srgbClr val="000000"/>
                      </a:solidFill>
                      <a:prstDash val="solid"/>
                    </a:lnB>
                    <a:solidFill>
                      <a:srgbClr val="DBDBDB"/>
                    </a:solidFill>
                  </a:tcPr>
                </a:tc>
                <a:tc>
                  <a:txBody>
                    <a:bodyPr/>
                    <a:lstStyle/>
                    <a:p>
                      <a:endParaRPr sz="100"/>
                    </a:p>
                  </a:txBody>
                  <a:tcPr marL="0" marR="0" marT="0" marB="0" anchor="b">
                    <a:lnL w="0"/>
                    <a:lnR w="0"/>
                    <a:lnT w="12700" cmpd="sng">
                      <a:solidFill>
                        <a:srgbClr val="000000"/>
                      </a:solidFill>
                      <a:prstDash val="solid"/>
                    </a:lnT>
                    <a:lnB w="12700" cmpd="sng">
                      <a:solidFill>
                        <a:srgbClr val="000000"/>
                      </a:solidFill>
                      <a:prstDash val="solid"/>
                    </a:lnB>
                    <a:solidFill>
                      <a:srgbClr val="DBDBDB"/>
                    </a:solidFill>
                  </a:tcPr>
                </a:tc>
                <a:tc>
                  <a:txBody>
                    <a:bodyPr/>
                    <a:lstStyle/>
                    <a:p>
                      <a:pPr algn="r">
                        <a:lnSpc>
                          <a:spcPct val="83000"/>
                        </a:lnSpc>
                        <a:tabLst>
                          <a:tab pos="844169" algn="l"/>
                          <a:tab pos="1033399" algn="l"/>
                        </a:tabLst>
                      </a:pPr>
                      <a:r>
                        <a:rPr sz="900">
                          <a:solidFill>
                            <a:srgbClr val="000000"/>
                          </a:solidFill>
                          <a:latin typeface="Segoe UI"/>
                          <a:ea typeface="Segoe UI"/>
                        </a:rPr>
                        <a:t>$	7.1	</a:t>
                      </a:r>
                    </a:p>
                  </a:txBody>
                  <a:tcPr marL="0" marR="9144" marT="0" marB="18288" anchor="b">
                    <a:lnL w="0"/>
                    <a:lnR w="0"/>
                    <a:lnT w="12700" cmpd="sng">
                      <a:solidFill>
                        <a:srgbClr val="000000"/>
                      </a:solidFill>
                      <a:prstDash val="solid"/>
                    </a:lnT>
                    <a:lnB w="12700" cmpd="sng">
                      <a:solidFill>
                        <a:srgbClr val="000000"/>
                      </a:solidFill>
                      <a:prstDash val="solid"/>
                    </a:lnB>
                    <a:solidFill>
                      <a:srgbClr val="DBDBDB"/>
                    </a:solidFill>
                  </a:tcPr>
                </a:tc>
                <a:tc>
                  <a:txBody>
                    <a:bodyPr/>
                    <a:lstStyle/>
                    <a:p>
                      <a:pPr algn="r">
                        <a:lnSpc>
                          <a:spcPct val="83000"/>
                        </a:lnSpc>
                        <a:tabLst>
                          <a:tab pos="782574" algn="l"/>
                          <a:tab pos="1033399" algn="l"/>
                        </a:tabLst>
                      </a:pPr>
                      <a:r>
                        <a:rPr sz="900">
                          <a:solidFill>
                            <a:srgbClr val="000000"/>
                          </a:solidFill>
                          <a:latin typeface="Segoe UI"/>
                          <a:ea typeface="Segoe UI"/>
                        </a:rPr>
                        <a:t>$	13.8	</a:t>
                      </a:r>
                    </a:p>
                  </a:txBody>
                  <a:tcPr marL="0" marR="9144" marT="0" marB="18288" anchor="b">
                    <a:lnL w="0"/>
                    <a:lnR w="0"/>
                    <a:lnT w="12700" cmpd="sng">
                      <a:solidFill>
                        <a:srgbClr val="000000"/>
                      </a:solidFill>
                      <a:prstDash val="solid"/>
                    </a:lnT>
                    <a:lnB w="12700" cmpd="sng">
                      <a:solidFill>
                        <a:srgbClr val="000000"/>
                      </a:solidFill>
                      <a:prstDash val="solid"/>
                    </a:lnB>
                    <a:solidFill>
                      <a:srgbClr val="DBDBDB"/>
                    </a:solidFill>
                  </a:tcPr>
                </a:tc>
                <a:extLst>
                  <a:ext uri="{0D108BD9-81ED-4DB2-BD59-A6C34878D82A}">
                    <a16:rowId xmlns:a16="http://schemas.microsoft.com/office/drawing/2014/main" val="10022"/>
                  </a:ext>
                </a:extLst>
              </a:tr>
            </a:tbl>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744" y="503174"/>
            <a:ext cx="10353929" cy="44310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200">
                <a:solidFill>
                  <a:srgbClr val="0E3267"/>
                </a:solidFill>
                <a:latin typeface="Segoe UI"/>
                <a:ea typeface="Segoe UI"/>
              </a:rPr>
              <a:t>DHI Group, Inc.</a:t>
            </a:r>
          </a:p>
        </p:txBody>
      </p:sp>
      <p:sp>
        <p:nvSpPr>
          <p:cNvPr id="3" name="New shape"/>
          <p:cNvSpPr/>
          <p:nvPr/>
        </p:nvSpPr>
        <p:spPr>
          <a:xfrm>
            <a:off x="503174" y="1066800"/>
            <a:ext cx="7145782" cy="276987"/>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b="1">
                <a:solidFill>
                  <a:srgbClr val="55BA47"/>
                </a:solidFill>
                <a:latin typeface="Segoe UI"/>
                <a:ea typeface="Segoe UI"/>
              </a:rPr>
              <a:t>Supplemental data - non-GAAP (unaudited)</a:t>
            </a:r>
          </a:p>
        </p:txBody>
      </p:sp>
      <p:graphicFrame>
        <p:nvGraphicFramePr>
          <p:cNvPr id="4" name="New Table"/>
          <p:cNvGraphicFramePr>
            <a:graphicFrameLocks noGrp="1"/>
          </p:cNvGraphicFramePr>
          <p:nvPr/>
        </p:nvGraphicFramePr>
        <p:xfrm>
          <a:off x="2414651" y="1397889"/>
          <a:ext cx="7362825" cy="5054049"/>
        </p:xfrm>
        <a:graphic>
          <a:graphicData uri="http://schemas.openxmlformats.org/drawingml/2006/table">
            <a:tbl>
              <a:tblPr>
                <a:tableStyleId>{5C22544A-7EE6-4342-B048-85BDC9FD1C3A}</a:tableStyleId>
              </a:tblPr>
              <a:tblGrid>
                <a:gridCol w="200025">
                  <a:extLst>
                    <a:ext uri="{9D8B030D-6E8A-4147-A177-3AD203B41FA5}">
                      <a16:colId xmlns:a16="http://schemas.microsoft.com/office/drawing/2014/main" val="20000"/>
                    </a:ext>
                  </a:extLst>
                </a:gridCol>
                <a:gridCol w="3362325">
                  <a:extLst>
                    <a:ext uri="{9D8B030D-6E8A-4147-A177-3AD203B41FA5}">
                      <a16:colId xmlns:a16="http://schemas.microsoft.com/office/drawing/2014/main" val="20001"/>
                    </a:ext>
                  </a:extLst>
                </a:gridCol>
                <a:gridCol w="381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38100">
                  <a:extLst>
                    <a:ext uri="{9D8B030D-6E8A-4147-A177-3AD203B41FA5}">
                      <a16:colId xmlns:a16="http://schemas.microsoft.com/office/drawing/2014/main" val="20004"/>
                    </a:ext>
                  </a:extLst>
                </a:gridCol>
                <a:gridCol w="600075">
                  <a:extLst>
                    <a:ext uri="{9D8B030D-6E8A-4147-A177-3AD203B41FA5}">
                      <a16:colId xmlns:a16="http://schemas.microsoft.com/office/drawing/2014/main" val="20005"/>
                    </a:ext>
                  </a:extLst>
                </a:gridCol>
                <a:gridCol w="47625">
                  <a:extLst>
                    <a:ext uri="{9D8B030D-6E8A-4147-A177-3AD203B41FA5}">
                      <a16:colId xmlns:a16="http://schemas.microsoft.com/office/drawing/2014/main" val="20006"/>
                    </a:ext>
                  </a:extLst>
                </a:gridCol>
                <a:gridCol w="600075">
                  <a:extLst>
                    <a:ext uri="{9D8B030D-6E8A-4147-A177-3AD203B41FA5}">
                      <a16:colId xmlns:a16="http://schemas.microsoft.com/office/drawing/2014/main" val="20007"/>
                    </a:ext>
                  </a:extLst>
                </a:gridCol>
                <a:gridCol w="381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38100">
                  <a:extLst>
                    <a:ext uri="{9D8B030D-6E8A-4147-A177-3AD203B41FA5}">
                      <a16:colId xmlns:a16="http://schemas.microsoft.com/office/drawing/2014/main" val="20010"/>
                    </a:ext>
                  </a:extLst>
                </a:gridCol>
                <a:gridCol w="571500">
                  <a:extLst>
                    <a:ext uri="{9D8B030D-6E8A-4147-A177-3AD203B41FA5}">
                      <a16:colId xmlns:a16="http://schemas.microsoft.com/office/drawing/2014/main" val="20011"/>
                    </a:ext>
                  </a:extLst>
                </a:gridCol>
                <a:gridCol w="38100">
                  <a:extLst>
                    <a:ext uri="{9D8B030D-6E8A-4147-A177-3AD203B41FA5}">
                      <a16:colId xmlns:a16="http://schemas.microsoft.com/office/drawing/2014/main" val="20012"/>
                    </a:ext>
                  </a:extLst>
                </a:gridCol>
                <a:gridCol w="571500">
                  <a:extLst>
                    <a:ext uri="{9D8B030D-6E8A-4147-A177-3AD203B41FA5}">
                      <a16:colId xmlns:a16="http://schemas.microsoft.com/office/drawing/2014/main" val="20013"/>
                    </a:ext>
                  </a:extLst>
                </a:gridCol>
              </a:tblGrid>
              <a:tr h="161925">
                <a:tc gridSpan="2">
                  <a:txBody>
                    <a:bodyPr/>
                    <a:lstStyle/>
                    <a:p>
                      <a:pPr algn="l">
                        <a:lnSpc>
                          <a:spcPct val="83000"/>
                        </a:lnSpc>
                      </a:pPr>
                      <a:r>
                        <a:rPr sz="800" b="1">
                          <a:solidFill>
                            <a:srgbClr val="000000"/>
                          </a:solidFill>
                          <a:latin typeface="Segoe UI"/>
                          <a:ea typeface="Segoe UI"/>
                        </a:rPr>
                        <a:t>(Dollars in millions)</a:t>
                      </a:r>
                    </a:p>
                  </a:txBody>
                  <a:tcPr marL="27432" marR="27432" marT="0" marB="18288"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Q1</a:t>
                      </a:r>
                    </a:p>
                  </a:txBody>
                  <a:tcPr marL="27432" marR="27432" marT="0" marB="18288" anchor="b">
                    <a:lnL w="0"/>
                    <a:lnR w="0"/>
                    <a:lnT w="0"/>
                    <a:lnB w="0"/>
                    <a:noFill/>
                  </a:tcPr>
                </a:tc>
                <a:extLst>
                  <a:ext uri="{0D108BD9-81ED-4DB2-BD59-A6C34878D82A}">
                    <a16:rowId xmlns:a16="http://schemas.microsoft.com/office/drawing/2014/main" val="10000"/>
                  </a:ext>
                </a:extLst>
              </a:tr>
              <a:tr h="171450">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2021</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2022</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2023</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2024</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2026</a:t>
                      </a:r>
                    </a:p>
                  </a:txBody>
                  <a:tcPr marL="27432" marR="27432" marT="0" marB="18288" anchor="b">
                    <a:lnL w="0"/>
                    <a:lnR w="0"/>
                    <a:lnT w="0"/>
                    <a:lnB w="12700" cmpd="sng">
                      <a:solidFill>
                        <a:srgbClr val="000000"/>
                      </a:solidFill>
                      <a:prstDash val="solid"/>
                    </a:lnB>
                    <a:noFill/>
                  </a:tcPr>
                </a:tc>
                <a:extLst>
                  <a:ext uri="{0D108BD9-81ED-4DB2-BD59-A6C34878D82A}">
                    <a16:rowId xmlns:a16="http://schemas.microsoft.com/office/drawing/2014/main" val="10001"/>
                  </a:ext>
                </a:extLst>
              </a:tr>
              <a:tr h="171450">
                <a:tc gridSpan="2">
                  <a:txBody>
                    <a:bodyPr/>
                    <a:lstStyle/>
                    <a:p>
                      <a:pPr algn="l">
                        <a:lnSpc>
                          <a:spcPct val="83000"/>
                        </a:lnSpc>
                      </a:pPr>
                      <a:r>
                        <a:rPr sz="800">
                          <a:solidFill>
                            <a:srgbClr val="000000"/>
                          </a:solidFill>
                          <a:latin typeface="Segoe UI"/>
                          <a:ea typeface="Segoe UI"/>
                        </a:rPr>
                        <a:t>Reconciliation of Net Income (loss) to Adjusted EBITDA</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extLst>
                  <a:ext uri="{0D108BD9-81ED-4DB2-BD59-A6C34878D82A}">
                    <a16:rowId xmlns:a16="http://schemas.microsoft.com/office/drawing/2014/main" val="10002"/>
                  </a:ext>
                </a:extLst>
              </a:tr>
              <a:tr h="161925">
                <a:tc gridSpan="2">
                  <a:txBody>
                    <a:bodyPr/>
                    <a:lstStyle/>
                    <a:p>
                      <a:pPr algn="l">
                        <a:lnSpc>
                          <a:spcPct val="83000"/>
                        </a:lnSpc>
                      </a:pPr>
                      <a:r>
                        <a:rPr sz="800" b="1">
                          <a:solidFill>
                            <a:srgbClr val="000000"/>
                          </a:solidFill>
                          <a:latin typeface="Segoe UI"/>
                          <a:ea typeface="Segoe UI"/>
                        </a:rPr>
                        <a:t>Net Income (loss)</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195580" algn="l"/>
                          <a:tab pos="566674" algn="l"/>
                        </a:tabLst>
                      </a:pPr>
                      <a:r>
                        <a:rPr sz="800" b="1">
                          <a:solidFill>
                            <a:srgbClr val="000000"/>
                          </a:solidFill>
                          <a:latin typeface="Segoe UI"/>
                          <a:ea typeface="Segoe UI"/>
                        </a:rPr>
                        <a:t>$	(29.7)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88290" algn="l"/>
                          <a:tab pos="557149" algn="l"/>
                        </a:tabLst>
                      </a:pPr>
                      <a:r>
                        <a:rPr sz="800" b="1">
                          <a:solidFill>
                            <a:srgbClr val="000000"/>
                          </a:solidFill>
                          <a:latin typeface="Segoe UI"/>
                          <a:ea typeface="Segoe UI"/>
                        </a:rPr>
                        <a:t>$	4.2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88290" algn="l"/>
                          <a:tab pos="557149" algn="l"/>
                        </a:tabLst>
                      </a:pPr>
                      <a:r>
                        <a:rPr sz="800" b="1">
                          <a:solidFill>
                            <a:srgbClr val="000000"/>
                          </a:solidFill>
                          <a:latin typeface="Segoe UI"/>
                          <a:ea typeface="Segoe UI"/>
                        </a:rPr>
                        <a:t>$	3.5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97815" algn="l"/>
                          <a:tab pos="566674" algn="l"/>
                        </a:tabLst>
                      </a:pPr>
                      <a:r>
                        <a:rPr sz="800" b="1">
                          <a:solidFill>
                            <a:srgbClr val="000000"/>
                          </a:solidFill>
                          <a:latin typeface="Segoe UI"/>
                          <a:ea typeface="Segoe UI"/>
                        </a:rPr>
                        <a:t>$	0.3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157480" algn="l"/>
                          <a:tab pos="528574" algn="l"/>
                        </a:tabLst>
                      </a:pPr>
                      <a:r>
                        <a:rPr sz="800" b="1">
                          <a:solidFill>
                            <a:srgbClr val="000000"/>
                          </a:solidFill>
                          <a:latin typeface="Segoe UI"/>
                          <a:ea typeface="Segoe UI"/>
                        </a:rPr>
                        <a:t>$	(13.5)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59715" algn="l"/>
                          <a:tab pos="528574" algn="l"/>
                        </a:tabLst>
                      </a:pPr>
                      <a:r>
                        <a:rPr sz="800" b="1">
                          <a:solidFill>
                            <a:srgbClr val="000000"/>
                          </a:solidFill>
                          <a:latin typeface="Segoe UI"/>
                          <a:ea typeface="Segoe UI"/>
                        </a:rPr>
                        <a:t>$	1.5	</a:t>
                      </a:r>
                    </a:p>
                  </a:txBody>
                  <a:tcPr marL="0" marR="9144" marT="0" marB="18288" anchor="b">
                    <a:lnL w="0"/>
                    <a:lnR w="0"/>
                    <a:lnT w="0"/>
                    <a:lnB w="0"/>
                    <a:solidFill>
                      <a:srgbClr val="FFFFFF"/>
                    </a:solidFill>
                  </a:tcPr>
                </a:tc>
                <a:extLst>
                  <a:ext uri="{0D108BD9-81ED-4DB2-BD59-A6C34878D82A}">
                    <a16:rowId xmlns:a16="http://schemas.microsoft.com/office/drawing/2014/main" val="10003"/>
                  </a:ext>
                </a:extLst>
              </a:tr>
              <a:tr h="17145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Interest Expense</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10642" algn="l"/>
                          <a:tab pos="566674" algn="l"/>
                        </a:tabLst>
                      </a:pPr>
                      <a:r>
                        <a:rPr sz="800">
                          <a:solidFill>
                            <a:srgbClr val="000000"/>
                          </a:solidFill>
                          <a:latin typeface="Segoe UI"/>
                          <a:ea typeface="Segoe UI"/>
                        </a:rPr>
                        <a:t>	0.7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1117" algn="l"/>
                          <a:tab pos="557149" algn="l"/>
                        </a:tabLst>
                      </a:pPr>
                      <a:r>
                        <a:rPr sz="800">
                          <a:solidFill>
                            <a:srgbClr val="000000"/>
                          </a:solidFill>
                          <a:latin typeface="Segoe UI"/>
                          <a:ea typeface="Segoe UI"/>
                        </a:rPr>
                        <a:t>	1.6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1117" algn="l"/>
                          <a:tab pos="557149" algn="l"/>
                        </a:tabLst>
                      </a:pPr>
                      <a:r>
                        <a:rPr sz="800">
                          <a:solidFill>
                            <a:srgbClr val="000000"/>
                          </a:solidFill>
                          <a:latin typeface="Segoe UI"/>
                          <a:ea typeface="Segoe UI"/>
                        </a:rPr>
                        <a:t>	3.5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10642" algn="l"/>
                          <a:tab pos="566674" algn="l"/>
                        </a:tabLst>
                      </a:pPr>
                      <a:r>
                        <a:rPr sz="800">
                          <a:solidFill>
                            <a:srgbClr val="000000"/>
                          </a:solidFill>
                          <a:latin typeface="Segoe UI"/>
                          <a:ea typeface="Segoe UI"/>
                        </a:rPr>
                        <a:t>	3.2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2.5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0.6	</a:t>
                      </a:r>
                    </a:p>
                  </a:txBody>
                  <a:tcPr marL="0" marR="9144" marT="0" marB="18288" anchor="b">
                    <a:lnL w="0"/>
                    <a:lnR w="0"/>
                    <a:lnT w="0"/>
                    <a:lnB w="0"/>
                    <a:solidFill>
                      <a:srgbClr val="DBDBDB"/>
                    </a:solidFill>
                  </a:tcPr>
                </a:tc>
                <a:extLst>
                  <a:ext uri="{0D108BD9-81ED-4DB2-BD59-A6C34878D82A}">
                    <a16:rowId xmlns:a16="http://schemas.microsoft.com/office/drawing/2014/main" val="10004"/>
                  </a:ext>
                </a:extLst>
              </a:tr>
              <a:tr h="17145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Income tax expense (benefit)</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3685" algn="l"/>
                          <a:tab pos="566674" algn="l"/>
                        </a:tabLst>
                      </a:pPr>
                      <a:r>
                        <a:rPr sz="800">
                          <a:solidFill>
                            <a:srgbClr val="000000"/>
                          </a:solidFill>
                          <a:latin typeface="Segoe UI"/>
                          <a:ea typeface="Segoe UI"/>
                        </a:rPr>
                        <a:t>	(0.6)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64160" algn="l"/>
                          <a:tab pos="557149" algn="l"/>
                        </a:tabLst>
                      </a:pPr>
                      <a:r>
                        <a:rPr sz="800">
                          <a:solidFill>
                            <a:srgbClr val="000000"/>
                          </a:solidFill>
                          <a:latin typeface="Segoe UI"/>
                          <a:ea typeface="Segoe UI"/>
                        </a:rPr>
                        <a:t>	(0.6)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1117" algn="l"/>
                          <a:tab pos="557149" algn="l"/>
                        </a:tabLst>
                      </a:pPr>
                      <a:r>
                        <a:rPr sz="800">
                          <a:solidFill>
                            <a:srgbClr val="000000"/>
                          </a:solidFill>
                          <a:latin typeface="Segoe UI"/>
                          <a:ea typeface="Segoe UI"/>
                        </a:rPr>
                        <a:t>	0.1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10642" algn="l"/>
                          <a:tab pos="566674" algn="l"/>
                        </a:tabLst>
                      </a:pPr>
                      <a:r>
                        <a:rPr sz="800">
                          <a:solidFill>
                            <a:srgbClr val="000000"/>
                          </a:solidFill>
                          <a:latin typeface="Segoe UI"/>
                          <a:ea typeface="Segoe UI"/>
                        </a:rPr>
                        <a:t>	2.7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35585" algn="l"/>
                          <a:tab pos="528574" algn="l"/>
                        </a:tabLst>
                      </a:pPr>
                      <a:r>
                        <a:rPr sz="800">
                          <a:solidFill>
                            <a:srgbClr val="000000"/>
                          </a:solidFill>
                          <a:latin typeface="Segoe UI"/>
                          <a:ea typeface="Segoe UI"/>
                        </a:rPr>
                        <a:t>	(1.2)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2542" algn="l"/>
                          <a:tab pos="528574" algn="l"/>
                        </a:tabLst>
                      </a:pPr>
                      <a:r>
                        <a:rPr sz="800">
                          <a:solidFill>
                            <a:srgbClr val="000000"/>
                          </a:solidFill>
                          <a:latin typeface="Segoe UI"/>
                          <a:ea typeface="Segoe UI"/>
                        </a:rPr>
                        <a:t>	1.0	</a:t>
                      </a:r>
                    </a:p>
                  </a:txBody>
                  <a:tcPr marL="0" marR="9144" marT="0" marB="18288" anchor="b">
                    <a:lnL w="0"/>
                    <a:lnR w="0"/>
                    <a:lnT w="0"/>
                    <a:lnB w="0"/>
                    <a:solidFill>
                      <a:srgbClr val="FFFFFF"/>
                    </a:solidFill>
                  </a:tcPr>
                </a:tc>
                <a:extLst>
                  <a:ext uri="{0D108BD9-81ED-4DB2-BD59-A6C34878D82A}">
                    <a16:rowId xmlns:a16="http://schemas.microsoft.com/office/drawing/2014/main" val="10005"/>
                  </a:ext>
                </a:extLst>
              </a:tr>
              <a:tr h="161925">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Depreciation</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55905" algn="l"/>
                          <a:tab pos="566674" algn="l"/>
                        </a:tabLst>
                      </a:pPr>
                      <a:r>
                        <a:rPr sz="800">
                          <a:solidFill>
                            <a:srgbClr val="000000"/>
                          </a:solidFill>
                          <a:latin typeface="Segoe UI"/>
                          <a:ea typeface="Segoe UI"/>
                        </a:rPr>
                        <a:t>	16.3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46380" algn="l"/>
                          <a:tab pos="557149" algn="l"/>
                        </a:tabLst>
                      </a:pPr>
                      <a:r>
                        <a:rPr sz="800">
                          <a:solidFill>
                            <a:srgbClr val="000000"/>
                          </a:solidFill>
                          <a:latin typeface="Segoe UI"/>
                          <a:ea typeface="Segoe UI"/>
                        </a:rPr>
                        <a:t>	17.5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46380" algn="l"/>
                          <a:tab pos="557149" algn="l"/>
                        </a:tabLst>
                      </a:pPr>
                      <a:r>
                        <a:rPr sz="800">
                          <a:solidFill>
                            <a:srgbClr val="000000"/>
                          </a:solidFill>
                          <a:latin typeface="Segoe UI"/>
                          <a:ea typeface="Segoe UI"/>
                        </a:rPr>
                        <a:t>	16.9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55905" algn="l"/>
                          <a:tab pos="566674" algn="l"/>
                        </a:tabLst>
                      </a:pPr>
                      <a:r>
                        <a:rPr sz="800">
                          <a:solidFill>
                            <a:srgbClr val="000000"/>
                          </a:solidFill>
                          <a:latin typeface="Segoe UI"/>
                          <a:ea typeface="Segoe UI"/>
                        </a:rPr>
                        <a:t>	18.0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17805" algn="l"/>
                          <a:tab pos="528574" algn="l"/>
                        </a:tabLst>
                      </a:pPr>
                      <a:r>
                        <a:rPr sz="800">
                          <a:solidFill>
                            <a:srgbClr val="000000"/>
                          </a:solidFill>
                          <a:latin typeface="Segoe UI"/>
                          <a:ea typeface="Segoe UI"/>
                        </a:rPr>
                        <a:t>	14.2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2.8	</a:t>
                      </a:r>
                    </a:p>
                  </a:txBody>
                  <a:tcPr marL="0" marR="9144" marT="0" marB="18288" anchor="b">
                    <a:lnL w="0"/>
                    <a:lnR w="0"/>
                    <a:lnT w="0"/>
                    <a:lnB w="0"/>
                    <a:solidFill>
                      <a:srgbClr val="DBDBDB"/>
                    </a:solidFill>
                  </a:tcPr>
                </a:tc>
                <a:extLst>
                  <a:ext uri="{0D108BD9-81ED-4DB2-BD59-A6C34878D82A}">
                    <a16:rowId xmlns:a16="http://schemas.microsoft.com/office/drawing/2014/main" val="10006"/>
                  </a:ext>
                </a:extLst>
              </a:tr>
              <a:tr h="17145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Amortization</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2542" algn="l"/>
                          <a:tab pos="528574" algn="l"/>
                        </a:tabLst>
                      </a:pPr>
                      <a:r>
                        <a:rPr sz="800">
                          <a:solidFill>
                            <a:srgbClr val="000000"/>
                          </a:solidFill>
                          <a:latin typeface="Segoe UI"/>
                          <a:ea typeface="Segoe UI"/>
                        </a:rPr>
                        <a:t>	0.3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2542" algn="l"/>
                          <a:tab pos="528574" algn="l"/>
                        </a:tabLst>
                      </a:pPr>
                      <a:r>
                        <a:rPr sz="800">
                          <a:solidFill>
                            <a:srgbClr val="000000"/>
                          </a:solidFill>
                          <a:latin typeface="Segoe UI"/>
                          <a:ea typeface="Segoe UI"/>
                        </a:rPr>
                        <a:t>	0.2	</a:t>
                      </a:r>
                    </a:p>
                  </a:txBody>
                  <a:tcPr marL="0" marR="9144" marT="0" marB="18288" anchor="b">
                    <a:lnL w="0"/>
                    <a:lnR w="0"/>
                    <a:lnT w="0"/>
                    <a:lnB w="0"/>
                    <a:solidFill>
                      <a:srgbClr val="FFFFFF"/>
                    </a:solidFill>
                  </a:tcPr>
                </a:tc>
                <a:extLst>
                  <a:ext uri="{0D108BD9-81ED-4DB2-BD59-A6C34878D82A}">
                    <a16:rowId xmlns:a16="http://schemas.microsoft.com/office/drawing/2014/main" val="10007"/>
                  </a:ext>
                </a:extLst>
              </a:tr>
              <a:tr h="17145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Non-cash stock based compensation</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10642" algn="l"/>
                          <a:tab pos="566674" algn="l"/>
                        </a:tabLst>
                      </a:pPr>
                      <a:r>
                        <a:rPr sz="800">
                          <a:solidFill>
                            <a:srgbClr val="000000"/>
                          </a:solidFill>
                          <a:latin typeface="Segoe UI"/>
                          <a:ea typeface="Segoe UI"/>
                        </a:rPr>
                        <a:t>	7.7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1117" algn="l"/>
                          <a:tab pos="557149" algn="l"/>
                        </a:tabLst>
                      </a:pPr>
                      <a:r>
                        <a:rPr sz="800">
                          <a:solidFill>
                            <a:srgbClr val="000000"/>
                          </a:solidFill>
                          <a:latin typeface="Segoe UI"/>
                          <a:ea typeface="Segoe UI"/>
                        </a:rPr>
                        <a:t>	9.5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1117" algn="l"/>
                          <a:tab pos="557149" algn="l"/>
                        </a:tabLst>
                      </a:pPr>
                      <a:r>
                        <a:rPr sz="800">
                          <a:solidFill>
                            <a:srgbClr val="000000"/>
                          </a:solidFill>
                          <a:latin typeface="Segoe UI"/>
                          <a:ea typeface="Segoe UI"/>
                        </a:rPr>
                        <a:t>	9.5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10642" algn="l"/>
                          <a:tab pos="566674" algn="l"/>
                        </a:tabLst>
                      </a:pPr>
                      <a:r>
                        <a:rPr sz="800">
                          <a:solidFill>
                            <a:srgbClr val="000000"/>
                          </a:solidFill>
                          <a:latin typeface="Segoe UI"/>
                          <a:ea typeface="Segoe UI"/>
                        </a:rPr>
                        <a:t>	8.1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4.9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1.2	</a:t>
                      </a:r>
                    </a:p>
                  </a:txBody>
                  <a:tcPr marL="0" marR="9144" marT="0" marB="18288" anchor="b">
                    <a:lnL w="0"/>
                    <a:lnR w="0"/>
                    <a:lnT w="0"/>
                    <a:lnB w="0"/>
                    <a:solidFill>
                      <a:srgbClr val="DBDBDB"/>
                    </a:solidFill>
                  </a:tcPr>
                </a:tc>
                <a:extLst>
                  <a:ext uri="{0D108BD9-81ED-4DB2-BD59-A6C34878D82A}">
                    <a16:rowId xmlns:a16="http://schemas.microsoft.com/office/drawing/2014/main" val="10008"/>
                  </a:ext>
                </a:extLst>
              </a:tr>
              <a:tr h="161925">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Income from equity method investment</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3685" algn="l"/>
                          <a:tab pos="566674" algn="l"/>
                        </a:tabLst>
                      </a:pPr>
                      <a:r>
                        <a:rPr sz="800">
                          <a:solidFill>
                            <a:srgbClr val="000000"/>
                          </a:solidFill>
                          <a:latin typeface="Segoe UI"/>
                          <a:ea typeface="Segoe UI"/>
                        </a:rPr>
                        <a:t>	(0.2)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64160" algn="l"/>
                          <a:tab pos="557149" algn="l"/>
                        </a:tabLst>
                      </a:pPr>
                      <a:r>
                        <a:rPr sz="800">
                          <a:solidFill>
                            <a:srgbClr val="000000"/>
                          </a:solidFill>
                          <a:latin typeface="Segoe UI"/>
                          <a:ea typeface="Segoe UI"/>
                        </a:rPr>
                        <a:t>	(1.6)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64160" algn="l"/>
                          <a:tab pos="557149" algn="l"/>
                        </a:tabLst>
                      </a:pPr>
                      <a:r>
                        <a:rPr sz="800">
                          <a:solidFill>
                            <a:srgbClr val="000000"/>
                          </a:solidFill>
                          <a:latin typeface="Segoe UI"/>
                          <a:ea typeface="Segoe UI"/>
                        </a:rPr>
                        <a:t>	(0.5)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3685" algn="l"/>
                          <a:tab pos="566674" algn="l"/>
                        </a:tabLst>
                      </a:pPr>
                      <a:r>
                        <a:rPr sz="800">
                          <a:solidFill>
                            <a:srgbClr val="000000"/>
                          </a:solidFill>
                          <a:latin typeface="Segoe UI"/>
                          <a:ea typeface="Segoe UI"/>
                        </a:rPr>
                        <a:t>	(0.2)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35585" algn="l"/>
                          <a:tab pos="528574" algn="l"/>
                        </a:tabLst>
                      </a:pPr>
                      <a:r>
                        <a:rPr sz="800">
                          <a:solidFill>
                            <a:srgbClr val="000000"/>
                          </a:solidFill>
                          <a:latin typeface="Segoe UI"/>
                          <a:ea typeface="Segoe UI"/>
                        </a:rPr>
                        <a:t>	(0.1)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FFFFFF"/>
                    </a:solidFill>
                  </a:tcPr>
                </a:tc>
                <a:extLst>
                  <a:ext uri="{0D108BD9-81ED-4DB2-BD59-A6C34878D82A}">
                    <a16:rowId xmlns:a16="http://schemas.microsoft.com/office/drawing/2014/main" val="10009"/>
                  </a:ext>
                </a:extLst>
              </a:tr>
              <a:tr h="17145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Proceeds from settlement</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64160" algn="l"/>
                          <a:tab pos="557149" algn="l"/>
                        </a:tabLst>
                      </a:pPr>
                      <a:r>
                        <a:rPr sz="800">
                          <a:solidFill>
                            <a:srgbClr val="000000"/>
                          </a:solidFill>
                          <a:latin typeface="Segoe UI"/>
                          <a:ea typeface="Segoe UI"/>
                        </a:rPr>
                        <a:t>	(2.1)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DBDBDB"/>
                    </a:solidFill>
                  </a:tcPr>
                </a:tc>
                <a:extLst>
                  <a:ext uri="{0D108BD9-81ED-4DB2-BD59-A6C34878D82A}">
                    <a16:rowId xmlns:a16="http://schemas.microsoft.com/office/drawing/2014/main" val="10010"/>
                  </a:ext>
                </a:extLst>
              </a:tr>
              <a:tr h="17145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Impairment of intangible assets</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2542" algn="l"/>
                          <a:tab pos="528574" algn="l"/>
                        </a:tabLst>
                      </a:pPr>
                      <a:r>
                        <a:rPr sz="800">
                          <a:solidFill>
                            <a:srgbClr val="000000"/>
                          </a:solidFill>
                          <a:latin typeface="Segoe UI"/>
                          <a:ea typeface="Segoe UI"/>
                        </a:rPr>
                        <a:t>	9.6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FFFFFF"/>
                    </a:solidFill>
                  </a:tcPr>
                </a:tc>
                <a:extLst>
                  <a:ext uri="{0D108BD9-81ED-4DB2-BD59-A6C34878D82A}">
                    <a16:rowId xmlns:a16="http://schemas.microsoft.com/office/drawing/2014/main" val="10011"/>
                  </a:ext>
                </a:extLst>
              </a:tr>
              <a:tr h="161925">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Impairment of goodwill</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7.8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DBDBDB"/>
                    </a:solidFill>
                  </a:tcPr>
                </a:tc>
                <a:extLst>
                  <a:ext uri="{0D108BD9-81ED-4DB2-BD59-A6C34878D82A}">
                    <a16:rowId xmlns:a16="http://schemas.microsoft.com/office/drawing/2014/main" val="10012"/>
                  </a:ext>
                </a:extLst>
              </a:tr>
              <a:tr h="17145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Impairment of investment</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1117" algn="l"/>
                          <a:tab pos="557149" algn="l"/>
                        </a:tabLst>
                      </a:pPr>
                      <a:r>
                        <a:rPr sz="800">
                          <a:solidFill>
                            <a:srgbClr val="000000"/>
                          </a:solidFill>
                          <a:latin typeface="Segoe UI"/>
                          <a:ea typeface="Segoe UI"/>
                        </a:rPr>
                        <a:t>	2.3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1117" algn="l"/>
                          <a:tab pos="557149" algn="l"/>
                        </a:tabLst>
                      </a:pPr>
                      <a:r>
                        <a:rPr sz="800">
                          <a:solidFill>
                            <a:srgbClr val="000000"/>
                          </a:solidFill>
                          <a:latin typeface="Segoe UI"/>
                          <a:ea typeface="Segoe UI"/>
                        </a:rPr>
                        <a:t>	0.3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10642" algn="l"/>
                          <a:tab pos="566674" algn="l"/>
                        </a:tabLst>
                      </a:pPr>
                      <a:r>
                        <a:rPr sz="800">
                          <a:solidFill>
                            <a:srgbClr val="000000"/>
                          </a:solidFill>
                          <a:latin typeface="Segoe UI"/>
                          <a:ea typeface="Segoe UI"/>
                        </a:rPr>
                        <a:t>	0.4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2542" algn="l"/>
                          <a:tab pos="528574" algn="l"/>
                        </a:tabLst>
                      </a:pPr>
                      <a:r>
                        <a:rPr sz="800">
                          <a:solidFill>
                            <a:srgbClr val="000000"/>
                          </a:solidFill>
                          <a:latin typeface="Segoe UI"/>
                          <a:ea typeface="Segoe UI"/>
                        </a:rPr>
                        <a:t>	0.9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FFFFFF"/>
                    </a:solidFill>
                  </a:tcPr>
                </a:tc>
                <a:extLst>
                  <a:ext uri="{0D108BD9-81ED-4DB2-BD59-A6C34878D82A}">
                    <a16:rowId xmlns:a16="http://schemas.microsoft.com/office/drawing/2014/main" val="10013"/>
                  </a:ext>
                </a:extLst>
              </a:tr>
              <a:tr h="17145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Impairment of right-of-use asset</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10642" algn="l"/>
                          <a:tab pos="566674" algn="l"/>
                        </a:tabLst>
                      </a:pPr>
                      <a:r>
                        <a:rPr sz="800">
                          <a:solidFill>
                            <a:srgbClr val="000000"/>
                          </a:solidFill>
                          <a:latin typeface="Segoe UI"/>
                          <a:ea typeface="Segoe UI"/>
                        </a:rPr>
                        <a:t>	1.9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1.4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DBDBDB"/>
                    </a:solidFill>
                  </a:tcPr>
                </a:tc>
                <a:extLst>
                  <a:ext uri="{0D108BD9-81ED-4DB2-BD59-A6C34878D82A}">
                    <a16:rowId xmlns:a16="http://schemas.microsoft.com/office/drawing/2014/main" val="10014"/>
                  </a:ext>
                </a:extLst>
              </a:tr>
              <a:tr h="161925">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Loss (gain) on investments</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3685" algn="l"/>
                          <a:tab pos="566674" algn="l"/>
                        </a:tabLst>
                      </a:pPr>
                      <a:r>
                        <a:rPr sz="800">
                          <a:solidFill>
                            <a:srgbClr val="000000"/>
                          </a:solidFill>
                          <a:latin typeface="Segoe UI"/>
                          <a:ea typeface="Segoe UI"/>
                        </a:rPr>
                        <a:t>	(1.2)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64160" algn="l"/>
                          <a:tab pos="557149" algn="l"/>
                        </a:tabLst>
                      </a:pPr>
                      <a:r>
                        <a:rPr sz="800">
                          <a:solidFill>
                            <a:srgbClr val="000000"/>
                          </a:solidFill>
                          <a:latin typeface="Segoe UI"/>
                          <a:ea typeface="Segoe UI"/>
                        </a:rPr>
                        <a:t>	(0.3)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64160" algn="l"/>
                          <a:tab pos="557149" algn="l"/>
                        </a:tabLst>
                      </a:pPr>
                      <a:r>
                        <a:rPr sz="800">
                          <a:solidFill>
                            <a:srgbClr val="000000"/>
                          </a:solidFill>
                          <a:latin typeface="Segoe UI"/>
                          <a:ea typeface="Segoe UI"/>
                        </a:rPr>
                        <a:t>	(0.6)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FFFFFF"/>
                    </a:solidFill>
                  </a:tcPr>
                </a:tc>
                <a:extLst>
                  <a:ext uri="{0D108BD9-81ED-4DB2-BD59-A6C34878D82A}">
                    <a16:rowId xmlns:a16="http://schemas.microsoft.com/office/drawing/2014/main" val="10015"/>
                  </a:ext>
                </a:extLst>
              </a:tr>
              <a:tr h="17145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Restructuring</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1117" algn="l"/>
                          <a:tab pos="557149" algn="l"/>
                        </a:tabLst>
                      </a:pPr>
                      <a:r>
                        <a:rPr sz="800">
                          <a:solidFill>
                            <a:srgbClr val="000000"/>
                          </a:solidFill>
                          <a:latin typeface="Segoe UI"/>
                          <a:ea typeface="Segoe UI"/>
                        </a:rPr>
                        <a:t>	2.4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10642" algn="l"/>
                          <a:tab pos="566674" algn="l"/>
                        </a:tabLst>
                      </a:pPr>
                      <a:r>
                        <a:rPr sz="800">
                          <a:solidFill>
                            <a:srgbClr val="000000"/>
                          </a:solidFill>
                          <a:latin typeface="Segoe UI"/>
                          <a:ea typeface="Segoe UI"/>
                        </a:rPr>
                        <a:t>	1.1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6.5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DBDBDB"/>
                    </a:solidFill>
                  </a:tcPr>
                </a:tc>
                <a:extLst>
                  <a:ext uri="{0D108BD9-81ED-4DB2-BD59-A6C34878D82A}">
                    <a16:rowId xmlns:a16="http://schemas.microsoft.com/office/drawing/2014/main" val="10016"/>
                  </a:ext>
                </a:extLst>
              </a:tr>
              <a:tr h="17145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Severance, professional fees and related costs</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10642" algn="l"/>
                          <a:tab pos="566674" algn="l"/>
                        </a:tabLst>
                      </a:pPr>
                      <a:r>
                        <a:rPr sz="800">
                          <a:solidFill>
                            <a:srgbClr val="000000"/>
                          </a:solidFill>
                          <a:latin typeface="Segoe UI"/>
                          <a:ea typeface="Segoe UI"/>
                        </a:rPr>
                        <a:t>	2.0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1117" algn="l"/>
                          <a:tab pos="557149" algn="l"/>
                        </a:tabLst>
                      </a:pPr>
                      <a:r>
                        <a:rPr sz="800">
                          <a:solidFill>
                            <a:srgbClr val="000000"/>
                          </a:solidFill>
                          <a:latin typeface="Segoe UI"/>
                          <a:ea typeface="Segoe UI"/>
                        </a:rPr>
                        <a:t>	0.4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1117" algn="l"/>
                          <a:tab pos="557149" algn="l"/>
                        </a:tabLst>
                      </a:pPr>
                      <a:r>
                        <a:rPr sz="800">
                          <a:solidFill>
                            <a:srgbClr val="000000"/>
                          </a:solidFill>
                          <a:latin typeface="Segoe UI"/>
                          <a:ea typeface="Segoe UI"/>
                        </a:rPr>
                        <a:t>	1.2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10642" algn="l"/>
                          <a:tab pos="566674" algn="l"/>
                        </a:tabLst>
                      </a:pPr>
                      <a:r>
                        <a:rPr sz="800">
                          <a:solidFill>
                            <a:srgbClr val="000000"/>
                          </a:solidFill>
                          <a:latin typeface="Segoe UI"/>
                          <a:ea typeface="Segoe UI"/>
                        </a:rPr>
                        <a:t>	1.8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2542" algn="l"/>
                          <a:tab pos="528574" algn="l"/>
                        </a:tabLst>
                      </a:pPr>
                      <a:r>
                        <a:rPr sz="800">
                          <a:solidFill>
                            <a:srgbClr val="000000"/>
                          </a:solidFill>
                          <a:latin typeface="Segoe UI"/>
                          <a:ea typeface="Segoe UI"/>
                        </a:rPr>
                        <a:t>	1.8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2542" algn="l"/>
                          <a:tab pos="528574" algn="l"/>
                        </a:tabLst>
                      </a:pPr>
                      <a:r>
                        <a:rPr sz="800">
                          <a:solidFill>
                            <a:srgbClr val="000000"/>
                          </a:solidFill>
                          <a:latin typeface="Segoe UI"/>
                          <a:ea typeface="Segoe UI"/>
                        </a:rPr>
                        <a:t>	0.9	</a:t>
                      </a:r>
                    </a:p>
                  </a:txBody>
                  <a:tcPr marL="0" marR="9144" marT="0" marB="18288" anchor="b">
                    <a:lnL w="0"/>
                    <a:lnR w="0"/>
                    <a:lnT w="0"/>
                    <a:lnB w="0"/>
                    <a:solidFill>
                      <a:srgbClr val="FFFFFF"/>
                    </a:solidFill>
                  </a:tcPr>
                </a:tc>
                <a:extLst>
                  <a:ext uri="{0D108BD9-81ED-4DB2-BD59-A6C34878D82A}">
                    <a16:rowId xmlns:a16="http://schemas.microsoft.com/office/drawing/2014/main" val="10017"/>
                  </a:ext>
                </a:extLst>
              </a:tr>
              <a:tr h="161925">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Loss (income) from discontinued operations, net of tax</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55905" algn="l"/>
                          <a:tab pos="566674" algn="l"/>
                        </a:tabLst>
                      </a:pPr>
                      <a:r>
                        <a:rPr sz="800">
                          <a:solidFill>
                            <a:srgbClr val="000000"/>
                          </a:solidFill>
                          <a:latin typeface="Segoe UI"/>
                          <a:ea typeface="Segoe UI"/>
                        </a:rPr>
                        <a:t>	29.3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0"/>
                    <a:solidFill>
                      <a:srgbClr val="DBDBDB"/>
                    </a:solidFill>
                  </a:tcPr>
                </a:tc>
                <a:extLst>
                  <a:ext uri="{0D108BD9-81ED-4DB2-BD59-A6C34878D82A}">
                    <a16:rowId xmlns:a16="http://schemas.microsoft.com/office/drawing/2014/main" val="10018"/>
                  </a:ext>
                </a:extLst>
              </a:tr>
              <a:tr h="17145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Other</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0487" algn="l"/>
                          <a:tab pos="566674" algn="l"/>
                        </a:tabLst>
                      </a:pPr>
                      <a:r>
                        <a:rPr sz="800">
                          <a:solidFill>
                            <a:srgbClr val="000000"/>
                          </a:solidFill>
                          <a:latin typeface="Segoe UI"/>
                          <a:ea typeface="Segoe UI"/>
                        </a:rPr>
                        <a:t>	—	</a:t>
                      </a:r>
                    </a:p>
                  </a:txBody>
                  <a:tcPr marL="0" marR="9144" marT="0" marB="18288"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1117" algn="l"/>
                          <a:tab pos="557149" algn="l"/>
                        </a:tabLst>
                      </a:pPr>
                      <a:r>
                        <a:rPr sz="800">
                          <a:solidFill>
                            <a:srgbClr val="000000"/>
                          </a:solidFill>
                          <a:latin typeface="Segoe UI"/>
                          <a:ea typeface="Segoe UI"/>
                        </a:rPr>
                        <a:t>	0.1	</a:t>
                      </a:r>
                    </a:p>
                  </a:txBody>
                  <a:tcPr marL="0" marR="9144" marT="0" marB="18288"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30962" algn="l"/>
                          <a:tab pos="557149" algn="l"/>
                        </a:tabLst>
                      </a:pPr>
                      <a:r>
                        <a:rPr sz="800">
                          <a:solidFill>
                            <a:srgbClr val="000000"/>
                          </a:solidFill>
                          <a:latin typeface="Segoe UI"/>
                          <a:ea typeface="Segoe UI"/>
                        </a:rPr>
                        <a:t>	—	</a:t>
                      </a:r>
                    </a:p>
                  </a:txBody>
                  <a:tcPr marL="0" marR="9144" marT="0" marB="18288"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73685" algn="l"/>
                          <a:tab pos="566674" algn="l"/>
                        </a:tabLst>
                      </a:pPr>
                      <a:r>
                        <a:rPr sz="800">
                          <a:solidFill>
                            <a:srgbClr val="000000"/>
                          </a:solidFill>
                          <a:latin typeface="Segoe UI"/>
                          <a:ea typeface="Segoe UI"/>
                        </a:rPr>
                        <a:t>	(0.1)	</a:t>
                      </a:r>
                    </a:p>
                  </a:txBody>
                  <a:tcPr marL="0" marR="9144" marT="0" marB="18288"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02387" algn="l"/>
                          <a:tab pos="528574" algn="l"/>
                        </a:tabLst>
                      </a:pPr>
                      <a:r>
                        <a:rPr sz="800">
                          <a:solidFill>
                            <a:srgbClr val="000000"/>
                          </a:solidFill>
                          <a:latin typeface="Segoe UI"/>
                          <a:ea typeface="Segoe UI"/>
                        </a:rPr>
                        <a:t>	—	</a:t>
                      </a:r>
                    </a:p>
                  </a:txBody>
                  <a:tcPr marL="0" marR="9144" marT="0" marB="18288"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35585" algn="l"/>
                          <a:tab pos="528574" algn="l"/>
                        </a:tabLst>
                      </a:pPr>
                      <a:r>
                        <a:rPr sz="800">
                          <a:solidFill>
                            <a:srgbClr val="000000"/>
                          </a:solidFill>
                          <a:latin typeface="Segoe UI"/>
                          <a:ea typeface="Segoe UI"/>
                        </a:rPr>
                        <a:t>	(0.1)	</a:t>
                      </a:r>
                    </a:p>
                  </a:txBody>
                  <a:tcPr marL="0" marR="9144" marT="0" marB="18288" anchor="b">
                    <a:lnL w="0"/>
                    <a:lnR w="0"/>
                    <a:lnT w="0"/>
                    <a:lnB w="12700" cmpd="sng">
                      <a:solidFill>
                        <a:srgbClr val="000000"/>
                      </a:solidFill>
                      <a:prstDash val="solid"/>
                    </a:lnB>
                    <a:solidFill>
                      <a:srgbClr val="FFFFFF"/>
                    </a:solidFill>
                  </a:tcPr>
                </a:tc>
                <a:extLst>
                  <a:ext uri="{0D108BD9-81ED-4DB2-BD59-A6C34878D82A}">
                    <a16:rowId xmlns:a16="http://schemas.microsoft.com/office/drawing/2014/main" val="10019"/>
                  </a:ext>
                </a:extLst>
              </a:tr>
              <a:tr h="171450">
                <a:tc gridSpan="2">
                  <a:txBody>
                    <a:bodyPr/>
                    <a:lstStyle/>
                    <a:p>
                      <a:pPr algn="l">
                        <a:lnSpc>
                          <a:spcPct val="83000"/>
                        </a:lnSpc>
                      </a:pPr>
                      <a:r>
                        <a:rPr sz="800">
                          <a:solidFill>
                            <a:srgbClr val="000000"/>
                          </a:solidFill>
                          <a:latin typeface="Segoe UI"/>
                          <a:ea typeface="Segoe UI"/>
                        </a:rPr>
                        <a:t>Adjusted EBITDA</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55905" algn="l"/>
                          <a:tab pos="566674" algn="l"/>
                        </a:tabLst>
                      </a:pPr>
                      <a:r>
                        <a:rPr sz="800">
                          <a:solidFill>
                            <a:srgbClr val="000000"/>
                          </a:solidFill>
                          <a:latin typeface="Segoe UI"/>
                          <a:ea typeface="Segoe UI"/>
                        </a:rPr>
                        <a:t>$	26.2	</a:t>
                      </a:r>
                    </a:p>
                  </a:txBody>
                  <a:tcPr marL="0" marR="9144" marT="0" marB="18288"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46380" algn="l"/>
                          <a:tab pos="557149" algn="l"/>
                        </a:tabLst>
                      </a:pPr>
                      <a:r>
                        <a:rPr sz="800">
                          <a:solidFill>
                            <a:srgbClr val="000000"/>
                          </a:solidFill>
                          <a:latin typeface="Segoe UI"/>
                          <a:ea typeface="Segoe UI"/>
                        </a:rPr>
                        <a:t>$	31.0	</a:t>
                      </a:r>
                    </a:p>
                  </a:txBody>
                  <a:tcPr marL="0" marR="9144" marT="0" marB="18288"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46380" algn="l"/>
                          <a:tab pos="557149" algn="l"/>
                        </a:tabLst>
                      </a:pPr>
                      <a:r>
                        <a:rPr sz="800">
                          <a:solidFill>
                            <a:srgbClr val="000000"/>
                          </a:solidFill>
                          <a:latin typeface="Segoe UI"/>
                          <a:ea typeface="Segoe UI"/>
                        </a:rPr>
                        <a:t>$	36.3	</a:t>
                      </a:r>
                    </a:p>
                  </a:txBody>
                  <a:tcPr marL="0" marR="9144" marT="0" marB="18288"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55905" algn="l"/>
                          <a:tab pos="566674" algn="l"/>
                        </a:tabLst>
                      </a:pPr>
                      <a:r>
                        <a:rPr sz="800">
                          <a:solidFill>
                            <a:srgbClr val="000000"/>
                          </a:solidFill>
                          <a:latin typeface="Segoe UI"/>
                          <a:ea typeface="Segoe UI"/>
                        </a:rPr>
                        <a:t>$	35.3	</a:t>
                      </a:r>
                    </a:p>
                  </a:txBody>
                  <a:tcPr marL="0" marR="9144" marT="0" marB="18288"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17805" algn="l"/>
                          <a:tab pos="528574" algn="l"/>
                        </a:tabLst>
                      </a:pPr>
                      <a:r>
                        <a:rPr sz="800">
                          <a:solidFill>
                            <a:srgbClr val="000000"/>
                          </a:solidFill>
                          <a:latin typeface="Segoe UI"/>
                          <a:ea typeface="Segoe UI"/>
                        </a:rPr>
                        <a:t>$	35.1	</a:t>
                      </a:r>
                    </a:p>
                  </a:txBody>
                  <a:tcPr marL="0" marR="9144" marT="0" marB="18288"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272542" algn="l"/>
                          <a:tab pos="528574" algn="l"/>
                        </a:tabLst>
                      </a:pPr>
                      <a:r>
                        <a:rPr sz="800">
                          <a:solidFill>
                            <a:srgbClr val="000000"/>
                          </a:solidFill>
                          <a:latin typeface="Segoe UI"/>
                          <a:ea typeface="Segoe UI"/>
                        </a:rPr>
                        <a:t>$	8.1	</a:t>
                      </a:r>
                    </a:p>
                  </a:txBody>
                  <a:tcPr marL="0" marR="9144" marT="0" marB="18288" anchor="b">
                    <a:lnL w="0"/>
                    <a:lnR w="0"/>
                    <a:lnT w="12700" cmpd="sng">
                      <a:solidFill>
                        <a:srgbClr val="000000"/>
                      </a:solidFill>
                      <a:prstDash val="solid"/>
                    </a:lnT>
                    <a:lnB w="38100" cmpd="dbl">
                      <a:solidFill>
                        <a:srgbClr val="000000"/>
                      </a:solidFill>
                      <a:prstDash val="solid"/>
                    </a:lnB>
                    <a:solidFill>
                      <a:srgbClr val="DBDBDB"/>
                    </a:solidFill>
                  </a:tcPr>
                </a:tc>
                <a:extLst>
                  <a:ext uri="{0D108BD9-81ED-4DB2-BD59-A6C34878D82A}">
                    <a16:rowId xmlns:a16="http://schemas.microsoft.com/office/drawing/2014/main" val="10020"/>
                  </a:ext>
                </a:extLst>
              </a:tr>
              <a:tr h="219075">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extLst>
                  <a:ext uri="{0D108BD9-81ED-4DB2-BD59-A6C34878D82A}">
                    <a16:rowId xmlns:a16="http://schemas.microsoft.com/office/drawing/2014/main" val="10021"/>
                  </a:ext>
                </a:extLst>
              </a:tr>
              <a:tr h="161925">
                <a:tc gridSpan="2">
                  <a:txBody>
                    <a:bodyPr/>
                    <a:lstStyle/>
                    <a:p>
                      <a:pPr algn="l">
                        <a:lnSpc>
                          <a:spcPct val="83000"/>
                        </a:lnSpc>
                      </a:pPr>
                      <a:r>
                        <a:rPr sz="800">
                          <a:solidFill>
                            <a:srgbClr val="000000"/>
                          </a:solidFill>
                          <a:latin typeface="Segoe UI"/>
                          <a:ea typeface="Segoe UI"/>
                        </a:rPr>
                        <a:t>Reconciliation of Net Income (loss) Margin to Adjusted EBITDA Margin</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extLst>
                  <a:ext uri="{0D108BD9-81ED-4DB2-BD59-A6C34878D82A}">
                    <a16:rowId xmlns:a16="http://schemas.microsoft.com/office/drawing/2014/main" val="10022"/>
                  </a:ext>
                </a:extLst>
              </a:tr>
              <a:tr h="171450">
                <a:tc gridSpan="2">
                  <a:txBody>
                    <a:bodyPr/>
                    <a:lstStyle/>
                    <a:p>
                      <a:pPr algn="l">
                        <a:lnSpc>
                          <a:spcPct val="83000"/>
                        </a:lnSpc>
                      </a:pPr>
                      <a:r>
                        <a:rPr sz="800" b="1">
                          <a:solidFill>
                            <a:srgbClr val="000000"/>
                          </a:solidFill>
                          <a:latin typeface="Segoe UI"/>
                          <a:ea typeface="Segoe UI"/>
                        </a:rPr>
                        <a:t>Revenue</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180975" algn="l"/>
                          <a:tab pos="566674" algn="l"/>
                        </a:tabLst>
                      </a:pPr>
                      <a:r>
                        <a:rPr sz="800" b="1">
                          <a:solidFill>
                            <a:srgbClr val="000000"/>
                          </a:solidFill>
                          <a:latin typeface="Segoe UI"/>
                          <a:ea typeface="Segoe UI"/>
                        </a:rPr>
                        <a:t>$	119.9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171450" algn="l"/>
                          <a:tab pos="557149" algn="l"/>
                        </a:tabLst>
                      </a:pPr>
                      <a:r>
                        <a:rPr sz="800" b="1">
                          <a:solidFill>
                            <a:srgbClr val="000000"/>
                          </a:solidFill>
                          <a:latin typeface="Segoe UI"/>
                          <a:ea typeface="Segoe UI"/>
                        </a:rPr>
                        <a:t>$	149.7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171450" algn="l"/>
                          <a:tab pos="557149" algn="l"/>
                        </a:tabLst>
                      </a:pPr>
                      <a:r>
                        <a:rPr sz="800" b="1">
                          <a:solidFill>
                            <a:srgbClr val="000000"/>
                          </a:solidFill>
                          <a:latin typeface="Segoe UI"/>
                          <a:ea typeface="Segoe UI"/>
                        </a:rPr>
                        <a:t>$	151.9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180975" algn="l"/>
                          <a:tab pos="566674" algn="l"/>
                        </a:tabLst>
                      </a:pPr>
                      <a:r>
                        <a:rPr sz="800" b="1">
                          <a:solidFill>
                            <a:srgbClr val="000000"/>
                          </a:solidFill>
                          <a:latin typeface="Segoe UI"/>
                          <a:ea typeface="Segoe UI"/>
                        </a:rPr>
                        <a:t>$	141.9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142875" algn="l"/>
                          <a:tab pos="528574" algn="l"/>
                        </a:tabLst>
                      </a:pPr>
                      <a:r>
                        <a:rPr sz="800" b="1">
                          <a:solidFill>
                            <a:srgbClr val="000000"/>
                          </a:solidFill>
                          <a:latin typeface="Segoe UI"/>
                          <a:ea typeface="Segoe UI"/>
                        </a:rPr>
                        <a:t>$	127.8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201295" algn="l"/>
                          <a:tab pos="528574" algn="l"/>
                        </a:tabLst>
                      </a:pPr>
                      <a:r>
                        <a:rPr sz="800" b="1">
                          <a:solidFill>
                            <a:srgbClr val="000000"/>
                          </a:solidFill>
                          <a:latin typeface="Segoe UI"/>
                          <a:ea typeface="Segoe UI"/>
                        </a:rPr>
                        <a:t>$	29.7	</a:t>
                      </a:r>
                    </a:p>
                  </a:txBody>
                  <a:tcPr marL="0" marR="9144" marT="0" marB="18288" anchor="b">
                    <a:lnL w="0"/>
                    <a:lnR w="0"/>
                    <a:lnT w="0"/>
                    <a:lnB w="0"/>
                    <a:solidFill>
                      <a:srgbClr val="FFFFFF"/>
                    </a:solidFill>
                  </a:tcPr>
                </a:tc>
                <a:extLst>
                  <a:ext uri="{0D108BD9-81ED-4DB2-BD59-A6C34878D82A}">
                    <a16:rowId xmlns:a16="http://schemas.microsoft.com/office/drawing/2014/main" val="10023"/>
                  </a:ext>
                </a:extLst>
              </a:tr>
              <a:tr h="171450">
                <a:tc gridSpan="2">
                  <a:txBody>
                    <a:bodyPr/>
                    <a:lstStyle/>
                    <a:p>
                      <a:pPr algn="l" defTabSz="457200">
                        <a:lnSpc>
                          <a:spcPct val="83000"/>
                        </a:lnSpc>
                        <a:spcBef>
                          <a:spcPct val="0"/>
                        </a:spcBef>
                        <a:spcAft>
                          <a:spcPct val="0"/>
                        </a:spcAft>
                      </a:pPr>
                      <a:r>
                        <a:rPr sz="800" b="1">
                          <a:solidFill>
                            <a:srgbClr val="000000"/>
                          </a:solidFill>
                          <a:latin typeface="Segoe UI"/>
                          <a:ea typeface="Segoe UI"/>
                        </a:rPr>
                        <a:t>Net Income (loss) Margin</a:t>
                      </a:r>
                      <a:r>
                        <a:rPr sz="800" b="1" baseline="30000">
                          <a:solidFill>
                            <a:srgbClr val="000000"/>
                          </a:solidFill>
                          <a:latin typeface="Segoe UI"/>
                          <a:ea typeface="Segoe UI"/>
                        </a:rPr>
                        <a:t>(1)</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206248" algn="l"/>
                        </a:tabLst>
                      </a:pPr>
                      <a:r>
                        <a:rPr sz="800" b="1">
                          <a:solidFill>
                            <a:srgbClr val="000000"/>
                          </a:solidFill>
                          <a:latin typeface="Segoe UI"/>
                          <a:ea typeface="Segoe UI"/>
                        </a:rPr>
                        <a:t>	(25)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10363" algn="l"/>
                        </a:tabLst>
                      </a:pPr>
                      <a:r>
                        <a:rPr sz="800" b="1">
                          <a:solidFill>
                            <a:srgbClr val="000000"/>
                          </a:solidFill>
                          <a:latin typeface="Segoe UI"/>
                          <a:ea typeface="Segoe UI"/>
                        </a:rPr>
                        <a:t>	3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10363" algn="l"/>
                        </a:tabLst>
                      </a:pPr>
                      <a:r>
                        <a:rPr sz="800" b="1">
                          <a:solidFill>
                            <a:srgbClr val="000000"/>
                          </a:solidFill>
                          <a:latin typeface="Segoe UI"/>
                          <a:ea typeface="Segoe UI"/>
                        </a:rPr>
                        <a:t>	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53543" algn="l"/>
                        </a:tabLst>
                      </a:pPr>
                      <a:r>
                        <a:rPr sz="800" b="1">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206248" algn="l"/>
                        </a:tabLst>
                      </a:pPr>
                      <a:r>
                        <a:rPr sz="800" b="1">
                          <a:solidFill>
                            <a:srgbClr val="000000"/>
                          </a:solidFill>
                          <a:latin typeface="Segoe UI"/>
                          <a:ea typeface="Segoe UI"/>
                        </a:rPr>
                        <a:t>	(11)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10363" algn="l"/>
                        </a:tabLst>
                      </a:pPr>
                      <a:r>
                        <a:rPr sz="800" b="1">
                          <a:solidFill>
                            <a:srgbClr val="000000"/>
                          </a:solidFill>
                          <a:latin typeface="Segoe UI"/>
                          <a:ea typeface="Segoe UI"/>
                        </a:rPr>
                        <a:t>	5	%</a:t>
                      </a:r>
                    </a:p>
                  </a:txBody>
                  <a:tcPr marL="0" marR="9144" marT="0" marB="18288" anchor="b">
                    <a:lnL w="0"/>
                    <a:lnR w="0"/>
                    <a:lnT w="0"/>
                    <a:lnB w="0"/>
                    <a:solidFill>
                      <a:srgbClr val="DBDBDB"/>
                    </a:solidFill>
                  </a:tcPr>
                </a:tc>
                <a:extLst>
                  <a:ext uri="{0D108BD9-81ED-4DB2-BD59-A6C34878D82A}">
                    <a16:rowId xmlns:a16="http://schemas.microsoft.com/office/drawing/2014/main" val="10024"/>
                  </a:ext>
                </a:extLst>
              </a:tr>
              <a:tr h="171450">
                <a:tc gridSpan="2">
                  <a:txBody>
                    <a:bodyPr/>
                    <a:lstStyle/>
                    <a:p>
                      <a:pPr algn="l" defTabSz="457200">
                        <a:lnSpc>
                          <a:spcPct val="83000"/>
                        </a:lnSpc>
                        <a:spcBef>
                          <a:spcPct val="0"/>
                        </a:spcBef>
                        <a:spcAft>
                          <a:spcPct val="0"/>
                        </a:spcAft>
                      </a:pPr>
                      <a:r>
                        <a:rPr sz="800">
                          <a:solidFill>
                            <a:srgbClr val="000000"/>
                          </a:solidFill>
                          <a:latin typeface="Segoe UI"/>
                          <a:ea typeface="Segoe UI"/>
                        </a:rPr>
                        <a:t>Adjusted EBITDA Margin</a:t>
                      </a:r>
                      <a:r>
                        <a:rPr sz="800" baseline="30000">
                          <a:solidFill>
                            <a:srgbClr val="000000"/>
                          </a:solidFill>
                          <a:latin typeface="Segoe UI"/>
                          <a:ea typeface="Segoe UI"/>
                        </a:rPr>
                        <a:t>(2)</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25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27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27	%</a:t>
                      </a:r>
                    </a:p>
                  </a:txBody>
                  <a:tcPr marL="0" marR="9144" marT="0" marB="18288" anchor="b">
                    <a:lnL w="0"/>
                    <a:lnR w="0"/>
                    <a:lnT w="0"/>
                    <a:lnB w="0"/>
                    <a:solidFill>
                      <a:srgbClr val="FFFFFF"/>
                    </a:solidFill>
                  </a:tcPr>
                </a:tc>
                <a:extLst>
                  <a:ext uri="{0D108BD9-81ED-4DB2-BD59-A6C34878D82A}">
                    <a16:rowId xmlns:a16="http://schemas.microsoft.com/office/drawing/2014/main" val="10025"/>
                  </a:ext>
                </a:extLst>
              </a:tr>
              <a:tr h="209550">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extLst>
                  <a:ext uri="{0D108BD9-81ED-4DB2-BD59-A6C34878D82A}">
                    <a16:rowId xmlns:a16="http://schemas.microsoft.com/office/drawing/2014/main" val="10026"/>
                  </a:ext>
                </a:extLst>
              </a:tr>
              <a:tr h="171450">
                <a:tc gridSpan="8">
                  <a:txBody>
                    <a:bodyPr/>
                    <a:lstStyle/>
                    <a:p>
                      <a:pPr algn="l">
                        <a:lnSpc>
                          <a:spcPct val="83000"/>
                        </a:lnSpc>
                      </a:pPr>
                      <a:r>
                        <a:rPr sz="700">
                          <a:solidFill>
                            <a:srgbClr val="000000"/>
                          </a:solidFill>
                          <a:latin typeface="Segoe UI"/>
                          <a:ea typeface="Segoe UI"/>
                        </a:rPr>
                        <a:t>(1) The sum of the quarters may not equal the full year amount.</a:t>
                      </a:r>
                    </a:p>
                  </a:txBody>
                  <a:tcPr marL="27432" marR="27432" marT="0" marB="18288"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extLst>
                  <a:ext uri="{0D108BD9-81ED-4DB2-BD59-A6C34878D82A}">
                    <a16:rowId xmlns:a16="http://schemas.microsoft.com/office/drawing/2014/main" val="10027"/>
                  </a:ext>
                </a:extLst>
              </a:tr>
              <a:tr h="180975">
                <a:tc gridSpan="10">
                  <a:txBody>
                    <a:bodyPr/>
                    <a:lstStyle/>
                    <a:p>
                      <a:pPr algn="l">
                        <a:lnSpc>
                          <a:spcPct val="83000"/>
                        </a:lnSpc>
                      </a:pPr>
                      <a:r>
                        <a:rPr sz="700">
                          <a:solidFill>
                            <a:srgbClr val="000000"/>
                          </a:solidFill>
                          <a:latin typeface="Segoe UI"/>
                          <a:ea typeface="Segoe UI"/>
                        </a:rPr>
                        <a:t>(2) Net income (loss) margin and Adjusted EBITDA margin are calculated by dividing the respective measure by that period's revenue.</a:t>
                      </a:r>
                    </a:p>
                  </a:txBody>
                  <a:tcPr marL="27432" marR="27432" marT="0" marB="18288"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extLst>
                  <a:ext uri="{0D108BD9-81ED-4DB2-BD59-A6C34878D82A}">
                    <a16:rowId xmlns:a16="http://schemas.microsoft.com/office/drawing/2014/main" val="10028"/>
                  </a:ext>
                </a:extLst>
              </a:tr>
            </a:tbl>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New picture"/>
          <p:cNvPicPr/>
          <p:nvPr/>
        </p:nvPicPr>
        <p:blipFill>
          <a:blip r:embed="rId2"/>
          <a:stretch>
            <a:fillRect/>
          </a:stretch>
        </p:blipFill>
        <p:spPr>
          <a:xfrm>
            <a:off x="1016" y="18161"/>
            <a:ext cx="12190984" cy="6857365"/>
          </a:xfrm>
          <a:prstGeom prst="rect">
            <a:avLst/>
          </a:prstGeom>
        </p:spPr>
      </p:pic>
      <p:sp>
        <p:nvSpPr>
          <p:cNvPr id="2" name="New shape"/>
          <p:cNvSpPr/>
          <p:nvPr/>
        </p:nvSpPr>
        <p:spPr>
          <a:xfrm>
            <a:off x="1016" y="18161"/>
            <a:ext cx="12190984" cy="68573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4"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3"/>
          <a:stretch>
            <a:fillRect/>
          </a:stretch>
        </p:blipFill>
        <p:spPr>
          <a:xfrm>
            <a:off x="11223752" y="6401054"/>
            <a:ext cx="463296" cy="221615"/>
          </a:xfrm>
          <a:prstGeom prst="rect">
            <a:avLst/>
          </a:prstGeom>
        </p:spPr>
      </p:pic>
      <p:sp>
        <p:nvSpPr>
          <p:cNvPr id="6" name="New shape"/>
          <p:cNvSpPr/>
          <p:nvPr/>
        </p:nvSpPr>
        <p:spPr>
          <a:xfrm>
            <a:off x="1486281" y="2514600"/>
            <a:ext cx="1409319" cy="27711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dirty="0">
                <a:solidFill>
                  <a:srgbClr val="FFFFFF"/>
                </a:solidFill>
                <a:latin typeface="Segoe UI Light"/>
                <a:ea typeface="Segoe UI Light"/>
              </a:rPr>
              <a:t>Listed</a:t>
            </a:r>
          </a:p>
        </p:txBody>
      </p:sp>
      <p:sp>
        <p:nvSpPr>
          <p:cNvPr id="7" name="New shape"/>
          <p:cNvSpPr/>
          <p:nvPr/>
        </p:nvSpPr>
        <p:spPr>
          <a:xfrm>
            <a:off x="1486280" y="3636772"/>
            <a:ext cx="1866519" cy="55422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b="1" dirty="0">
                <a:solidFill>
                  <a:srgbClr val="55BA47"/>
                </a:solidFill>
                <a:latin typeface="Segoe UI"/>
                <a:ea typeface="Segoe UI"/>
              </a:rPr>
              <a:t>NYSE:</a:t>
            </a:r>
          </a:p>
          <a:p>
            <a:pPr algn="l" defTabSz="457200">
              <a:lnSpc>
                <a:spcPct val="100000"/>
              </a:lnSpc>
              <a:spcBef>
                <a:spcPct val="0"/>
              </a:spcBef>
              <a:spcAft>
                <a:spcPct val="0"/>
              </a:spcAft>
            </a:pPr>
            <a:r>
              <a:rPr sz="2800" b="1" dirty="0">
                <a:solidFill>
                  <a:srgbClr val="55BA47"/>
                </a:solidFill>
                <a:latin typeface="Segoe UI"/>
                <a:ea typeface="Segoe UI"/>
              </a:rPr>
              <a:t>DHX (2007)</a:t>
            </a:r>
          </a:p>
        </p:txBody>
      </p:sp>
      <p:sp>
        <p:nvSpPr>
          <p:cNvPr id="8" name="New shape"/>
          <p:cNvSpPr/>
          <p:nvPr/>
        </p:nvSpPr>
        <p:spPr>
          <a:xfrm>
            <a:off x="7586079" y="2514727"/>
            <a:ext cx="4301121" cy="276987"/>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dirty="0">
                <a:solidFill>
                  <a:srgbClr val="FFFFFF"/>
                </a:solidFill>
                <a:latin typeface="Segoe UI Light"/>
                <a:ea typeface="Segoe UI Light"/>
              </a:rPr>
              <a:t>Diluted Shares Outstanding (Q4 2025)</a:t>
            </a:r>
          </a:p>
        </p:txBody>
      </p:sp>
      <p:sp>
        <p:nvSpPr>
          <p:cNvPr id="9" name="New shape"/>
          <p:cNvSpPr/>
          <p:nvPr/>
        </p:nvSpPr>
        <p:spPr>
          <a:xfrm>
            <a:off x="7599934" y="3636772"/>
            <a:ext cx="1297686" cy="27711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b="1" dirty="0">
                <a:solidFill>
                  <a:srgbClr val="55BA47"/>
                </a:solidFill>
                <a:latin typeface="Segoe UI"/>
                <a:ea typeface="Segoe UI"/>
              </a:rPr>
              <a:t>45M</a:t>
            </a:r>
          </a:p>
        </p:txBody>
      </p:sp>
      <p:sp>
        <p:nvSpPr>
          <p:cNvPr id="10" name="New shape"/>
          <p:cNvSpPr/>
          <p:nvPr/>
        </p:nvSpPr>
        <p:spPr>
          <a:xfrm>
            <a:off x="3479546" y="2514600"/>
            <a:ext cx="1778254" cy="27711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dirty="0">
                <a:solidFill>
                  <a:srgbClr val="FFFFFF"/>
                </a:solidFill>
                <a:latin typeface="Segoe UI"/>
                <a:ea typeface="Segoe UI"/>
              </a:rPr>
              <a:t>HQ</a:t>
            </a:r>
          </a:p>
        </p:txBody>
      </p:sp>
      <p:sp>
        <p:nvSpPr>
          <p:cNvPr id="11" name="New shape"/>
          <p:cNvSpPr/>
          <p:nvPr/>
        </p:nvSpPr>
        <p:spPr>
          <a:xfrm>
            <a:off x="3479546" y="3636772"/>
            <a:ext cx="1297686" cy="55422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b="1" dirty="0">
                <a:solidFill>
                  <a:srgbClr val="55BA47"/>
                </a:solidFill>
                <a:latin typeface="Segoe UI"/>
                <a:ea typeface="Segoe UI"/>
              </a:rPr>
              <a:t>Denver, CO</a:t>
            </a:r>
          </a:p>
          <a:p>
            <a:pPr algn="l" defTabSz="457200">
              <a:lnSpc>
                <a:spcPct val="100000"/>
              </a:lnSpc>
              <a:spcBef>
                <a:spcPct val="0"/>
              </a:spcBef>
              <a:spcAft>
                <a:spcPct val="0"/>
              </a:spcAft>
            </a:pPr>
            <a:r>
              <a:rPr sz="2800" b="1" dirty="0">
                <a:solidFill>
                  <a:srgbClr val="55BA47"/>
                </a:solidFill>
                <a:latin typeface="Segoe UI"/>
                <a:ea typeface="Segoe UI"/>
              </a:rPr>
              <a:t>Est. 1990</a:t>
            </a:r>
          </a:p>
        </p:txBody>
      </p:sp>
      <p:sp>
        <p:nvSpPr>
          <p:cNvPr id="12" name="New shape"/>
          <p:cNvSpPr/>
          <p:nvPr/>
        </p:nvSpPr>
        <p:spPr>
          <a:xfrm>
            <a:off x="5481262" y="2517279"/>
            <a:ext cx="1452940" cy="27711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dirty="0">
                <a:solidFill>
                  <a:srgbClr val="FFFFFF"/>
                </a:solidFill>
                <a:latin typeface="Segoe UI Light"/>
                <a:ea typeface="Segoe UI Light"/>
              </a:rPr>
              <a:t>Year End</a:t>
            </a:r>
          </a:p>
        </p:txBody>
      </p:sp>
      <p:sp>
        <p:nvSpPr>
          <p:cNvPr id="13" name="New shape"/>
          <p:cNvSpPr/>
          <p:nvPr/>
        </p:nvSpPr>
        <p:spPr>
          <a:xfrm>
            <a:off x="5515898" y="3636772"/>
            <a:ext cx="1802765" cy="27711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800" b="1" dirty="0">
                <a:solidFill>
                  <a:srgbClr val="55BA47"/>
                </a:solidFill>
                <a:latin typeface="Segoe UI"/>
                <a:ea typeface="Segoe UI"/>
              </a:rPr>
              <a:t>December 31</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New Table"/>
          <p:cNvGraphicFramePr>
            <a:graphicFrameLocks noGrp="1"/>
          </p:cNvGraphicFramePr>
          <p:nvPr/>
        </p:nvGraphicFramePr>
        <p:xfrm>
          <a:off x="1986026" y="3898392"/>
          <a:ext cx="8220075" cy="3069886"/>
        </p:xfrm>
        <a:graphic>
          <a:graphicData uri="http://schemas.openxmlformats.org/drawingml/2006/table">
            <a:tbl>
              <a:tblPr>
                <a:tableStyleId>{5C22544A-7EE6-4342-B048-85BDC9FD1C3A}</a:tableStyleId>
              </a:tblPr>
              <a:tblGrid>
                <a:gridCol w="180975">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381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81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381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381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38100">
                  <a:extLst>
                    <a:ext uri="{9D8B030D-6E8A-4147-A177-3AD203B41FA5}">
                      <a16:colId xmlns:a16="http://schemas.microsoft.com/office/drawing/2014/main" val="20011"/>
                    </a:ext>
                  </a:extLst>
                </a:gridCol>
                <a:gridCol w="762000">
                  <a:extLst>
                    <a:ext uri="{9D8B030D-6E8A-4147-A177-3AD203B41FA5}">
                      <a16:colId xmlns:a16="http://schemas.microsoft.com/office/drawing/2014/main" val="20012"/>
                    </a:ext>
                  </a:extLst>
                </a:gridCol>
              </a:tblGrid>
              <a:tr h="152400">
                <a:tc gridSpan="3">
                  <a:txBody>
                    <a:bodyPr/>
                    <a:lstStyle/>
                    <a:p>
                      <a:pPr algn="l">
                        <a:lnSpc>
                          <a:spcPct val="83000"/>
                        </a:lnSpc>
                      </a:pPr>
                      <a:r>
                        <a:rPr sz="1000" b="1">
                          <a:solidFill>
                            <a:srgbClr val="FFFFFF"/>
                          </a:solidFill>
                          <a:latin typeface="Segoe UI"/>
                          <a:ea typeface="Segoe UI"/>
                        </a:rPr>
                        <a:t>Dice</a:t>
                      </a:r>
                    </a:p>
                  </a:txBody>
                  <a:tcPr marL="27432" marR="27432" marT="0" marB="0" anchor="b">
                    <a:lnL w="0"/>
                    <a:lnR w="0"/>
                    <a:lnT w="0"/>
                    <a:lnB w="0"/>
                    <a:solidFill>
                      <a:srgbClr val="C00000"/>
                    </a:solidFill>
                  </a:tcPr>
                </a:tc>
                <a:tc hMerge="1">
                  <a:txBody>
                    <a:bodyPr/>
                    <a:lstStyle/>
                    <a:p>
                      <a:endParaRPr/>
                    </a:p>
                  </a:txBody>
                  <a:tcPr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tc>
                  <a:txBody>
                    <a:bodyPr/>
                    <a:lstStyle/>
                    <a:p>
                      <a:endParaRPr sz="100"/>
                    </a:p>
                  </a:txBody>
                  <a:tcPr marL="0" marR="0" marT="0" marB="0" anchor="b">
                    <a:lnL w="0"/>
                    <a:lnR w="0"/>
                    <a:lnT w="0"/>
                    <a:lnB w="0"/>
                    <a:solidFill>
                      <a:srgbClr val="C00000"/>
                    </a:solidFill>
                  </a:tcPr>
                </a:tc>
                <a:extLst>
                  <a:ext uri="{0D108BD9-81ED-4DB2-BD59-A6C34878D82A}">
                    <a16:rowId xmlns:a16="http://schemas.microsoft.com/office/drawing/2014/main" val="10000"/>
                  </a:ext>
                </a:extLst>
              </a:tr>
              <a:tr h="133350">
                <a:tc gridSpan="2">
                  <a:txBody>
                    <a:bodyPr/>
                    <a:lstStyle/>
                    <a:p>
                      <a:pPr algn="l">
                        <a:lnSpc>
                          <a:spcPct val="83000"/>
                        </a:lnSpc>
                      </a:pPr>
                      <a:r>
                        <a:rPr sz="800" b="1">
                          <a:solidFill>
                            <a:srgbClr val="000000"/>
                          </a:solidFill>
                          <a:latin typeface="Segoe UI"/>
                          <a:ea typeface="Segoe UI"/>
                        </a:rPr>
                        <a:t>(Dollars in millions)</a:t>
                      </a:r>
                    </a:p>
                  </a:txBody>
                  <a:tcPr marL="27432" marR="27432" marT="0" marB="0" anchor="b">
                    <a:lnL w="0"/>
                    <a:lnR w="0"/>
                    <a:lnT w="0"/>
                    <a:lnB w="0"/>
                    <a:noFill/>
                  </a:tcPr>
                </a:tc>
                <a:tc hMerge="1">
                  <a:txBody>
                    <a:bodyPr/>
                    <a:lstStyle/>
                    <a:p>
                      <a:endParaRPr/>
                    </a:p>
                  </a:txBody>
                  <a:tcPr anchor="b">
                    <a:lnL w="0"/>
                    <a:lnR w="0"/>
                    <a:lnT w="0"/>
                    <a:lnB w="0"/>
                    <a:noFill/>
                  </a:tcPr>
                </a:tc>
                <a:tc>
                  <a:txBody>
                    <a:bodyPr/>
                    <a:lstStyle/>
                    <a:p>
                      <a:pPr algn="ctr" defTabSz="0">
                        <a:lnSpc>
                          <a:spcPct val="83000"/>
                        </a:lnSpc>
                      </a:pPr>
                      <a:r>
                        <a:rPr sz="800" b="1">
                          <a:solidFill>
                            <a:srgbClr val="000000"/>
                          </a:solidFill>
                          <a:latin typeface="Segoe UI"/>
                          <a:ea typeface="Segoe UI"/>
                        </a:rPr>
                        <a:t>Q1</a:t>
                      </a:r>
                    </a:p>
                  </a:txBody>
                  <a:tcPr marL="27432" marR="27432"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Q2</a:t>
                      </a:r>
                    </a:p>
                  </a:txBody>
                  <a:tcPr marL="27432" marR="27432"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Q3</a:t>
                      </a:r>
                    </a:p>
                  </a:txBody>
                  <a:tcPr marL="27432" marR="27432"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Q4</a:t>
                      </a:r>
                    </a:p>
                  </a:txBody>
                  <a:tcPr marL="27432" marR="27432"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Full Year</a:t>
                      </a:r>
                    </a:p>
                  </a:txBody>
                  <a:tcPr marL="27432" marR="27432"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Q1</a:t>
                      </a:r>
                    </a:p>
                  </a:txBody>
                  <a:tcPr marL="27432" marR="27432" marT="0" marB="0" anchor="b">
                    <a:lnL w="0"/>
                    <a:lnR w="0"/>
                    <a:lnT w="0"/>
                    <a:lnB w="0"/>
                    <a:noFill/>
                  </a:tcPr>
                </a:tc>
                <a:extLst>
                  <a:ext uri="{0D108BD9-81ED-4DB2-BD59-A6C34878D82A}">
                    <a16:rowId xmlns:a16="http://schemas.microsoft.com/office/drawing/2014/main" val="10001"/>
                  </a:ext>
                </a:extLst>
              </a:tr>
              <a:tr h="142875">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0"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0"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0"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0"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0"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2026</a:t>
                      </a:r>
                    </a:p>
                  </a:txBody>
                  <a:tcPr marL="27432" marR="27432" marT="0" marB="0" anchor="b">
                    <a:lnL w="0"/>
                    <a:lnR w="0"/>
                    <a:lnT w="0"/>
                    <a:lnB w="12700" cmpd="sng">
                      <a:solidFill>
                        <a:srgbClr val="000000"/>
                      </a:solidFill>
                      <a:prstDash val="solid"/>
                    </a:lnB>
                    <a:noFill/>
                  </a:tcPr>
                </a:tc>
                <a:extLst>
                  <a:ext uri="{0D108BD9-81ED-4DB2-BD59-A6C34878D82A}">
                    <a16:rowId xmlns:a16="http://schemas.microsoft.com/office/drawing/2014/main" val="10002"/>
                  </a:ext>
                </a:extLst>
              </a:tr>
              <a:tr h="133350">
                <a:tc gridSpan="2">
                  <a:txBody>
                    <a:bodyPr/>
                    <a:lstStyle/>
                    <a:p>
                      <a:pPr algn="l">
                        <a:lnSpc>
                          <a:spcPct val="83000"/>
                        </a:lnSpc>
                      </a:pPr>
                      <a:r>
                        <a:rPr sz="800">
                          <a:solidFill>
                            <a:srgbClr val="000000"/>
                          </a:solidFill>
                          <a:latin typeface="Segoe UI"/>
                          <a:ea typeface="Segoe UI"/>
                        </a:rPr>
                        <a:t>Reconciliation of Income (Loss) Before Income Taxes to Adjusted EBITDA</a:t>
                      </a:r>
                    </a:p>
                  </a:txBody>
                  <a:tcPr marL="27432" marR="27432" marT="0" marB="0"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extLst>
                  <a:ext uri="{0D108BD9-81ED-4DB2-BD59-A6C34878D82A}">
                    <a16:rowId xmlns:a16="http://schemas.microsoft.com/office/drawing/2014/main" val="10003"/>
                  </a:ext>
                </a:extLst>
              </a:tr>
              <a:tr h="123825">
                <a:tc gridSpan="2">
                  <a:txBody>
                    <a:bodyPr/>
                    <a:lstStyle/>
                    <a:p>
                      <a:pPr algn="l">
                        <a:lnSpc>
                          <a:spcPct val="83000"/>
                        </a:lnSpc>
                      </a:pPr>
                      <a:r>
                        <a:rPr sz="800" b="1">
                          <a:solidFill>
                            <a:srgbClr val="000000"/>
                          </a:solidFill>
                          <a:latin typeface="Segoe UI"/>
                          <a:ea typeface="Segoe UI"/>
                        </a:rPr>
                        <a:t>Income (Loss) Before Income Taxes</a:t>
                      </a:r>
                    </a:p>
                  </a:txBody>
                  <a:tcPr marL="27432" marR="27432" marT="0" marB="0" anchor="b">
                    <a:lnL w="0"/>
                    <a:lnR w="0"/>
                    <a:lnT w="0"/>
                    <a:lnB w="0"/>
                    <a:solidFill>
                      <a:srgbClr val="FFFFFF"/>
                    </a:solidFill>
                  </a:tcPr>
                </a:tc>
                <a:tc hMerge="1">
                  <a:txBody>
                    <a:bodyPr/>
                    <a:lstStyle/>
                    <a:p>
                      <a:endParaRPr/>
                    </a:p>
                  </a:txBody>
                  <a:tcPr anchor="b">
                    <a:lnL w="0"/>
                    <a:lnR w="0"/>
                    <a:lnT w="0"/>
                    <a:lnB w="0"/>
                    <a:noFill/>
                  </a:tcPr>
                </a:tc>
                <a:tc>
                  <a:txBody>
                    <a:bodyPr/>
                    <a:lstStyle/>
                    <a:p>
                      <a:pPr algn="r" defTabSz="0">
                        <a:lnSpc>
                          <a:spcPct val="83000"/>
                        </a:lnSpc>
                        <a:tabLst>
                          <a:tab pos="406400" algn="l"/>
                          <a:tab pos="719074" algn="l"/>
                        </a:tabLst>
                      </a:pPr>
                      <a:r>
                        <a:rPr sz="800" b="1">
                          <a:solidFill>
                            <a:srgbClr val="000000"/>
                          </a:solidFill>
                          <a:latin typeface="Segoe UI"/>
                          <a:ea typeface="Segoe UI"/>
                        </a:rPr>
                        <a:t>$	(8.3)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06400" algn="l"/>
                          <a:tab pos="719074" algn="l"/>
                        </a:tabLst>
                      </a:pPr>
                      <a:r>
                        <a:rPr sz="800" b="1">
                          <a:solidFill>
                            <a:srgbClr val="000000"/>
                          </a:solidFill>
                          <a:latin typeface="Segoe UI"/>
                          <a:ea typeface="Segoe UI"/>
                        </a:rPr>
                        <a:t>$	(3.0)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06400" algn="l"/>
                          <a:tab pos="719074" algn="l"/>
                        </a:tabLst>
                      </a:pPr>
                      <a:r>
                        <a:rPr sz="800" b="1">
                          <a:solidFill>
                            <a:srgbClr val="000000"/>
                          </a:solidFill>
                          <a:latin typeface="Segoe UI"/>
                          <a:ea typeface="Segoe UI"/>
                        </a:rPr>
                        <a:t>$	(6.3)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50215" algn="l"/>
                          <a:tab pos="719074" algn="l"/>
                        </a:tabLst>
                      </a:pPr>
                      <a:r>
                        <a:rPr sz="800" b="1">
                          <a:solidFill>
                            <a:srgbClr val="000000"/>
                          </a:solidFill>
                          <a:latin typeface="Segoe UI"/>
                          <a:ea typeface="Segoe UI"/>
                        </a:rPr>
                        <a:t>$	1.7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47980" algn="l"/>
                          <a:tab pos="719074" algn="l"/>
                        </a:tabLst>
                      </a:pPr>
                      <a:r>
                        <a:rPr sz="800" b="1">
                          <a:solidFill>
                            <a:srgbClr val="000000"/>
                          </a:solidFill>
                          <a:latin typeface="Segoe UI"/>
                          <a:ea typeface="Segoe UI"/>
                        </a:rPr>
                        <a:t>$	(16.0)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50215" algn="l"/>
                          <a:tab pos="719074" algn="l"/>
                        </a:tabLst>
                      </a:pPr>
                      <a:r>
                        <a:rPr sz="800" b="1">
                          <a:solidFill>
                            <a:srgbClr val="000000"/>
                          </a:solidFill>
                          <a:latin typeface="Segoe UI"/>
                          <a:ea typeface="Segoe UI"/>
                        </a:rPr>
                        <a:t>$	1.8	</a:t>
                      </a:r>
                    </a:p>
                  </a:txBody>
                  <a:tcPr marL="0" marR="9144" marT="0" marB="0" anchor="b">
                    <a:lnL w="0"/>
                    <a:lnR w="0"/>
                    <a:lnT w="0"/>
                    <a:lnB w="0"/>
                    <a:solidFill>
                      <a:srgbClr val="FFFFFF"/>
                    </a:solidFill>
                  </a:tcPr>
                </a:tc>
                <a:extLst>
                  <a:ext uri="{0D108BD9-81ED-4DB2-BD59-A6C34878D82A}">
                    <a16:rowId xmlns:a16="http://schemas.microsoft.com/office/drawing/2014/main" val="10004"/>
                  </a:ext>
                </a:extLst>
              </a:tr>
              <a:tr h="142875">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Depreciation</a:t>
                      </a:r>
                    </a:p>
                  </a:txBody>
                  <a:tcPr marL="27432" marR="27432"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3.3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2.9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2.7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2.4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08305" algn="l"/>
                          <a:tab pos="719074" algn="l"/>
                        </a:tabLst>
                      </a:pPr>
                      <a:r>
                        <a:rPr sz="800">
                          <a:solidFill>
                            <a:srgbClr val="000000"/>
                          </a:solidFill>
                          <a:latin typeface="Segoe UI"/>
                          <a:ea typeface="Segoe UI"/>
                        </a:rPr>
                        <a:t>	11.3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2.1	</a:t>
                      </a:r>
                    </a:p>
                  </a:txBody>
                  <a:tcPr marL="0" marR="9144" marT="0" marB="0" anchor="b">
                    <a:lnL w="0"/>
                    <a:lnR w="0"/>
                    <a:lnT w="0"/>
                    <a:lnB w="0"/>
                    <a:solidFill>
                      <a:srgbClr val="DBDBDB"/>
                    </a:solidFill>
                  </a:tcPr>
                </a:tc>
                <a:extLst>
                  <a:ext uri="{0D108BD9-81ED-4DB2-BD59-A6C34878D82A}">
                    <a16:rowId xmlns:a16="http://schemas.microsoft.com/office/drawing/2014/main" val="10005"/>
                  </a:ext>
                </a:extLst>
              </a:tr>
              <a:tr h="142875">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Non-cash stock based compensation</a:t>
                      </a:r>
                    </a:p>
                  </a:txBody>
                  <a:tcPr marL="27432" marR="27432"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0.5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0.5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0.3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0.3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1.6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0.3	</a:t>
                      </a:r>
                    </a:p>
                  </a:txBody>
                  <a:tcPr marL="0" marR="9144" marT="0" marB="0" anchor="b">
                    <a:lnL w="0"/>
                    <a:lnR w="0"/>
                    <a:lnT w="0"/>
                    <a:lnB w="0"/>
                    <a:solidFill>
                      <a:srgbClr val="FFFFFF"/>
                    </a:solidFill>
                  </a:tcPr>
                </a:tc>
                <a:extLst>
                  <a:ext uri="{0D108BD9-81ED-4DB2-BD59-A6C34878D82A}">
                    <a16:rowId xmlns:a16="http://schemas.microsoft.com/office/drawing/2014/main" val="10006"/>
                  </a:ext>
                </a:extLst>
              </a:tr>
              <a:tr h="142875">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Impairment of intangible assets</a:t>
                      </a:r>
                    </a:p>
                  </a:txBody>
                  <a:tcPr marL="27432" marR="27432"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9.6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9.6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extLst>
                  <a:ext uri="{0D108BD9-81ED-4DB2-BD59-A6C34878D82A}">
                    <a16:rowId xmlns:a16="http://schemas.microsoft.com/office/drawing/2014/main" val="10007"/>
                  </a:ext>
                </a:extLst>
              </a:tr>
              <a:tr h="142875">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Impairment of goodwill</a:t>
                      </a:r>
                    </a:p>
                  </a:txBody>
                  <a:tcPr marL="27432" marR="27432"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7.8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7.8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extLst>
                  <a:ext uri="{0D108BD9-81ED-4DB2-BD59-A6C34878D82A}">
                    <a16:rowId xmlns:a16="http://schemas.microsoft.com/office/drawing/2014/main" val="10008"/>
                  </a:ext>
                </a:extLst>
              </a:tr>
              <a:tr h="142875">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Impairment of right-of-use asset</a:t>
                      </a:r>
                    </a:p>
                  </a:txBody>
                  <a:tcPr marL="27432" marR="27432"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0.8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0.8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extLst>
                  <a:ext uri="{0D108BD9-81ED-4DB2-BD59-A6C34878D82A}">
                    <a16:rowId xmlns:a16="http://schemas.microsoft.com/office/drawing/2014/main" val="10009"/>
                  </a:ext>
                </a:extLst>
              </a:tr>
              <a:tr h="142875">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Restructuring</a:t>
                      </a:r>
                    </a:p>
                  </a:txBody>
                  <a:tcPr marL="27432" marR="27432"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3.8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3.8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FFFFFF"/>
                    </a:solidFill>
                  </a:tcPr>
                </a:tc>
                <a:extLst>
                  <a:ext uri="{0D108BD9-81ED-4DB2-BD59-A6C34878D82A}">
                    <a16:rowId xmlns:a16="http://schemas.microsoft.com/office/drawing/2014/main" val="10010"/>
                  </a:ext>
                </a:extLst>
              </a:tr>
              <a:tr h="142875">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Severance, professional fees and related costs</a:t>
                      </a:r>
                    </a:p>
                  </a:txBody>
                  <a:tcPr marL="27432" marR="27432"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0.2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26085" algn="l"/>
                          <a:tab pos="719074" algn="l"/>
                        </a:tabLst>
                      </a:pPr>
                      <a:r>
                        <a:rPr sz="800">
                          <a:solidFill>
                            <a:srgbClr val="000000"/>
                          </a:solidFill>
                          <a:latin typeface="Segoe UI"/>
                          <a:ea typeface="Segoe UI"/>
                        </a:rPr>
                        <a:t>	(0.1)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8653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0.1	</a:t>
                      </a:r>
                    </a:p>
                  </a:txBody>
                  <a:tcPr marL="0" marR="9144" marT="0" marB="0" anchor="b">
                    <a:lnL w="0"/>
                    <a:lnR w="0"/>
                    <a:lnT w="0"/>
                    <a:lnB w="0"/>
                    <a:solidFill>
                      <a:srgbClr val="DBDBDB"/>
                    </a:solidFill>
                  </a:tcPr>
                </a:tc>
                <a:extLst>
                  <a:ext uri="{0D108BD9-81ED-4DB2-BD59-A6C34878D82A}">
                    <a16:rowId xmlns:a16="http://schemas.microsoft.com/office/drawing/2014/main" val="10011"/>
                  </a:ext>
                </a:extLst>
              </a:tr>
              <a:tr h="13335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Other</a:t>
                      </a:r>
                    </a:p>
                  </a:txBody>
                  <a:tcPr marL="27432" marR="27432" marT="0" marB="0" anchor="b">
                    <a:lnL w="0"/>
                    <a:lnR w="0"/>
                    <a:lnT w="0"/>
                    <a:lnB w="0"/>
                    <a:solidFill>
                      <a:srgbClr val="FFFFFF"/>
                    </a:solidFill>
                  </a:tcPr>
                </a:tc>
                <a:tc>
                  <a:txBody>
                    <a:bodyPr/>
                    <a:lstStyle/>
                    <a:p>
                      <a:pPr algn="r" defTabSz="0">
                        <a:lnSpc>
                          <a:spcPct val="83000"/>
                        </a:lnSpc>
                        <a:tabLst>
                          <a:tab pos="426085" algn="l"/>
                          <a:tab pos="719074" algn="l"/>
                        </a:tabLst>
                      </a:pPr>
                      <a:r>
                        <a:rPr sz="800">
                          <a:solidFill>
                            <a:srgbClr val="000000"/>
                          </a:solidFill>
                          <a:latin typeface="Segoe UI"/>
                          <a:ea typeface="Segoe UI"/>
                        </a:rPr>
                        <a:t>	(0.1)	</a:t>
                      </a:r>
                    </a:p>
                  </a:txBody>
                  <a:tcPr marL="0" marR="9144" marT="0" marB="0"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0.1	</a:t>
                      </a:r>
                    </a:p>
                  </a:txBody>
                  <a:tcPr marL="0" marR="9144" marT="0" marB="0"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26085" algn="l"/>
                          <a:tab pos="719074" algn="l"/>
                        </a:tabLst>
                      </a:pPr>
                      <a:r>
                        <a:rPr sz="800">
                          <a:solidFill>
                            <a:srgbClr val="000000"/>
                          </a:solidFill>
                          <a:latin typeface="Segoe UI"/>
                          <a:ea typeface="Segoe UI"/>
                        </a:rPr>
                        <a:t>	(0.1)	</a:t>
                      </a:r>
                    </a:p>
                  </a:txBody>
                  <a:tcPr marL="0" marR="9144" marT="0" marB="0"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0.1	</a:t>
                      </a:r>
                    </a:p>
                  </a:txBody>
                  <a:tcPr marL="0" marR="9144" marT="0" marB="0" anchor="b">
                    <a:lnL w="0"/>
                    <a:lnR w="0"/>
                    <a:lnT w="0"/>
                    <a:lnB w="12700" cmpd="sng">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0" anchor="b">
                    <a:lnL w="0"/>
                    <a:lnR w="0"/>
                    <a:lnT w="0"/>
                    <a:lnB w="12700" cmpd="sng">
                      <a:solidFill>
                        <a:srgbClr val="000000"/>
                      </a:solidFill>
                      <a:prstDash val="solid"/>
                    </a:lnB>
                    <a:solidFill>
                      <a:srgbClr val="FFFFFF"/>
                    </a:solidFill>
                  </a:tcPr>
                </a:tc>
                <a:extLst>
                  <a:ext uri="{0D108BD9-81ED-4DB2-BD59-A6C34878D82A}">
                    <a16:rowId xmlns:a16="http://schemas.microsoft.com/office/drawing/2014/main" val="10012"/>
                  </a:ext>
                </a:extLst>
              </a:tr>
              <a:tr h="142875">
                <a:tc gridSpan="2">
                  <a:txBody>
                    <a:bodyPr/>
                    <a:lstStyle/>
                    <a:p>
                      <a:pPr algn="l">
                        <a:lnSpc>
                          <a:spcPct val="83000"/>
                        </a:lnSpc>
                      </a:pPr>
                      <a:r>
                        <a:rPr sz="800">
                          <a:solidFill>
                            <a:srgbClr val="000000"/>
                          </a:solidFill>
                          <a:latin typeface="Segoe UI"/>
                          <a:ea typeface="Segoe UI"/>
                        </a:rPr>
                        <a:t>Adjusted EBITDA</a:t>
                      </a:r>
                    </a:p>
                  </a:txBody>
                  <a:tcPr marL="27432" marR="27432" marT="0" marB="0" anchor="b">
                    <a:lnL w="0"/>
                    <a:lnR w="0"/>
                    <a:lnT w="0"/>
                    <a:lnB w="0"/>
                    <a:solidFill>
                      <a:srgbClr val="DBDBDB"/>
                    </a:solidFill>
                  </a:tcPr>
                </a:tc>
                <a:tc hMerge="1">
                  <a:txBody>
                    <a:bodyPr/>
                    <a:lstStyle/>
                    <a:p>
                      <a:endParaRPr/>
                    </a:p>
                  </a:txBody>
                  <a:tcPr anchor="b">
                    <a:lnL w="0"/>
                    <a:lnR w="0"/>
                    <a:lnT w="0"/>
                    <a:lnB w="0"/>
                    <a:noFill/>
                  </a:tcPr>
                </a:tc>
                <a:tc>
                  <a:txBody>
                    <a:bodyPr/>
                    <a:lstStyle/>
                    <a:p>
                      <a:pPr algn="r" defTabSz="0">
                        <a:lnSpc>
                          <a:spcPct val="83000"/>
                        </a:lnSpc>
                        <a:tabLst>
                          <a:tab pos="463042" algn="l"/>
                          <a:tab pos="719074" algn="l"/>
                        </a:tabLst>
                      </a:pPr>
                      <a:r>
                        <a:rPr sz="800">
                          <a:solidFill>
                            <a:srgbClr val="000000"/>
                          </a:solidFill>
                          <a:latin typeface="Segoe UI"/>
                          <a:ea typeface="Segoe UI"/>
                        </a:rPr>
                        <a:t>$	3.4	</a:t>
                      </a:r>
                    </a:p>
                  </a:txBody>
                  <a:tcPr marL="0" marR="9144" marT="0" marB="0"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4.2	</a:t>
                      </a:r>
                    </a:p>
                  </a:txBody>
                  <a:tcPr marL="0" marR="9144" marT="0" marB="0"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6.2	</a:t>
                      </a:r>
                    </a:p>
                  </a:txBody>
                  <a:tcPr marL="0" marR="9144" marT="0" marB="0"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5.2	</a:t>
                      </a:r>
                    </a:p>
                  </a:txBody>
                  <a:tcPr marL="0" marR="9144" marT="0" marB="0"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08305" algn="l"/>
                          <a:tab pos="719074" algn="l"/>
                        </a:tabLst>
                      </a:pPr>
                      <a:r>
                        <a:rPr sz="800">
                          <a:solidFill>
                            <a:srgbClr val="000000"/>
                          </a:solidFill>
                          <a:latin typeface="Segoe UI"/>
                          <a:ea typeface="Segoe UI"/>
                        </a:rPr>
                        <a:t>$	19.0	</a:t>
                      </a:r>
                    </a:p>
                  </a:txBody>
                  <a:tcPr marL="0" marR="9144" marT="0" marB="0" anchor="b">
                    <a:lnL w="0"/>
                    <a:lnR w="0"/>
                    <a:lnT w="12700" cmpd="sng">
                      <a:solidFill>
                        <a:srgbClr val="000000"/>
                      </a:solidFill>
                      <a:prstDash val="solid"/>
                    </a:lnT>
                    <a:lnB w="38100" cmpd="dbl">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4.3	</a:t>
                      </a:r>
                    </a:p>
                  </a:txBody>
                  <a:tcPr marL="0" marR="9144" marT="0" marB="0" anchor="b">
                    <a:lnL w="0"/>
                    <a:lnR w="0"/>
                    <a:lnT w="12700" cmpd="sng">
                      <a:solidFill>
                        <a:srgbClr val="000000"/>
                      </a:solidFill>
                      <a:prstDash val="solid"/>
                    </a:lnT>
                    <a:lnB w="38100" cmpd="dbl">
                      <a:solidFill>
                        <a:srgbClr val="000000"/>
                      </a:solidFill>
                      <a:prstDash val="solid"/>
                    </a:lnB>
                    <a:solidFill>
                      <a:srgbClr val="DBDBDB"/>
                    </a:solidFill>
                  </a:tcPr>
                </a:tc>
                <a:extLst>
                  <a:ext uri="{0D108BD9-81ED-4DB2-BD59-A6C34878D82A}">
                    <a16:rowId xmlns:a16="http://schemas.microsoft.com/office/drawing/2014/main" val="10013"/>
                  </a:ext>
                </a:extLst>
              </a:tr>
              <a:tr h="66675">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38100" cmpd="dbl">
                      <a:solidFill>
                        <a:srgbClr val="000000"/>
                      </a:solidFill>
                      <a:prstDash val="solid"/>
                    </a:lnT>
                    <a:lnB w="0"/>
                    <a:solidFill>
                      <a:srgbClr val="FFFFFF"/>
                    </a:solidFill>
                  </a:tcPr>
                </a:tc>
                <a:extLst>
                  <a:ext uri="{0D108BD9-81ED-4DB2-BD59-A6C34878D82A}">
                    <a16:rowId xmlns:a16="http://schemas.microsoft.com/office/drawing/2014/main" val="10014"/>
                  </a:ext>
                </a:extLst>
              </a:tr>
              <a:tr h="142875">
                <a:tc gridSpan="2">
                  <a:txBody>
                    <a:bodyPr/>
                    <a:lstStyle/>
                    <a:p>
                      <a:pPr algn="l">
                        <a:lnSpc>
                          <a:spcPct val="83000"/>
                        </a:lnSpc>
                      </a:pPr>
                      <a:r>
                        <a:rPr sz="800">
                          <a:solidFill>
                            <a:srgbClr val="000000"/>
                          </a:solidFill>
                          <a:latin typeface="Segoe UI"/>
                          <a:ea typeface="Segoe UI"/>
                        </a:rPr>
                        <a:t>Reconciliation of Adjusted EBITDA Margin</a:t>
                      </a:r>
                    </a:p>
                  </a:txBody>
                  <a:tcPr marL="27432" marR="27432" marT="0" marB="0"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extLst>
                  <a:ext uri="{0D108BD9-81ED-4DB2-BD59-A6C34878D82A}">
                    <a16:rowId xmlns:a16="http://schemas.microsoft.com/office/drawing/2014/main" val="10015"/>
                  </a:ext>
                </a:extLst>
              </a:tr>
              <a:tr h="133350">
                <a:tc gridSpan="2">
                  <a:txBody>
                    <a:bodyPr/>
                    <a:lstStyle/>
                    <a:p>
                      <a:pPr algn="l">
                        <a:lnSpc>
                          <a:spcPct val="83000"/>
                        </a:lnSpc>
                      </a:pPr>
                      <a:r>
                        <a:rPr sz="800" b="1">
                          <a:solidFill>
                            <a:srgbClr val="000000"/>
                          </a:solidFill>
                          <a:latin typeface="Segoe UI"/>
                          <a:ea typeface="Segoe UI"/>
                        </a:rPr>
                        <a:t>Revenue</a:t>
                      </a:r>
                    </a:p>
                  </a:txBody>
                  <a:tcPr marL="27432" marR="27432" marT="0" marB="0" anchor="b">
                    <a:lnL w="0"/>
                    <a:lnR w="0"/>
                    <a:lnT w="0"/>
                    <a:lnB w="0"/>
                    <a:solidFill>
                      <a:srgbClr val="FFFFFF"/>
                    </a:solidFill>
                  </a:tcPr>
                </a:tc>
                <a:tc hMerge="1">
                  <a:txBody>
                    <a:bodyPr/>
                    <a:lstStyle/>
                    <a:p>
                      <a:endParaRPr/>
                    </a:p>
                  </a:txBody>
                  <a:tcPr anchor="b">
                    <a:lnL w="0"/>
                    <a:lnR w="0"/>
                    <a:lnT w="0"/>
                    <a:lnB w="0"/>
                    <a:noFill/>
                  </a:tcPr>
                </a:tc>
                <a:tc>
                  <a:txBody>
                    <a:bodyPr/>
                    <a:lstStyle/>
                    <a:p>
                      <a:pPr algn="r" defTabSz="0">
                        <a:lnSpc>
                          <a:spcPct val="83000"/>
                        </a:lnSpc>
                        <a:tabLst>
                          <a:tab pos="391795" algn="l"/>
                          <a:tab pos="719074" algn="l"/>
                        </a:tabLst>
                      </a:pPr>
                      <a:r>
                        <a:rPr sz="800" b="1">
                          <a:solidFill>
                            <a:srgbClr val="000000"/>
                          </a:solidFill>
                          <a:latin typeface="Segoe UI"/>
                          <a:ea typeface="Segoe UI"/>
                        </a:rPr>
                        <a:t>$	18.9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18.4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18.2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17.4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72.9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15.7	</a:t>
                      </a:r>
                    </a:p>
                  </a:txBody>
                  <a:tcPr marL="0" marR="9144" marT="0" marB="0" anchor="b">
                    <a:lnL w="0"/>
                    <a:lnR w="0"/>
                    <a:lnT w="0"/>
                    <a:lnB w="0"/>
                    <a:solidFill>
                      <a:srgbClr val="FFFFFF"/>
                    </a:solidFill>
                  </a:tcPr>
                </a:tc>
                <a:extLst>
                  <a:ext uri="{0D108BD9-81ED-4DB2-BD59-A6C34878D82A}">
                    <a16:rowId xmlns:a16="http://schemas.microsoft.com/office/drawing/2014/main" val="10016"/>
                  </a:ext>
                </a:extLst>
              </a:tr>
              <a:tr h="171450">
                <a:tc gridSpan="2">
                  <a:txBody>
                    <a:bodyPr/>
                    <a:lstStyle/>
                    <a:p>
                      <a:pPr algn="l" defTabSz="457200">
                        <a:lnSpc>
                          <a:spcPct val="83000"/>
                        </a:lnSpc>
                        <a:spcBef>
                          <a:spcPct val="0"/>
                        </a:spcBef>
                        <a:spcAft>
                          <a:spcPct val="0"/>
                        </a:spcAft>
                      </a:pPr>
                      <a:r>
                        <a:rPr sz="800" b="1">
                          <a:solidFill>
                            <a:srgbClr val="000000"/>
                          </a:solidFill>
                          <a:latin typeface="Segoe UI"/>
                          <a:ea typeface="Segoe UI"/>
                        </a:rPr>
                        <a:t>Income (Loss) Before Income Taxes Margin</a:t>
                      </a:r>
                      <a:r>
                        <a:rPr sz="800" b="1" baseline="30000">
                          <a:solidFill>
                            <a:srgbClr val="000000"/>
                          </a:solidFill>
                          <a:latin typeface="Segoe UI"/>
                          <a:ea typeface="Segoe UI"/>
                        </a:rPr>
                        <a:t>(2)</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pPr algn="r" defTabSz="0">
                        <a:lnSpc>
                          <a:spcPct val="83000"/>
                        </a:lnSpc>
                        <a:tabLst>
                          <a:tab pos="889" algn="l"/>
                          <a:tab pos="206248" algn="l"/>
                        </a:tabLst>
                      </a:pPr>
                      <a:r>
                        <a:rPr sz="800" b="1">
                          <a:solidFill>
                            <a:srgbClr val="000000"/>
                          </a:solidFill>
                          <a:latin typeface="Segoe UI"/>
                          <a:ea typeface="Segoe UI"/>
                        </a:rPr>
                        <a:t>	(44)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206248" algn="l"/>
                        </a:tabLst>
                      </a:pPr>
                      <a:r>
                        <a:rPr sz="800" b="1">
                          <a:solidFill>
                            <a:srgbClr val="000000"/>
                          </a:solidFill>
                          <a:latin typeface="Segoe UI"/>
                          <a:ea typeface="Segoe UI"/>
                        </a:rPr>
                        <a:t>	(16)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206248" algn="l"/>
                        </a:tabLst>
                      </a:pPr>
                      <a:r>
                        <a:rPr sz="800" b="1">
                          <a:solidFill>
                            <a:srgbClr val="000000"/>
                          </a:solidFill>
                          <a:latin typeface="Segoe UI"/>
                          <a:ea typeface="Segoe UI"/>
                        </a:rPr>
                        <a:t>	(35)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8783" algn="l"/>
                        </a:tabLst>
                      </a:pPr>
                      <a:r>
                        <a:rPr sz="800" b="1">
                          <a:solidFill>
                            <a:srgbClr val="000000"/>
                          </a:solidFill>
                          <a:latin typeface="Segoe UI"/>
                          <a:ea typeface="Segoe UI"/>
                        </a:rPr>
                        <a:t>	10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206248" algn="l"/>
                        </a:tabLst>
                      </a:pPr>
                      <a:r>
                        <a:rPr sz="800" b="1">
                          <a:solidFill>
                            <a:srgbClr val="000000"/>
                          </a:solidFill>
                          <a:latin typeface="Segoe UI"/>
                          <a:ea typeface="Segoe UI"/>
                        </a:rPr>
                        <a:t>	(22)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8783" algn="l"/>
                        </a:tabLst>
                      </a:pPr>
                      <a:r>
                        <a:rPr sz="800" b="1">
                          <a:solidFill>
                            <a:srgbClr val="000000"/>
                          </a:solidFill>
                          <a:latin typeface="Segoe UI"/>
                          <a:ea typeface="Segoe UI"/>
                        </a:rPr>
                        <a:t>	11	%</a:t>
                      </a:r>
                    </a:p>
                  </a:txBody>
                  <a:tcPr marL="0" marR="9144" marT="0" marB="18288" anchor="b">
                    <a:lnL w="0"/>
                    <a:lnR w="0"/>
                    <a:lnT w="0"/>
                    <a:lnB w="0"/>
                    <a:solidFill>
                      <a:srgbClr val="DBDBDB"/>
                    </a:solidFill>
                  </a:tcPr>
                </a:tc>
                <a:extLst>
                  <a:ext uri="{0D108BD9-81ED-4DB2-BD59-A6C34878D82A}">
                    <a16:rowId xmlns:a16="http://schemas.microsoft.com/office/drawing/2014/main" val="10017"/>
                  </a:ext>
                </a:extLst>
              </a:tr>
              <a:tr h="142875">
                <a:tc gridSpan="2">
                  <a:txBody>
                    <a:bodyPr/>
                    <a:lstStyle/>
                    <a:p>
                      <a:pPr algn="l" defTabSz="457200">
                        <a:lnSpc>
                          <a:spcPct val="83000"/>
                        </a:lnSpc>
                        <a:spcBef>
                          <a:spcPct val="0"/>
                        </a:spcBef>
                        <a:spcAft>
                          <a:spcPct val="0"/>
                        </a:spcAft>
                      </a:pPr>
                      <a:r>
                        <a:rPr sz="800">
                          <a:solidFill>
                            <a:srgbClr val="000000"/>
                          </a:solidFill>
                          <a:latin typeface="Segoe UI"/>
                          <a:ea typeface="Segoe UI"/>
                        </a:rPr>
                        <a:t>Adjusted EBITDA Margin</a:t>
                      </a:r>
                      <a:r>
                        <a:rPr sz="800" baseline="30000">
                          <a:solidFill>
                            <a:srgbClr val="000000"/>
                          </a:solidFill>
                          <a:latin typeface="Segoe UI"/>
                          <a:ea typeface="Segoe UI"/>
                        </a:rPr>
                        <a:t>(2)</a:t>
                      </a:r>
                    </a:p>
                  </a:txBody>
                  <a:tcPr marL="27432" marR="27432" marT="0" marB="0" anchor="b">
                    <a:lnL w="0"/>
                    <a:lnR w="0"/>
                    <a:lnT w="0"/>
                    <a:lnB w="0"/>
                    <a:solidFill>
                      <a:srgbClr val="FFFFFF"/>
                    </a:solidFill>
                  </a:tcPr>
                </a:tc>
                <a:tc hMerge="1">
                  <a:txBody>
                    <a:bodyPr/>
                    <a:lstStyle/>
                    <a:p>
                      <a:endParaRPr/>
                    </a:p>
                  </a:txBody>
                  <a:tcPr anchor="b">
                    <a:lnL w="0"/>
                    <a:lnR w="0"/>
                    <a:lnT w="0"/>
                    <a:lnB w="0"/>
                    <a:noFill/>
                  </a:tcPr>
                </a:tc>
                <a:tc>
                  <a:txBody>
                    <a:bodyPr/>
                    <a:lstStyle/>
                    <a:p>
                      <a:pPr algn="r" defTabSz="0">
                        <a:lnSpc>
                          <a:spcPct val="83000"/>
                        </a:lnSpc>
                        <a:tabLst>
                          <a:tab pos="889" algn="l"/>
                          <a:tab pos="166370" algn="l"/>
                        </a:tabLst>
                      </a:pPr>
                      <a:r>
                        <a:rPr sz="800">
                          <a:solidFill>
                            <a:srgbClr val="000000"/>
                          </a:solidFill>
                          <a:latin typeface="Segoe UI"/>
                          <a:ea typeface="Segoe UI"/>
                        </a:rPr>
                        <a:t>	18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23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34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30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26	%</a:t>
                      </a:r>
                    </a:p>
                  </a:txBody>
                  <a:tcPr marL="0" marR="9144"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6370" algn="l"/>
                        </a:tabLst>
                      </a:pPr>
                      <a:r>
                        <a:rPr sz="800">
                          <a:solidFill>
                            <a:srgbClr val="000000"/>
                          </a:solidFill>
                          <a:latin typeface="Segoe UI"/>
                          <a:ea typeface="Segoe UI"/>
                        </a:rPr>
                        <a:t>	28	%</a:t>
                      </a:r>
                    </a:p>
                  </a:txBody>
                  <a:tcPr marL="0" marR="9144" marT="0" marB="0" anchor="b">
                    <a:lnL w="0"/>
                    <a:lnR w="0"/>
                    <a:lnT w="0"/>
                    <a:lnB w="0"/>
                    <a:solidFill>
                      <a:srgbClr val="FFFFFF"/>
                    </a:solidFill>
                  </a:tcPr>
                </a:tc>
                <a:extLst>
                  <a:ext uri="{0D108BD9-81ED-4DB2-BD59-A6C34878D82A}">
                    <a16:rowId xmlns:a16="http://schemas.microsoft.com/office/drawing/2014/main" val="10018"/>
                  </a:ext>
                </a:extLst>
              </a:tr>
              <a:tr h="152400">
                <a:tc gridSpan="3">
                  <a:txBody>
                    <a:bodyPr/>
                    <a:lstStyle/>
                    <a:p>
                      <a:pPr algn="l">
                        <a:lnSpc>
                          <a:spcPct val="83000"/>
                        </a:lnSpc>
                      </a:pPr>
                      <a:r>
                        <a:rPr sz="800">
                          <a:solidFill>
                            <a:srgbClr val="000000"/>
                          </a:solidFill>
                          <a:latin typeface="Segoe UI"/>
                          <a:ea typeface="Segoe UI"/>
                        </a:rPr>
                        <a:t>(1) The sum of the quarters may not equal the full year amount.</a:t>
                      </a:r>
                    </a:p>
                  </a:txBody>
                  <a:tcPr marL="27432" marR="27432" marT="0" marB="18288"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extLst>
                  <a:ext uri="{0D108BD9-81ED-4DB2-BD59-A6C34878D82A}">
                    <a16:rowId xmlns:a16="http://schemas.microsoft.com/office/drawing/2014/main" val="10019"/>
                  </a:ext>
                </a:extLst>
              </a:tr>
              <a:tr h="152400">
                <a:tc gridSpan="3">
                  <a:txBody>
                    <a:bodyPr/>
                    <a:lstStyle/>
                    <a:p>
                      <a:pPr algn="l">
                        <a:lnSpc>
                          <a:spcPct val="83000"/>
                        </a:lnSpc>
                      </a:pPr>
                      <a:r>
                        <a:rPr sz="800">
                          <a:solidFill>
                            <a:srgbClr val="000000"/>
                          </a:solidFill>
                          <a:latin typeface="Segoe UI"/>
                          <a:ea typeface="Segoe UI"/>
                        </a:rPr>
                        <a:t>(2) Margins are calculated by dividing the respective measure by that period's revenue.</a:t>
                      </a:r>
                    </a:p>
                  </a:txBody>
                  <a:tcPr marL="27432" marR="27432" marT="0" marB="18288"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extLst>
                  <a:ext uri="{0D108BD9-81ED-4DB2-BD59-A6C34878D82A}">
                    <a16:rowId xmlns:a16="http://schemas.microsoft.com/office/drawing/2014/main" val="10020"/>
                  </a:ext>
                </a:extLst>
              </a:tr>
            </a:tbl>
          </a:graphicData>
        </a:graphic>
      </p:graphicFrame>
      <p:sp>
        <p:nvSpPr>
          <p:cNvPr id="3" name="New shape"/>
          <p:cNvSpPr/>
          <p:nvPr/>
        </p:nvSpPr>
        <p:spPr>
          <a:xfrm>
            <a:off x="504444" y="927227"/>
            <a:ext cx="7145782" cy="276987"/>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b="1">
                <a:solidFill>
                  <a:srgbClr val="55BA47"/>
                </a:solidFill>
                <a:latin typeface="Segoe UI"/>
                <a:ea typeface="Segoe UI"/>
              </a:rPr>
              <a:t>Supplemental data - non-GAAP (unaudited)</a:t>
            </a:r>
          </a:p>
        </p:txBody>
      </p:sp>
      <p:graphicFrame>
        <p:nvGraphicFramePr>
          <p:cNvPr id="4" name="New Table"/>
          <p:cNvGraphicFramePr>
            <a:graphicFrameLocks noGrp="1"/>
          </p:cNvGraphicFramePr>
          <p:nvPr/>
        </p:nvGraphicFramePr>
        <p:xfrm>
          <a:off x="1971675" y="1223264"/>
          <a:ext cx="8248650" cy="2739474"/>
        </p:xfrm>
        <a:graphic>
          <a:graphicData uri="http://schemas.openxmlformats.org/drawingml/2006/table">
            <a:tbl>
              <a:tblPr>
                <a:tableStyleId>{5C22544A-7EE6-4342-B048-85BDC9FD1C3A}</a:tableStyleId>
              </a:tblPr>
              <a:tblGrid>
                <a:gridCol w="180975">
                  <a:extLst>
                    <a:ext uri="{9D8B030D-6E8A-4147-A177-3AD203B41FA5}">
                      <a16:colId xmlns:a16="http://schemas.microsoft.com/office/drawing/2014/main" val="20000"/>
                    </a:ext>
                  </a:extLst>
                </a:gridCol>
                <a:gridCol w="3267075">
                  <a:extLst>
                    <a:ext uri="{9D8B030D-6E8A-4147-A177-3AD203B41FA5}">
                      <a16:colId xmlns:a16="http://schemas.microsoft.com/office/drawing/2014/main" val="20001"/>
                    </a:ext>
                  </a:extLst>
                </a:gridCol>
                <a:gridCol w="381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381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381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381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381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gridCol w="38100">
                  <a:extLst>
                    <a:ext uri="{9D8B030D-6E8A-4147-A177-3AD203B41FA5}">
                      <a16:colId xmlns:a16="http://schemas.microsoft.com/office/drawing/2014/main" val="20012"/>
                    </a:ext>
                  </a:extLst>
                </a:gridCol>
                <a:gridCol w="762000">
                  <a:extLst>
                    <a:ext uri="{9D8B030D-6E8A-4147-A177-3AD203B41FA5}">
                      <a16:colId xmlns:a16="http://schemas.microsoft.com/office/drawing/2014/main" val="20013"/>
                    </a:ext>
                  </a:extLst>
                </a:gridCol>
              </a:tblGrid>
              <a:tr h="180975">
                <a:tc gridSpan="4">
                  <a:txBody>
                    <a:bodyPr/>
                    <a:lstStyle/>
                    <a:p>
                      <a:pPr algn="l">
                        <a:lnSpc>
                          <a:spcPct val="83000"/>
                        </a:lnSpc>
                      </a:pPr>
                      <a:r>
                        <a:rPr sz="1000" b="1">
                          <a:solidFill>
                            <a:srgbClr val="FFFFFF"/>
                          </a:solidFill>
                          <a:latin typeface="Segoe UI"/>
                          <a:ea typeface="Segoe UI"/>
                        </a:rPr>
                        <a:t>ClearanceJobs</a:t>
                      </a:r>
                    </a:p>
                  </a:txBody>
                  <a:tcPr marL="27432" marR="27432" marT="0" marB="18288" anchor="b">
                    <a:lnL w="0"/>
                    <a:lnR w="0"/>
                    <a:lnT w="0"/>
                    <a:lnB w="0"/>
                    <a:solidFill>
                      <a:srgbClr val="0E3267"/>
                    </a:solidFill>
                  </a:tcPr>
                </a:tc>
                <a:tc hMerge="1">
                  <a:txBody>
                    <a:bodyPr/>
                    <a:lstStyle/>
                    <a:p>
                      <a:endParaRPr/>
                    </a:p>
                  </a:txBody>
                  <a:tcPr anchor="b">
                    <a:lnL w="0"/>
                    <a:lnR w="0"/>
                    <a:lnT w="0"/>
                    <a:lnB w="0"/>
                    <a:noFill/>
                  </a:tcPr>
                </a:tc>
                <a:tc hMerge="1">
                  <a:txBody>
                    <a:bodyPr/>
                    <a:lstStyle/>
                    <a:p>
                      <a:endParaRPr/>
                    </a:p>
                  </a:txBody>
                  <a:tcPr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tc>
                  <a:txBody>
                    <a:bodyPr/>
                    <a:lstStyle/>
                    <a:p>
                      <a:endParaRPr sz="100"/>
                    </a:p>
                  </a:txBody>
                  <a:tcPr marL="0" marR="0" marT="0" marB="0" anchor="b">
                    <a:lnL w="0"/>
                    <a:lnR w="0"/>
                    <a:lnT w="0"/>
                    <a:lnB w="0"/>
                    <a:solidFill>
                      <a:srgbClr val="0E3267"/>
                    </a:solidFill>
                  </a:tcPr>
                </a:tc>
                <a:extLst>
                  <a:ext uri="{0D108BD9-81ED-4DB2-BD59-A6C34878D82A}">
                    <a16:rowId xmlns:a16="http://schemas.microsoft.com/office/drawing/2014/main" val="10000"/>
                  </a:ext>
                </a:extLst>
              </a:tr>
              <a:tr h="152400">
                <a:tc gridSpan="2">
                  <a:txBody>
                    <a:bodyPr/>
                    <a:lstStyle/>
                    <a:p>
                      <a:pPr algn="l">
                        <a:lnSpc>
                          <a:spcPct val="83000"/>
                        </a:lnSpc>
                      </a:pPr>
                      <a:r>
                        <a:rPr sz="800" b="1">
                          <a:solidFill>
                            <a:srgbClr val="000000"/>
                          </a:solidFill>
                          <a:latin typeface="Segoe UI"/>
                          <a:ea typeface="Segoe UI"/>
                        </a:rPr>
                        <a:t>(Dollars in millions)</a:t>
                      </a:r>
                    </a:p>
                  </a:txBody>
                  <a:tcPr marL="27432" marR="27432" marT="0" marB="18288" anchor="b">
                    <a:lnL w="0"/>
                    <a:lnR w="0"/>
                    <a:lnT w="0"/>
                    <a:lnB w="0"/>
                    <a:noFill/>
                  </a:tcPr>
                </a:tc>
                <a:tc hMerge="1">
                  <a:txBody>
                    <a:bodyPr/>
                    <a:lstStyle/>
                    <a:p>
                      <a:endParaRPr/>
                    </a:p>
                  </a:txBody>
                  <a:tcPr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Q1</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Q2</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Q3</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Q4</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Full Year</a:t>
                      </a:r>
                    </a:p>
                  </a:txBody>
                  <a:tcPr marL="27432" marR="27432" marT="0" marB="18288"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Q1</a:t>
                      </a:r>
                    </a:p>
                  </a:txBody>
                  <a:tcPr marL="27432" marR="27432" marT="0" marB="18288" anchor="b">
                    <a:lnL w="0"/>
                    <a:lnR w="0"/>
                    <a:lnT w="0"/>
                    <a:lnB w="0"/>
                    <a:noFill/>
                  </a:tcPr>
                </a:tc>
                <a:extLst>
                  <a:ext uri="{0D108BD9-81ED-4DB2-BD59-A6C34878D82A}">
                    <a16:rowId xmlns:a16="http://schemas.microsoft.com/office/drawing/2014/main" val="10001"/>
                  </a:ext>
                </a:extLst>
              </a:tr>
              <a:tr h="152400">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2025</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spcBef>
                          <a:spcPct val="0"/>
                        </a:spcBef>
                        <a:spcAft>
                          <a:spcPct val="0"/>
                        </a:spcAft>
                      </a:pPr>
                      <a:r>
                        <a:rPr sz="800" b="1">
                          <a:solidFill>
                            <a:srgbClr val="000000"/>
                          </a:solidFill>
                          <a:latin typeface="Arial"/>
                          <a:ea typeface="Arial"/>
                        </a:rPr>
                        <a:t>2025</a:t>
                      </a:r>
                      <a:r>
                        <a:rPr sz="800" b="1" baseline="30000">
                          <a:solidFill>
                            <a:srgbClr val="000000"/>
                          </a:solidFill>
                          <a:latin typeface="Arial"/>
                          <a:ea typeface="Arial"/>
                        </a:rPr>
                        <a:t>(1)</a:t>
                      </a:r>
                    </a:p>
                  </a:txBody>
                  <a:tcPr marL="27432" marR="27432" marT="0" marB="18288" anchor="b">
                    <a:lnL w="0"/>
                    <a:lnR w="0"/>
                    <a:lnT w="0"/>
                    <a:lnB w="12700" cmpd="sng">
                      <a:solidFill>
                        <a:srgbClr val="000000"/>
                      </a:solidFill>
                      <a:prstDash val="solid"/>
                    </a:lnB>
                    <a:noFill/>
                  </a:tcPr>
                </a:tc>
                <a:tc>
                  <a:txBody>
                    <a:bodyPr/>
                    <a:lstStyle/>
                    <a:p>
                      <a:endParaRPr sz="100"/>
                    </a:p>
                  </a:txBody>
                  <a:tcPr marL="0" marR="0" marT="0" marB="0" anchor="b">
                    <a:lnL w="0"/>
                    <a:lnR w="0"/>
                    <a:lnT w="0"/>
                    <a:lnB w="0"/>
                    <a:noFill/>
                  </a:tcPr>
                </a:tc>
                <a:tc>
                  <a:txBody>
                    <a:bodyPr/>
                    <a:lstStyle/>
                    <a:p>
                      <a:pPr algn="ctr" defTabSz="0">
                        <a:lnSpc>
                          <a:spcPct val="83000"/>
                        </a:lnSpc>
                      </a:pPr>
                      <a:r>
                        <a:rPr sz="800" b="1">
                          <a:solidFill>
                            <a:srgbClr val="000000"/>
                          </a:solidFill>
                          <a:latin typeface="Segoe UI"/>
                          <a:ea typeface="Segoe UI"/>
                        </a:rPr>
                        <a:t>2026</a:t>
                      </a:r>
                    </a:p>
                  </a:txBody>
                  <a:tcPr marL="27432" marR="27432" marT="0" marB="18288" anchor="b">
                    <a:lnL w="0"/>
                    <a:lnR w="0"/>
                    <a:lnT w="0"/>
                    <a:lnB w="12700" cmpd="sng">
                      <a:solidFill>
                        <a:srgbClr val="000000"/>
                      </a:solidFill>
                      <a:prstDash val="solid"/>
                    </a:lnB>
                    <a:noFill/>
                  </a:tcPr>
                </a:tc>
                <a:extLst>
                  <a:ext uri="{0D108BD9-81ED-4DB2-BD59-A6C34878D82A}">
                    <a16:rowId xmlns:a16="http://schemas.microsoft.com/office/drawing/2014/main" val="10002"/>
                  </a:ext>
                </a:extLst>
              </a:tr>
              <a:tr h="152400">
                <a:tc gridSpan="2">
                  <a:txBody>
                    <a:bodyPr/>
                    <a:lstStyle/>
                    <a:p>
                      <a:pPr algn="l">
                        <a:lnSpc>
                          <a:spcPct val="83000"/>
                        </a:lnSpc>
                      </a:pPr>
                      <a:r>
                        <a:rPr sz="800">
                          <a:solidFill>
                            <a:srgbClr val="000000"/>
                          </a:solidFill>
                          <a:latin typeface="Segoe UI"/>
                          <a:ea typeface="Segoe UI"/>
                        </a:rPr>
                        <a:t>Reconciliation of Income (Loss) before income taxes to Adjusted EBITDA</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12700" cmpd="sng">
                      <a:solidFill>
                        <a:srgbClr val="000000"/>
                      </a:solidFill>
                      <a:prstDash val="solid"/>
                    </a:lnT>
                    <a:lnB w="0"/>
                    <a:solidFill>
                      <a:srgbClr val="DBDBDB"/>
                    </a:solidFill>
                  </a:tcPr>
                </a:tc>
                <a:extLst>
                  <a:ext uri="{0D108BD9-81ED-4DB2-BD59-A6C34878D82A}">
                    <a16:rowId xmlns:a16="http://schemas.microsoft.com/office/drawing/2014/main" val="10003"/>
                  </a:ext>
                </a:extLst>
              </a:tr>
              <a:tr h="152400">
                <a:tc gridSpan="2">
                  <a:txBody>
                    <a:bodyPr/>
                    <a:lstStyle/>
                    <a:p>
                      <a:pPr algn="l">
                        <a:lnSpc>
                          <a:spcPct val="83000"/>
                        </a:lnSpc>
                      </a:pPr>
                      <a:r>
                        <a:rPr sz="800" b="1">
                          <a:solidFill>
                            <a:srgbClr val="000000"/>
                          </a:solidFill>
                          <a:latin typeface="Segoe UI"/>
                          <a:ea typeface="Segoe UI"/>
                        </a:rPr>
                        <a:t>Income (Loss) Before Income Taxes</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50215" algn="l"/>
                          <a:tab pos="719074" algn="l"/>
                        </a:tabLst>
                      </a:pPr>
                      <a:r>
                        <a:rPr sz="800" b="1">
                          <a:solidFill>
                            <a:srgbClr val="000000"/>
                          </a:solidFill>
                          <a:latin typeface="Segoe UI"/>
                          <a:ea typeface="Segoe UI"/>
                        </a:rPr>
                        <a:t>$	4.5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50215" algn="l"/>
                          <a:tab pos="719074" algn="l"/>
                        </a:tabLst>
                      </a:pPr>
                      <a:r>
                        <a:rPr sz="800" b="1">
                          <a:solidFill>
                            <a:srgbClr val="000000"/>
                          </a:solidFill>
                          <a:latin typeface="Segoe UI"/>
                          <a:ea typeface="Segoe UI"/>
                        </a:rPr>
                        <a:t>$	4.6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50215" algn="l"/>
                          <a:tab pos="719074" algn="l"/>
                        </a:tabLst>
                      </a:pPr>
                      <a:r>
                        <a:rPr sz="800" b="1">
                          <a:solidFill>
                            <a:srgbClr val="000000"/>
                          </a:solidFill>
                          <a:latin typeface="Segoe UI"/>
                          <a:ea typeface="Segoe UI"/>
                        </a:rPr>
                        <a:t>$	5.0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50215" algn="l"/>
                          <a:tab pos="719074" algn="l"/>
                        </a:tabLst>
                      </a:pPr>
                      <a:r>
                        <a:rPr sz="800" b="1">
                          <a:solidFill>
                            <a:srgbClr val="000000"/>
                          </a:solidFill>
                          <a:latin typeface="Segoe UI"/>
                          <a:ea typeface="Segoe UI"/>
                        </a:rPr>
                        <a:t>$	4.4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18.5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50215" algn="l"/>
                          <a:tab pos="719074" algn="l"/>
                        </a:tabLst>
                      </a:pPr>
                      <a:r>
                        <a:rPr sz="800" b="1">
                          <a:solidFill>
                            <a:srgbClr val="000000"/>
                          </a:solidFill>
                          <a:latin typeface="Segoe UI"/>
                          <a:ea typeface="Segoe UI"/>
                        </a:rPr>
                        <a:t>$	4.5	</a:t>
                      </a:r>
                    </a:p>
                  </a:txBody>
                  <a:tcPr marL="0" marR="9144" marT="0" marB="18288" anchor="b">
                    <a:lnL w="0"/>
                    <a:lnR w="0"/>
                    <a:lnT w="0"/>
                    <a:lnB w="0"/>
                    <a:solidFill>
                      <a:srgbClr val="FFFFFF"/>
                    </a:solidFill>
                  </a:tcPr>
                </a:tc>
                <a:extLst>
                  <a:ext uri="{0D108BD9-81ED-4DB2-BD59-A6C34878D82A}">
                    <a16:rowId xmlns:a16="http://schemas.microsoft.com/office/drawing/2014/main" val="10004"/>
                  </a:ext>
                </a:extLst>
              </a:tr>
              <a:tr h="15240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Depreciation</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2.9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0.7	</a:t>
                      </a:r>
                    </a:p>
                  </a:txBody>
                  <a:tcPr marL="0" marR="9144" marT="0" marB="18288" anchor="b">
                    <a:lnL w="0"/>
                    <a:lnR w="0"/>
                    <a:lnT w="0"/>
                    <a:lnB w="0"/>
                    <a:solidFill>
                      <a:srgbClr val="DBDBDB"/>
                    </a:solidFill>
                  </a:tcPr>
                </a:tc>
                <a:extLst>
                  <a:ext uri="{0D108BD9-81ED-4DB2-BD59-A6C34878D82A}">
                    <a16:rowId xmlns:a16="http://schemas.microsoft.com/office/drawing/2014/main" val="10005"/>
                  </a:ext>
                </a:extLst>
              </a:tr>
              <a:tr h="15240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Amortization</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0.1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0.2	</a:t>
                      </a:r>
                    </a:p>
                  </a:txBody>
                  <a:tcPr marL="0" marR="9144" marT="0" marB="18288" anchor="b">
                    <a:lnL w="0"/>
                    <a:lnR w="0"/>
                    <a:lnT w="0"/>
                    <a:lnB w="0"/>
                    <a:solidFill>
                      <a:srgbClr val="FFFFFF"/>
                    </a:solidFill>
                  </a:tcPr>
                </a:tc>
                <a:extLst>
                  <a:ext uri="{0D108BD9-81ED-4DB2-BD59-A6C34878D82A}">
                    <a16:rowId xmlns:a16="http://schemas.microsoft.com/office/drawing/2014/main" val="10006"/>
                  </a:ext>
                </a:extLst>
              </a:tr>
              <a:tr h="15240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Non-cash stock based compensation</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0.1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0.7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0.2	</a:t>
                      </a:r>
                    </a:p>
                  </a:txBody>
                  <a:tcPr marL="0" marR="9144" marT="0" marB="18288" anchor="b">
                    <a:lnL w="0"/>
                    <a:lnR w="0"/>
                    <a:lnT w="0"/>
                    <a:lnB w="0"/>
                    <a:solidFill>
                      <a:srgbClr val="DBDBDB"/>
                    </a:solidFill>
                  </a:tcPr>
                </a:tc>
                <a:extLst>
                  <a:ext uri="{0D108BD9-81ED-4DB2-BD59-A6C34878D82A}">
                    <a16:rowId xmlns:a16="http://schemas.microsoft.com/office/drawing/2014/main" val="10007"/>
                  </a:ext>
                </a:extLst>
              </a:tr>
              <a:tr h="15240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Impairment of right-of-use asset</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extLst>
                  <a:ext uri="{0D108BD9-81ED-4DB2-BD59-A6C34878D82A}">
                    <a16:rowId xmlns:a16="http://schemas.microsoft.com/office/drawing/2014/main" val="10008"/>
                  </a:ext>
                </a:extLst>
              </a:tr>
              <a:tr h="15240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Restructuring</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0.4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63042" algn="l"/>
                          <a:tab pos="719074" algn="l"/>
                        </a:tabLst>
                      </a:pPr>
                      <a:r>
                        <a:rPr sz="800">
                          <a:solidFill>
                            <a:srgbClr val="000000"/>
                          </a:solidFill>
                          <a:latin typeface="Segoe UI"/>
                          <a:ea typeface="Segoe UI"/>
                        </a:rPr>
                        <a:t>	0.4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extLst>
                  <a:ext uri="{0D108BD9-81ED-4DB2-BD59-A6C34878D82A}">
                    <a16:rowId xmlns:a16="http://schemas.microsoft.com/office/drawing/2014/main" val="10009"/>
                  </a:ext>
                </a:extLst>
              </a:tr>
              <a:tr h="152400">
                <a:tc>
                  <a:txBody>
                    <a:bodyPr/>
                    <a:lstStyle/>
                    <a:p>
                      <a:endParaRPr sz="100"/>
                    </a:p>
                  </a:txBody>
                  <a:tcPr marL="0" marR="0" marT="0" marB="0" anchor="b">
                    <a:lnL w="0"/>
                    <a:lnR w="0"/>
                    <a:lnT w="0"/>
                    <a:lnB w="0"/>
                    <a:solidFill>
                      <a:srgbClr val="FFFFFF"/>
                    </a:solidFill>
                  </a:tcPr>
                </a:tc>
                <a:tc>
                  <a:txBody>
                    <a:bodyPr/>
                    <a:lstStyle/>
                    <a:p>
                      <a:pPr algn="l">
                        <a:lnSpc>
                          <a:spcPct val="83000"/>
                        </a:lnSpc>
                      </a:pPr>
                      <a:r>
                        <a:rPr sz="800">
                          <a:solidFill>
                            <a:srgbClr val="000000"/>
                          </a:solidFill>
                          <a:latin typeface="Segoe UI"/>
                          <a:ea typeface="Segoe UI"/>
                        </a:rPr>
                        <a:t>Severance, professional fees and related costs</a:t>
                      </a:r>
                    </a:p>
                  </a:txBody>
                  <a:tcPr marL="27432" marR="27432"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0.3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0"/>
                    <a:solidFill>
                      <a:srgbClr val="FFFFFF"/>
                    </a:solidFill>
                  </a:tcPr>
                </a:tc>
                <a:extLst>
                  <a:ext uri="{0D108BD9-81ED-4DB2-BD59-A6C34878D82A}">
                    <a16:rowId xmlns:a16="http://schemas.microsoft.com/office/drawing/2014/main" val="10010"/>
                  </a:ext>
                </a:extLst>
              </a:tr>
              <a:tr h="152400">
                <a:tc>
                  <a:txBody>
                    <a:bodyPr/>
                    <a:lstStyle/>
                    <a:p>
                      <a:endParaRPr sz="100"/>
                    </a:p>
                  </a:txBody>
                  <a:tcPr marL="0" marR="0" marT="0" marB="0" anchor="b">
                    <a:lnL w="0"/>
                    <a:lnR w="0"/>
                    <a:lnT w="0"/>
                    <a:lnB w="0"/>
                    <a:solidFill>
                      <a:srgbClr val="DBDBDB"/>
                    </a:solidFill>
                  </a:tcPr>
                </a:tc>
                <a:tc>
                  <a:txBody>
                    <a:bodyPr/>
                    <a:lstStyle/>
                    <a:p>
                      <a:pPr algn="l">
                        <a:lnSpc>
                          <a:spcPct val="83000"/>
                        </a:lnSpc>
                      </a:pPr>
                      <a:r>
                        <a:rPr sz="800">
                          <a:solidFill>
                            <a:srgbClr val="000000"/>
                          </a:solidFill>
                          <a:latin typeface="Segoe UI"/>
                          <a:ea typeface="Segoe UI"/>
                        </a:rPr>
                        <a:t>Other</a:t>
                      </a:r>
                    </a:p>
                  </a:txBody>
                  <a:tcPr marL="27432" marR="27432"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26085" algn="l"/>
                          <a:tab pos="719074" algn="l"/>
                        </a:tabLst>
                      </a:pPr>
                      <a:r>
                        <a:rPr sz="800">
                          <a:solidFill>
                            <a:srgbClr val="000000"/>
                          </a:solidFill>
                          <a:latin typeface="Segoe UI"/>
                          <a:ea typeface="Segoe UI"/>
                        </a:rPr>
                        <a:t>	(0.1)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492887" algn="l"/>
                          <a:tab pos="719074" algn="l"/>
                        </a:tabLst>
                      </a:pPr>
                      <a:r>
                        <a:rPr sz="800">
                          <a:solidFill>
                            <a:srgbClr val="000000"/>
                          </a:solidFill>
                          <a:latin typeface="Segoe UI"/>
                          <a:ea typeface="Segoe UI"/>
                        </a:rPr>
                        <a:t>	—	</a:t>
                      </a:r>
                    </a:p>
                  </a:txBody>
                  <a:tcPr marL="0" marR="9144" marT="0" marB="18288" anchor="b">
                    <a:lnL w="0"/>
                    <a:lnR w="0"/>
                    <a:lnT w="0"/>
                    <a:lnB w="12700" cmpd="sng">
                      <a:solidFill>
                        <a:srgbClr val="000000"/>
                      </a:solidFill>
                      <a:prstDash val="solid"/>
                    </a:lnB>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12700" cmpd="sng">
                      <a:solidFill>
                        <a:srgbClr val="000000"/>
                      </a:solidFill>
                      <a:prstDash val="solid"/>
                    </a:lnB>
                    <a:solidFill>
                      <a:srgbClr val="DBDBDB"/>
                    </a:solidFill>
                  </a:tcPr>
                </a:tc>
                <a:extLst>
                  <a:ext uri="{0D108BD9-81ED-4DB2-BD59-A6C34878D82A}">
                    <a16:rowId xmlns:a16="http://schemas.microsoft.com/office/drawing/2014/main" val="10011"/>
                  </a:ext>
                </a:extLst>
              </a:tr>
              <a:tr h="152400">
                <a:tc gridSpan="2">
                  <a:txBody>
                    <a:bodyPr/>
                    <a:lstStyle/>
                    <a:p>
                      <a:pPr algn="l">
                        <a:lnSpc>
                          <a:spcPct val="83000"/>
                        </a:lnSpc>
                      </a:pPr>
                      <a:r>
                        <a:rPr sz="800">
                          <a:solidFill>
                            <a:srgbClr val="000000"/>
                          </a:solidFill>
                          <a:latin typeface="Segoe UI"/>
                          <a:ea typeface="Segoe UI"/>
                        </a:rPr>
                        <a:t>Adjusted EBITDA</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5.7	</a:t>
                      </a:r>
                    </a:p>
                  </a:txBody>
                  <a:tcPr marL="0" marR="9144" marT="0" marB="18288" anchor="b">
                    <a:lnL w="0"/>
                    <a:lnR w="0"/>
                    <a:lnT w="12700" cmpd="sng">
                      <a:solidFill>
                        <a:srgbClr val="000000"/>
                      </a:solidFill>
                      <a:prstDash val="solid"/>
                    </a:lnT>
                    <a:lnB w="38100" cmpd="dbl">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6.1	</a:t>
                      </a:r>
                    </a:p>
                  </a:txBody>
                  <a:tcPr marL="0" marR="9144" marT="0" marB="18288" anchor="b">
                    <a:lnL w="0"/>
                    <a:lnR w="0"/>
                    <a:lnT w="12700" cmpd="sng">
                      <a:solidFill>
                        <a:srgbClr val="000000"/>
                      </a:solidFill>
                      <a:prstDash val="solid"/>
                    </a:lnT>
                    <a:lnB w="38100" cmpd="dbl">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5.9	</a:t>
                      </a:r>
                    </a:p>
                  </a:txBody>
                  <a:tcPr marL="0" marR="9144" marT="0" marB="18288" anchor="b">
                    <a:lnL w="0"/>
                    <a:lnR w="0"/>
                    <a:lnT w="12700" cmpd="sng">
                      <a:solidFill>
                        <a:srgbClr val="000000"/>
                      </a:solidFill>
                      <a:prstDash val="solid"/>
                    </a:lnT>
                    <a:lnB w="38100" cmpd="dbl">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6.0	</a:t>
                      </a:r>
                    </a:p>
                  </a:txBody>
                  <a:tcPr marL="0" marR="9144" marT="0" marB="18288" anchor="b">
                    <a:lnL w="0"/>
                    <a:lnR w="0"/>
                    <a:lnT w="12700" cmpd="sng">
                      <a:solidFill>
                        <a:srgbClr val="000000"/>
                      </a:solidFill>
                      <a:prstDash val="solid"/>
                    </a:lnT>
                    <a:lnB w="38100" cmpd="dbl">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08305" algn="l"/>
                          <a:tab pos="719074" algn="l"/>
                        </a:tabLst>
                      </a:pPr>
                      <a:r>
                        <a:rPr sz="800">
                          <a:solidFill>
                            <a:srgbClr val="000000"/>
                          </a:solidFill>
                          <a:latin typeface="Segoe UI"/>
                          <a:ea typeface="Segoe UI"/>
                        </a:rPr>
                        <a:t>$	23.7	</a:t>
                      </a:r>
                    </a:p>
                  </a:txBody>
                  <a:tcPr marL="0" marR="9144" marT="0" marB="18288" anchor="b">
                    <a:lnL w="0"/>
                    <a:lnR w="0"/>
                    <a:lnT w="12700" cmpd="sng">
                      <a:solidFill>
                        <a:srgbClr val="000000"/>
                      </a:solidFill>
                      <a:prstDash val="solid"/>
                    </a:lnT>
                    <a:lnB w="38100" cmpd="dbl">
                      <a:solidFill>
                        <a:srgbClr val="000000"/>
                      </a:solidFill>
                      <a:prstDash val="solid"/>
                    </a:lnB>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463042" algn="l"/>
                          <a:tab pos="719074" algn="l"/>
                        </a:tabLst>
                      </a:pPr>
                      <a:r>
                        <a:rPr sz="800">
                          <a:solidFill>
                            <a:srgbClr val="000000"/>
                          </a:solidFill>
                          <a:latin typeface="Segoe UI"/>
                          <a:ea typeface="Segoe UI"/>
                        </a:rPr>
                        <a:t>$	5.7	</a:t>
                      </a:r>
                    </a:p>
                  </a:txBody>
                  <a:tcPr marL="0" marR="9144" marT="0" marB="18288" anchor="b">
                    <a:lnL w="0"/>
                    <a:lnR w="0"/>
                    <a:lnT w="12700" cmpd="sng">
                      <a:solidFill>
                        <a:srgbClr val="000000"/>
                      </a:solidFill>
                      <a:prstDash val="solid"/>
                    </a:lnT>
                    <a:lnB w="38100" cmpd="dbl">
                      <a:solidFill>
                        <a:srgbClr val="000000"/>
                      </a:solidFill>
                      <a:prstDash val="solid"/>
                    </a:lnB>
                    <a:solidFill>
                      <a:srgbClr val="FFFFFF"/>
                    </a:solidFill>
                  </a:tcPr>
                </a:tc>
                <a:extLst>
                  <a:ext uri="{0D108BD9-81ED-4DB2-BD59-A6C34878D82A}">
                    <a16:rowId xmlns:a16="http://schemas.microsoft.com/office/drawing/2014/main" val="10012"/>
                  </a:ext>
                </a:extLst>
              </a:tr>
              <a:tr h="47625">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38100" cmpd="dbl">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38100" cmpd="dbl">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38100" cmpd="dbl">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38100" cmpd="dbl">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38100" cmpd="dbl">
                      <a:solidFill>
                        <a:srgbClr val="000000"/>
                      </a:solidFill>
                      <a:prstDash val="solid"/>
                    </a:lnT>
                    <a:lnB w="0"/>
                    <a:solidFill>
                      <a:srgbClr val="DBDBDB"/>
                    </a:solidFill>
                  </a:tcPr>
                </a:tc>
                <a:tc>
                  <a:txBody>
                    <a:bodyPr/>
                    <a:lstStyle/>
                    <a:p>
                      <a:endParaRPr sz="100"/>
                    </a:p>
                  </a:txBody>
                  <a:tcPr marL="0" marR="0" marT="0" marB="0" anchor="b">
                    <a:lnL w="0"/>
                    <a:lnR w="0"/>
                    <a:lnT w="0"/>
                    <a:lnB w="0"/>
                    <a:solidFill>
                      <a:srgbClr val="DBDBDB"/>
                    </a:solidFill>
                  </a:tcPr>
                </a:tc>
                <a:tc>
                  <a:txBody>
                    <a:bodyPr/>
                    <a:lstStyle/>
                    <a:p>
                      <a:endParaRPr sz="100"/>
                    </a:p>
                  </a:txBody>
                  <a:tcPr marL="0" marR="0" marT="0" marB="0" anchor="b">
                    <a:lnL w="0"/>
                    <a:lnR w="0"/>
                    <a:lnT w="38100" cmpd="dbl">
                      <a:solidFill>
                        <a:srgbClr val="000000"/>
                      </a:solidFill>
                      <a:prstDash val="solid"/>
                    </a:lnT>
                    <a:lnB w="0"/>
                    <a:solidFill>
                      <a:srgbClr val="DBDBDB"/>
                    </a:solidFill>
                  </a:tcPr>
                </a:tc>
                <a:extLst>
                  <a:ext uri="{0D108BD9-81ED-4DB2-BD59-A6C34878D82A}">
                    <a16:rowId xmlns:a16="http://schemas.microsoft.com/office/drawing/2014/main" val="10013"/>
                  </a:ext>
                </a:extLst>
              </a:tr>
              <a:tr h="152400">
                <a:tc gridSpan="2">
                  <a:txBody>
                    <a:bodyPr/>
                    <a:lstStyle/>
                    <a:p>
                      <a:pPr algn="l">
                        <a:lnSpc>
                          <a:spcPct val="83000"/>
                        </a:lnSpc>
                      </a:pPr>
                      <a:r>
                        <a:rPr sz="800">
                          <a:solidFill>
                            <a:srgbClr val="000000"/>
                          </a:solidFill>
                          <a:latin typeface="Segoe UI"/>
                          <a:ea typeface="Segoe UI"/>
                        </a:rPr>
                        <a:t>Reconciliation of Adjusted EBITDA Margin</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endParaRPr sz="100"/>
                    </a:p>
                  </a:txBody>
                  <a:tcPr marL="0" marR="0" marT="0" marB="0" anchor="b">
                    <a:lnL w="0"/>
                    <a:lnR w="0"/>
                    <a:lnT w="0"/>
                    <a:lnB w="0"/>
                    <a:solidFill>
                      <a:srgbClr val="FFFFFF"/>
                    </a:solidFill>
                  </a:tcPr>
                </a:tc>
                <a:extLst>
                  <a:ext uri="{0D108BD9-81ED-4DB2-BD59-A6C34878D82A}">
                    <a16:rowId xmlns:a16="http://schemas.microsoft.com/office/drawing/2014/main" val="10014"/>
                  </a:ext>
                </a:extLst>
              </a:tr>
              <a:tr h="152400">
                <a:tc gridSpan="2">
                  <a:txBody>
                    <a:bodyPr/>
                    <a:lstStyle/>
                    <a:p>
                      <a:pPr algn="l">
                        <a:lnSpc>
                          <a:spcPct val="83000"/>
                        </a:lnSpc>
                      </a:pPr>
                      <a:r>
                        <a:rPr sz="800" b="1">
                          <a:solidFill>
                            <a:srgbClr val="000000"/>
                          </a:solidFill>
                          <a:latin typeface="Segoe UI"/>
                          <a:ea typeface="Segoe UI"/>
                        </a:rPr>
                        <a:t>Revenue</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13.4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13.6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13.9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13.9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54.9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391795" algn="l"/>
                          <a:tab pos="719074" algn="l"/>
                        </a:tabLst>
                      </a:pPr>
                      <a:r>
                        <a:rPr sz="800" b="1">
                          <a:solidFill>
                            <a:srgbClr val="000000"/>
                          </a:solidFill>
                          <a:latin typeface="Segoe UI"/>
                          <a:ea typeface="Segoe UI"/>
                        </a:rPr>
                        <a:t>$	14.0	</a:t>
                      </a:r>
                    </a:p>
                  </a:txBody>
                  <a:tcPr marL="0" marR="9144" marT="0" marB="18288" anchor="b">
                    <a:lnL w="0"/>
                    <a:lnR w="0"/>
                    <a:lnT w="0"/>
                    <a:lnB w="0"/>
                    <a:solidFill>
                      <a:srgbClr val="DBDBDB"/>
                    </a:solidFill>
                  </a:tcPr>
                </a:tc>
                <a:extLst>
                  <a:ext uri="{0D108BD9-81ED-4DB2-BD59-A6C34878D82A}">
                    <a16:rowId xmlns:a16="http://schemas.microsoft.com/office/drawing/2014/main" val="10015"/>
                  </a:ext>
                </a:extLst>
              </a:tr>
              <a:tr h="152400">
                <a:tc gridSpan="2">
                  <a:txBody>
                    <a:bodyPr/>
                    <a:lstStyle/>
                    <a:p>
                      <a:pPr algn="l" defTabSz="457200">
                        <a:lnSpc>
                          <a:spcPct val="83000"/>
                        </a:lnSpc>
                        <a:spcBef>
                          <a:spcPct val="0"/>
                        </a:spcBef>
                        <a:spcAft>
                          <a:spcPct val="0"/>
                        </a:spcAft>
                      </a:pPr>
                      <a:r>
                        <a:rPr sz="800" b="1">
                          <a:solidFill>
                            <a:srgbClr val="000000"/>
                          </a:solidFill>
                          <a:latin typeface="Segoe UI"/>
                          <a:ea typeface="Segoe UI"/>
                        </a:rPr>
                        <a:t>Income (Loss) Before Income Taxes Margin</a:t>
                      </a:r>
                      <a:r>
                        <a:rPr sz="800" b="1" baseline="30000">
                          <a:solidFill>
                            <a:srgbClr val="000000"/>
                          </a:solidFill>
                          <a:latin typeface="Segoe UI"/>
                          <a:ea typeface="Segoe UI"/>
                        </a:rPr>
                        <a:t>(2)</a:t>
                      </a:r>
                    </a:p>
                  </a:txBody>
                  <a:tcPr marL="27432" marR="27432" marT="0" marB="18288" anchor="b">
                    <a:lnL w="0"/>
                    <a:lnR w="0"/>
                    <a:lnT w="0"/>
                    <a:lnB w="0"/>
                    <a:solidFill>
                      <a:srgbClr val="FFFFFF"/>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8783" algn="l"/>
                        </a:tabLst>
                      </a:pPr>
                      <a:r>
                        <a:rPr sz="800" b="1">
                          <a:solidFill>
                            <a:srgbClr val="000000"/>
                          </a:solidFill>
                          <a:latin typeface="Segoe UI"/>
                          <a:ea typeface="Segoe UI"/>
                        </a:rPr>
                        <a:t>	34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8783" algn="l"/>
                        </a:tabLst>
                      </a:pPr>
                      <a:r>
                        <a:rPr sz="800" b="1">
                          <a:solidFill>
                            <a:srgbClr val="000000"/>
                          </a:solidFill>
                          <a:latin typeface="Segoe UI"/>
                          <a:ea typeface="Segoe UI"/>
                        </a:rPr>
                        <a:t>	34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8783" algn="l"/>
                        </a:tabLst>
                      </a:pPr>
                      <a:r>
                        <a:rPr sz="800" b="1">
                          <a:solidFill>
                            <a:srgbClr val="000000"/>
                          </a:solidFill>
                          <a:latin typeface="Segoe UI"/>
                          <a:ea typeface="Segoe UI"/>
                        </a:rPr>
                        <a:t>	36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8783" algn="l"/>
                        </a:tabLst>
                      </a:pPr>
                      <a:r>
                        <a:rPr sz="800" b="1">
                          <a:solidFill>
                            <a:srgbClr val="000000"/>
                          </a:solidFill>
                          <a:latin typeface="Segoe UI"/>
                          <a:ea typeface="Segoe UI"/>
                        </a:rPr>
                        <a:t>	32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8783" algn="l"/>
                        </a:tabLst>
                      </a:pPr>
                      <a:r>
                        <a:rPr sz="800" b="1">
                          <a:solidFill>
                            <a:srgbClr val="000000"/>
                          </a:solidFill>
                          <a:latin typeface="Segoe UI"/>
                          <a:ea typeface="Segoe UI"/>
                        </a:rPr>
                        <a:t>	34	%</a:t>
                      </a:r>
                    </a:p>
                  </a:txBody>
                  <a:tcPr marL="0" marR="9144" marT="0" marB="18288" anchor="b">
                    <a:lnL w="0"/>
                    <a:lnR w="0"/>
                    <a:lnT w="0"/>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r" defTabSz="0">
                        <a:lnSpc>
                          <a:spcPct val="83000"/>
                        </a:lnSpc>
                        <a:tabLst>
                          <a:tab pos="889" algn="l"/>
                          <a:tab pos="168783" algn="l"/>
                        </a:tabLst>
                      </a:pPr>
                      <a:r>
                        <a:rPr sz="800" b="1">
                          <a:solidFill>
                            <a:srgbClr val="000000"/>
                          </a:solidFill>
                          <a:latin typeface="Segoe UI"/>
                          <a:ea typeface="Segoe UI"/>
                        </a:rPr>
                        <a:t>	32	%</a:t>
                      </a:r>
                    </a:p>
                  </a:txBody>
                  <a:tcPr marL="0" marR="9144" marT="0" marB="18288" anchor="b">
                    <a:lnL w="0"/>
                    <a:lnR w="0"/>
                    <a:lnT w="0"/>
                    <a:lnB w="0"/>
                    <a:solidFill>
                      <a:srgbClr val="FFFFFF"/>
                    </a:solidFill>
                  </a:tcPr>
                </a:tc>
                <a:extLst>
                  <a:ext uri="{0D108BD9-81ED-4DB2-BD59-A6C34878D82A}">
                    <a16:rowId xmlns:a16="http://schemas.microsoft.com/office/drawing/2014/main" val="10016"/>
                  </a:ext>
                </a:extLst>
              </a:tr>
              <a:tr h="152400">
                <a:tc gridSpan="2">
                  <a:txBody>
                    <a:bodyPr/>
                    <a:lstStyle/>
                    <a:p>
                      <a:pPr algn="l" defTabSz="457200">
                        <a:lnSpc>
                          <a:spcPct val="83000"/>
                        </a:lnSpc>
                        <a:spcBef>
                          <a:spcPct val="0"/>
                        </a:spcBef>
                        <a:spcAft>
                          <a:spcPct val="0"/>
                        </a:spcAft>
                      </a:pPr>
                      <a:r>
                        <a:rPr sz="800">
                          <a:solidFill>
                            <a:srgbClr val="000000"/>
                          </a:solidFill>
                          <a:latin typeface="Segoe UI"/>
                          <a:ea typeface="Segoe UI"/>
                        </a:rPr>
                        <a:t>Adjusted EBITDA Margin</a:t>
                      </a:r>
                      <a:r>
                        <a:rPr sz="800" baseline="30000">
                          <a:solidFill>
                            <a:srgbClr val="000000"/>
                          </a:solidFill>
                          <a:latin typeface="Segoe UI"/>
                          <a:ea typeface="Segoe UI"/>
                        </a:rPr>
                        <a:t>(2)</a:t>
                      </a:r>
                    </a:p>
                  </a:txBody>
                  <a:tcPr marL="27432" marR="27432" marT="0" marB="18288" anchor="b">
                    <a:lnL w="0"/>
                    <a:lnR w="0"/>
                    <a:lnT w="0"/>
                    <a:lnB w="0"/>
                    <a:solidFill>
                      <a:srgbClr val="DBDBDB"/>
                    </a:solidFill>
                  </a:tcPr>
                </a:tc>
                <a:tc hMerge="1">
                  <a:txBody>
                    <a:bodyPr/>
                    <a:lstStyle/>
                    <a:p>
                      <a:endParaRPr/>
                    </a:p>
                  </a:txBody>
                  <a:tcPr anchor="b">
                    <a:lnL w="0"/>
                    <a:lnR w="0"/>
                    <a:lnT w="0"/>
                    <a:lnB w="0"/>
                    <a:no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6370" algn="l"/>
                        </a:tabLst>
                      </a:pPr>
                      <a:r>
                        <a:rPr sz="800">
                          <a:solidFill>
                            <a:srgbClr val="000000"/>
                          </a:solidFill>
                          <a:latin typeface="Segoe UI"/>
                          <a:ea typeface="Segoe UI"/>
                        </a:rPr>
                        <a:t>	43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6370" algn="l"/>
                        </a:tabLst>
                      </a:pPr>
                      <a:r>
                        <a:rPr sz="800">
                          <a:solidFill>
                            <a:srgbClr val="000000"/>
                          </a:solidFill>
                          <a:latin typeface="Segoe UI"/>
                          <a:ea typeface="Segoe UI"/>
                        </a:rPr>
                        <a:t>	45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6370" algn="l"/>
                        </a:tabLst>
                      </a:pPr>
                      <a:r>
                        <a:rPr sz="800">
                          <a:solidFill>
                            <a:srgbClr val="000000"/>
                          </a:solidFill>
                          <a:latin typeface="Segoe UI"/>
                          <a:ea typeface="Segoe UI"/>
                        </a:rPr>
                        <a:t>	42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6370" algn="l"/>
                        </a:tabLst>
                      </a:pPr>
                      <a:r>
                        <a:rPr sz="800">
                          <a:solidFill>
                            <a:srgbClr val="000000"/>
                          </a:solidFill>
                          <a:latin typeface="Segoe UI"/>
                          <a:ea typeface="Segoe UI"/>
                        </a:rPr>
                        <a:t>	43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6370" algn="l"/>
                        </a:tabLst>
                      </a:pPr>
                      <a:r>
                        <a:rPr sz="800">
                          <a:solidFill>
                            <a:srgbClr val="000000"/>
                          </a:solidFill>
                          <a:latin typeface="Segoe UI"/>
                          <a:ea typeface="Segoe UI"/>
                        </a:rPr>
                        <a:t>	43	%</a:t>
                      </a:r>
                    </a:p>
                  </a:txBody>
                  <a:tcPr marL="0" marR="9144" marT="0" marB="18288" anchor="b">
                    <a:lnL w="0"/>
                    <a:lnR w="0"/>
                    <a:lnT w="0"/>
                    <a:lnB w="0"/>
                    <a:solidFill>
                      <a:srgbClr val="DBDBDB"/>
                    </a:solidFill>
                  </a:tcPr>
                </a:tc>
                <a:tc>
                  <a:txBody>
                    <a:bodyPr/>
                    <a:lstStyle/>
                    <a:p>
                      <a:endParaRPr sz="100"/>
                    </a:p>
                  </a:txBody>
                  <a:tcPr marL="0" marR="0" marT="0" marB="0" anchor="b">
                    <a:lnL w="0"/>
                    <a:lnR w="0"/>
                    <a:lnT w="0"/>
                    <a:lnB w="0"/>
                    <a:solidFill>
                      <a:srgbClr val="DBDBDB"/>
                    </a:solidFill>
                  </a:tcPr>
                </a:tc>
                <a:tc>
                  <a:txBody>
                    <a:bodyPr/>
                    <a:lstStyle/>
                    <a:p>
                      <a:pPr algn="r" defTabSz="0">
                        <a:lnSpc>
                          <a:spcPct val="83000"/>
                        </a:lnSpc>
                        <a:tabLst>
                          <a:tab pos="889" algn="l"/>
                          <a:tab pos="166370" algn="l"/>
                        </a:tabLst>
                      </a:pPr>
                      <a:r>
                        <a:rPr sz="800">
                          <a:solidFill>
                            <a:srgbClr val="000000"/>
                          </a:solidFill>
                          <a:latin typeface="Segoe UI"/>
                          <a:ea typeface="Segoe UI"/>
                        </a:rPr>
                        <a:t>	40	%</a:t>
                      </a:r>
                    </a:p>
                  </a:txBody>
                  <a:tcPr marL="0" marR="9144" marT="0" marB="18288" anchor="b">
                    <a:lnL w="0"/>
                    <a:lnR w="0"/>
                    <a:lnT w="0"/>
                    <a:lnB w="0"/>
                    <a:solidFill>
                      <a:srgbClr val="DBDBDB"/>
                    </a:solidFill>
                  </a:tcPr>
                </a:tc>
                <a:extLst>
                  <a:ext uri="{0D108BD9-81ED-4DB2-BD59-A6C34878D82A}">
                    <a16:rowId xmlns:a16="http://schemas.microsoft.com/office/drawing/2014/main" val="10017"/>
                  </a:ext>
                </a:extLst>
              </a:tr>
            </a:tbl>
          </a:graphicData>
        </a:graphic>
      </p:graphicFrame>
      <p:sp>
        <p:nvSpPr>
          <p:cNvPr id="5" name="New shape"/>
          <p:cNvSpPr/>
          <p:nvPr/>
        </p:nvSpPr>
        <p:spPr>
          <a:xfrm>
            <a:off x="999744" y="503174"/>
            <a:ext cx="10353929" cy="44310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200">
                <a:solidFill>
                  <a:srgbClr val="0E3267"/>
                </a:solidFill>
                <a:latin typeface="Segoe UI"/>
                <a:ea typeface="Segoe UI"/>
              </a:rPr>
              <a:t>DHI Group, Inc.</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New shape"/>
          <p:cNvSpPr/>
          <p:nvPr/>
        </p:nvSpPr>
        <p:spPr>
          <a:xfrm>
            <a:off x="990600" y="1192847"/>
            <a:ext cx="10437876" cy="447230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t"/>
          <a:lstStyle/>
          <a:p>
            <a:pPr algn="ctr" defTabSz="457200">
              <a:lnSpc>
                <a:spcPct val="100000"/>
              </a:lnSpc>
              <a:spcBef>
                <a:spcPct val="0"/>
              </a:spcBef>
              <a:spcAft>
                <a:spcPct val="0"/>
              </a:spcAft>
            </a:pPr>
            <a:r>
              <a:rPr sz="3200" dirty="0">
                <a:solidFill>
                  <a:srgbClr val="FFFFFF"/>
                </a:solidFill>
                <a:latin typeface="Segoe UI"/>
                <a:ea typeface="Segoe UI"/>
              </a:rPr>
              <a:t>DHI Group owns </a:t>
            </a:r>
            <a:r>
              <a:rPr sz="3200" b="1" dirty="0">
                <a:solidFill>
                  <a:srgbClr val="FFFFFF"/>
                </a:solidFill>
                <a:latin typeface="Segoe UI"/>
                <a:ea typeface="Segoe UI"/>
              </a:rPr>
              <a:t>ClearanceJobs and Dice</a:t>
            </a:r>
            <a:r>
              <a:rPr sz="3200" dirty="0">
                <a:solidFill>
                  <a:srgbClr val="FFFFFF"/>
                </a:solidFill>
                <a:latin typeface="Segoe UI"/>
                <a:ea typeface="Segoe UI"/>
              </a:rPr>
              <a:t>, which are platforms for finding and engaging with top tech talent, including engineers, software developers, data scientists, cybersecurity experts, professionals with AI skills and more. </a:t>
            </a:r>
            <a:r>
              <a:rPr sz="3200" b="1" dirty="0">
                <a:solidFill>
                  <a:srgbClr val="FFFFFF"/>
                </a:solidFill>
                <a:latin typeface="Segoe UI"/>
                <a:ea typeface="Segoe UI"/>
              </a:rPr>
              <a:t>With over 9 million tech professional profiles on our two platforms</a:t>
            </a:r>
            <a:r>
              <a:rPr sz="3200" dirty="0">
                <a:solidFill>
                  <a:srgbClr val="FFFFFF"/>
                </a:solidFill>
                <a:latin typeface="Segoe UI"/>
                <a:ea typeface="Segoe UI"/>
              </a:rPr>
              <a:t>, we use AI-powered tools and our proprietary skills algorithm to connect employers with the most qualified candidates for their job openings.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DHI Group: Two-Sided Marketplaces</a:t>
            </a:r>
          </a:p>
        </p:txBody>
      </p:sp>
      <p:sp>
        <p:nvSpPr>
          <p:cNvPr id="4" name="New shape"/>
          <p:cNvSpPr/>
          <p:nvPr/>
        </p:nvSpPr>
        <p:spPr>
          <a:xfrm>
            <a:off x="3346577" y="5598414"/>
            <a:ext cx="139954" cy="13995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 name="New picture"/>
          <p:cNvPicPr/>
          <p:nvPr/>
        </p:nvPicPr>
        <p:blipFill>
          <a:blip r:embed="rId2"/>
          <a:stretch>
            <a:fillRect/>
          </a:stretch>
        </p:blipFill>
        <p:spPr>
          <a:xfrm>
            <a:off x="3346577" y="5598414"/>
            <a:ext cx="139954" cy="139954"/>
          </a:xfrm>
          <a:prstGeom prst="rect">
            <a:avLst/>
          </a:prstGeom>
        </p:spPr>
      </p:pic>
      <p:sp>
        <p:nvSpPr>
          <p:cNvPr id="6" name="New shape"/>
          <p:cNvSpPr/>
          <p:nvPr/>
        </p:nvSpPr>
        <p:spPr>
          <a:xfrm>
            <a:off x="3189478" y="5538978"/>
            <a:ext cx="513461" cy="38188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 name="New picture"/>
          <p:cNvPicPr/>
          <p:nvPr/>
        </p:nvPicPr>
        <p:blipFill>
          <a:blip r:embed="rId3"/>
          <a:stretch>
            <a:fillRect/>
          </a:stretch>
        </p:blipFill>
        <p:spPr>
          <a:xfrm>
            <a:off x="3189478" y="5538978"/>
            <a:ext cx="513461" cy="381889"/>
          </a:xfrm>
          <a:prstGeom prst="rect">
            <a:avLst/>
          </a:prstGeom>
        </p:spPr>
      </p:pic>
      <p:sp>
        <p:nvSpPr>
          <p:cNvPr id="8" name="New shape"/>
          <p:cNvSpPr/>
          <p:nvPr/>
        </p:nvSpPr>
        <p:spPr>
          <a:xfrm>
            <a:off x="3153410" y="5394706"/>
            <a:ext cx="513461" cy="38188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4"/>
          <a:stretch>
            <a:fillRect/>
          </a:stretch>
        </p:blipFill>
        <p:spPr>
          <a:xfrm>
            <a:off x="3153410" y="5394706"/>
            <a:ext cx="513461" cy="381889"/>
          </a:xfrm>
          <a:prstGeom prst="rect">
            <a:avLst/>
          </a:prstGeom>
        </p:spPr>
      </p:pic>
      <p:sp>
        <p:nvSpPr>
          <p:cNvPr id="10" name="New shape"/>
          <p:cNvSpPr/>
          <p:nvPr/>
        </p:nvSpPr>
        <p:spPr>
          <a:xfrm>
            <a:off x="3882390" y="5230368"/>
            <a:ext cx="2144903" cy="110794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a:solidFill>
                  <a:srgbClr val="2D2D2D"/>
                </a:solidFill>
                <a:latin typeface="Segoe UI"/>
                <a:ea typeface="Segoe UI"/>
              </a:rPr>
              <a:t>Two Online Recruiting Platforms with </a:t>
            </a:r>
            <a:r>
              <a:rPr sz="1800" b="1">
                <a:solidFill>
                  <a:srgbClr val="64A70B"/>
                </a:solidFill>
                <a:latin typeface="Segoe UI"/>
                <a:ea typeface="Segoe UI"/>
              </a:rPr>
              <a:t>proprietary</a:t>
            </a:r>
            <a:r>
              <a:rPr sz="1800">
                <a:solidFill>
                  <a:srgbClr val="2D2D2D"/>
                </a:solidFill>
                <a:latin typeface="Segoe UI"/>
                <a:ea typeface="Segoe UI"/>
              </a:rPr>
              <a:t> software technology </a:t>
            </a:r>
          </a:p>
        </p:txBody>
      </p:sp>
      <p:sp>
        <p:nvSpPr>
          <p:cNvPr id="11" name="New shape"/>
          <p:cNvSpPr/>
          <p:nvPr/>
        </p:nvSpPr>
        <p:spPr>
          <a:xfrm>
            <a:off x="620522" y="5373624"/>
            <a:ext cx="130429" cy="13042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2" name="New picture"/>
          <p:cNvPicPr/>
          <p:nvPr/>
        </p:nvPicPr>
        <p:blipFill>
          <a:blip r:embed="rId5"/>
          <a:stretch>
            <a:fillRect/>
          </a:stretch>
        </p:blipFill>
        <p:spPr>
          <a:xfrm>
            <a:off x="620522" y="5373624"/>
            <a:ext cx="130429" cy="130429"/>
          </a:xfrm>
          <a:prstGeom prst="rect">
            <a:avLst/>
          </a:prstGeom>
        </p:spPr>
      </p:pic>
      <p:sp>
        <p:nvSpPr>
          <p:cNvPr id="13" name="New shape"/>
          <p:cNvSpPr/>
          <p:nvPr/>
        </p:nvSpPr>
        <p:spPr>
          <a:xfrm>
            <a:off x="542163" y="5543296"/>
            <a:ext cx="287020" cy="41757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4" name="New picture"/>
          <p:cNvPicPr/>
          <p:nvPr/>
        </p:nvPicPr>
        <p:blipFill>
          <a:blip r:embed="rId6"/>
          <a:stretch>
            <a:fillRect/>
          </a:stretch>
        </p:blipFill>
        <p:spPr>
          <a:xfrm>
            <a:off x="542163" y="5543296"/>
            <a:ext cx="287020" cy="417576"/>
          </a:xfrm>
          <a:prstGeom prst="rect">
            <a:avLst/>
          </a:prstGeom>
        </p:spPr>
      </p:pic>
      <p:sp>
        <p:nvSpPr>
          <p:cNvPr id="15" name="New shape"/>
          <p:cNvSpPr/>
          <p:nvPr/>
        </p:nvSpPr>
        <p:spPr>
          <a:xfrm>
            <a:off x="398907" y="5373370"/>
            <a:ext cx="104394" cy="60032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6" name="New picture"/>
          <p:cNvPicPr/>
          <p:nvPr/>
        </p:nvPicPr>
        <p:blipFill>
          <a:blip r:embed="rId7"/>
          <a:stretch>
            <a:fillRect/>
          </a:stretch>
        </p:blipFill>
        <p:spPr>
          <a:xfrm>
            <a:off x="398907" y="5373370"/>
            <a:ext cx="104394" cy="600329"/>
          </a:xfrm>
          <a:prstGeom prst="rect">
            <a:avLst/>
          </a:prstGeom>
        </p:spPr>
      </p:pic>
      <p:sp>
        <p:nvSpPr>
          <p:cNvPr id="17" name="New shape"/>
          <p:cNvSpPr/>
          <p:nvPr/>
        </p:nvSpPr>
        <p:spPr>
          <a:xfrm>
            <a:off x="268097" y="5817362"/>
            <a:ext cx="260985" cy="2603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8" name="New picture"/>
          <p:cNvPicPr/>
          <p:nvPr/>
        </p:nvPicPr>
        <p:blipFill>
          <a:blip r:embed="rId8"/>
          <a:stretch>
            <a:fillRect/>
          </a:stretch>
        </p:blipFill>
        <p:spPr>
          <a:xfrm>
            <a:off x="268097" y="5817362"/>
            <a:ext cx="260985" cy="26035"/>
          </a:xfrm>
          <a:prstGeom prst="rect">
            <a:avLst/>
          </a:prstGeom>
        </p:spPr>
      </p:pic>
      <p:sp>
        <p:nvSpPr>
          <p:cNvPr id="19" name="New shape"/>
          <p:cNvSpPr/>
          <p:nvPr/>
        </p:nvSpPr>
        <p:spPr>
          <a:xfrm>
            <a:off x="262636" y="5530215"/>
            <a:ext cx="260985" cy="2603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0" name="New picture"/>
          <p:cNvPicPr/>
          <p:nvPr/>
        </p:nvPicPr>
        <p:blipFill>
          <a:blip r:embed="rId9"/>
          <a:stretch>
            <a:fillRect/>
          </a:stretch>
        </p:blipFill>
        <p:spPr>
          <a:xfrm>
            <a:off x="262636" y="5530215"/>
            <a:ext cx="260985" cy="26035"/>
          </a:xfrm>
          <a:prstGeom prst="rect">
            <a:avLst/>
          </a:prstGeom>
        </p:spPr>
      </p:pic>
      <p:sp>
        <p:nvSpPr>
          <p:cNvPr id="21" name="New shape"/>
          <p:cNvSpPr/>
          <p:nvPr/>
        </p:nvSpPr>
        <p:spPr>
          <a:xfrm>
            <a:off x="230759" y="5660771"/>
            <a:ext cx="287020" cy="2603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2" name="New picture"/>
          <p:cNvPicPr/>
          <p:nvPr/>
        </p:nvPicPr>
        <p:blipFill>
          <a:blip r:embed="rId10"/>
          <a:stretch>
            <a:fillRect/>
          </a:stretch>
        </p:blipFill>
        <p:spPr>
          <a:xfrm>
            <a:off x="230759" y="5660771"/>
            <a:ext cx="287020" cy="26035"/>
          </a:xfrm>
          <a:prstGeom prst="rect">
            <a:avLst/>
          </a:prstGeom>
        </p:spPr>
      </p:pic>
      <p:sp>
        <p:nvSpPr>
          <p:cNvPr id="23" name="New shape"/>
          <p:cNvSpPr/>
          <p:nvPr/>
        </p:nvSpPr>
        <p:spPr>
          <a:xfrm>
            <a:off x="228981" y="5374386"/>
            <a:ext cx="313182" cy="60032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4" name="New picture"/>
          <p:cNvPicPr/>
          <p:nvPr/>
        </p:nvPicPr>
        <p:blipFill>
          <a:blip r:embed="rId11"/>
          <a:stretch>
            <a:fillRect/>
          </a:stretch>
        </p:blipFill>
        <p:spPr>
          <a:xfrm>
            <a:off x="228981" y="5374386"/>
            <a:ext cx="313182" cy="600329"/>
          </a:xfrm>
          <a:prstGeom prst="rect">
            <a:avLst/>
          </a:prstGeom>
        </p:spPr>
      </p:pic>
      <p:sp>
        <p:nvSpPr>
          <p:cNvPr id="25" name="New shape"/>
          <p:cNvSpPr/>
          <p:nvPr/>
        </p:nvSpPr>
        <p:spPr>
          <a:xfrm>
            <a:off x="908431" y="5227066"/>
            <a:ext cx="2152904" cy="138074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a:solidFill>
                  <a:srgbClr val="2D2D2D"/>
                </a:solidFill>
                <a:latin typeface="Segoe UI"/>
                <a:ea typeface="Segoe UI"/>
              </a:rPr>
              <a:t>Help Companies and Recruiters </a:t>
            </a:r>
            <a:r>
              <a:rPr sz="1800" b="1">
                <a:solidFill>
                  <a:srgbClr val="64A70B"/>
                </a:solidFill>
                <a:latin typeface="Segoe UI"/>
                <a:ea typeface="Segoe UI"/>
              </a:rPr>
              <a:t>Attract, Engage and Hire </a:t>
            </a:r>
            <a:r>
              <a:rPr sz="1800">
                <a:solidFill>
                  <a:srgbClr val="2D2D2D"/>
                </a:solidFill>
                <a:latin typeface="Segoe UI"/>
                <a:ea typeface="Segoe UI"/>
              </a:rPr>
              <a:t>Tech Talent</a:t>
            </a:r>
          </a:p>
        </p:txBody>
      </p:sp>
      <p:sp>
        <p:nvSpPr>
          <p:cNvPr id="26" name="New shape"/>
          <p:cNvSpPr/>
          <p:nvPr/>
        </p:nvSpPr>
        <p:spPr>
          <a:xfrm>
            <a:off x="9117330" y="5683885"/>
            <a:ext cx="225806" cy="20180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7" name="New picture"/>
          <p:cNvPicPr/>
          <p:nvPr/>
        </p:nvPicPr>
        <p:blipFill>
          <a:blip r:embed="rId12"/>
          <a:stretch>
            <a:fillRect/>
          </a:stretch>
        </p:blipFill>
        <p:spPr>
          <a:xfrm>
            <a:off x="9117330" y="5683885"/>
            <a:ext cx="225806" cy="201803"/>
          </a:xfrm>
          <a:prstGeom prst="rect">
            <a:avLst/>
          </a:prstGeom>
        </p:spPr>
      </p:pic>
      <p:sp>
        <p:nvSpPr>
          <p:cNvPr id="28" name="New shape"/>
          <p:cNvSpPr/>
          <p:nvPr/>
        </p:nvSpPr>
        <p:spPr>
          <a:xfrm>
            <a:off x="9365107" y="5717794"/>
            <a:ext cx="113919" cy="19177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9" name="New picture"/>
          <p:cNvPicPr/>
          <p:nvPr/>
        </p:nvPicPr>
        <p:blipFill>
          <a:blip r:embed="rId13"/>
          <a:stretch>
            <a:fillRect/>
          </a:stretch>
        </p:blipFill>
        <p:spPr>
          <a:xfrm>
            <a:off x="9365107" y="5717794"/>
            <a:ext cx="113919" cy="191770"/>
          </a:xfrm>
          <a:prstGeom prst="rect">
            <a:avLst/>
          </a:prstGeom>
        </p:spPr>
      </p:pic>
      <p:sp>
        <p:nvSpPr>
          <p:cNvPr id="30" name="New shape"/>
          <p:cNvSpPr/>
          <p:nvPr/>
        </p:nvSpPr>
        <p:spPr>
          <a:xfrm>
            <a:off x="9185275" y="5547995"/>
            <a:ext cx="89916" cy="10185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1" name="New picture"/>
          <p:cNvPicPr/>
          <p:nvPr/>
        </p:nvPicPr>
        <p:blipFill>
          <a:blip r:embed="rId14"/>
          <a:stretch>
            <a:fillRect/>
          </a:stretch>
        </p:blipFill>
        <p:spPr>
          <a:xfrm>
            <a:off x="9185275" y="5547995"/>
            <a:ext cx="89916" cy="101854"/>
          </a:xfrm>
          <a:prstGeom prst="rect">
            <a:avLst/>
          </a:prstGeom>
        </p:spPr>
      </p:pic>
      <p:cxnSp>
        <p:nvCxnSpPr>
          <p:cNvPr id="32" name="New connector"/>
          <p:cNvCxnSpPr/>
          <p:nvPr/>
        </p:nvCxnSpPr>
        <p:spPr>
          <a:xfrm flipV="1">
            <a:off x="9433052" y="5795772"/>
            <a:ext cx="0" cy="157861"/>
          </a:xfrm>
          <a:prstGeom prst="line">
            <a:avLst/>
          </a:prstGeom>
          <a:noFill/>
          <a:ln w="12700">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cxnSp>
        <p:nvCxnSpPr>
          <p:cNvPr id="33" name="New connector"/>
          <p:cNvCxnSpPr/>
          <p:nvPr/>
        </p:nvCxnSpPr>
        <p:spPr>
          <a:xfrm flipV="1">
            <a:off x="9297162" y="5761863"/>
            <a:ext cx="0" cy="191770"/>
          </a:xfrm>
          <a:prstGeom prst="line">
            <a:avLst/>
          </a:prstGeom>
          <a:noFill/>
          <a:ln w="12700">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cxnSp>
        <p:nvCxnSpPr>
          <p:cNvPr id="34" name="New connector"/>
          <p:cNvCxnSpPr/>
          <p:nvPr/>
        </p:nvCxnSpPr>
        <p:spPr>
          <a:xfrm>
            <a:off x="9163304" y="5761863"/>
            <a:ext cx="0" cy="191770"/>
          </a:xfrm>
          <a:prstGeom prst="line">
            <a:avLst/>
          </a:prstGeom>
          <a:noFill/>
          <a:ln w="12700">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sp>
        <p:nvSpPr>
          <p:cNvPr id="35" name="New shape"/>
          <p:cNvSpPr/>
          <p:nvPr/>
        </p:nvSpPr>
        <p:spPr>
          <a:xfrm>
            <a:off x="9343136" y="5581904"/>
            <a:ext cx="89916" cy="10185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6" name="New picture"/>
          <p:cNvPicPr/>
          <p:nvPr/>
        </p:nvPicPr>
        <p:blipFill>
          <a:blip r:embed="rId15"/>
          <a:stretch>
            <a:fillRect/>
          </a:stretch>
        </p:blipFill>
        <p:spPr>
          <a:xfrm>
            <a:off x="9343136" y="5581904"/>
            <a:ext cx="89916" cy="101854"/>
          </a:xfrm>
          <a:prstGeom prst="rect">
            <a:avLst/>
          </a:prstGeom>
        </p:spPr>
      </p:pic>
      <p:sp>
        <p:nvSpPr>
          <p:cNvPr id="37" name="New shape"/>
          <p:cNvSpPr/>
          <p:nvPr/>
        </p:nvSpPr>
        <p:spPr>
          <a:xfrm>
            <a:off x="8981440" y="5717794"/>
            <a:ext cx="113919" cy="19177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8" name="New picture"/>
          <p:cNvPicPr/>
          <p:nvPr/>
        </p:nvPicPr>
        <p:blipFill>
          <a:blip r:embed="rId16"/>
          <a:stretch>
            <a:fillRect/>
          </a:stretch>
        </p:blipFill>
        <p:spPr>
          <a:xfrm>
            <a:off x="8981440" y="5717794"/>
            <a:ext cx="113919" cy="191770"/>
          </a:xfrm>
          <a:prstGeom prst="rect">
            <a:avLst/>
          </a:prstGeom>
        </p:spPr>
      </p:pic>
      <p:cxnSp>
        <p:nvCxnSpPr>
          <p:cNvPr id="39" name="New connector"/>
          <p:cNvCxnSpPr/>
          <p:nvPr/>
        </p:nvCxnSpPr>
        <p:spPr>
          <a:xfrm flipV="1">
            <a:off x="9027414" y="5795772"/>
            <a:ext cx="0" cy="157861"/>
          </a:xfrm>
          <a:prstGeom prst="line">
            <a:avLst/>
          </a:prstGeom>
          <a:noFill/>
          <a:ln w="12700">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sp>
        <p:nvSpPr>
          <p:cNvPr id="40" name="New shape"/>
          <p:cNvSpPr/>
          <p:nvPr/>
        </p:nvSpPr>
        <p:spPr>
          <a:xfrm>
            <a:off x="9027414" y="5581904"/>
            <a:ext cx="89916" cy="10185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1" name="New picture"/>
          <p:cNvPicPr/>
          <p:nvPr/>
        </p:nvPicPr>
        <p:blipFill>
          <a:blip r:embed="rId17"/>
          <a:stretch>
            <a:fillRect/>
          </a:stretch>
        </p:blipFill>
        <p:spPr>
          <a:xfrm>
            <a:off x="9027414" y="5581904"/>
            <a:ext cx="89916" cy="101854"/>
          </a:xfrm>
          <a:prstGeom prst="rect">
            <a:avLst/>
          </a:prstGeom>
        </p:spPr>
      </p:pic>
      <p:sp>
        <p:nvSpPr>
          <p:cNvPr id="42" name="New shape"/>
          <p:cNvSpPr/>
          <p:nvPr/>
        </p:nvSpPr>
        <p:spPr>
          <a:xfrm>
            <a:off x="9083294" y="5446014"/>
            <a:ext cx="91821" cy="10185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3" name="New picture"/>
          <p:cNvPicPr/>
          <p:nvPr/>
        </p:nvPicPr>
        <p:blipFill>
          <a:blip r:embed="rId18"/>
          <a:stretch>
            <a:fillRect/>
          </a:stretch>
        </p:blipFill>
        <p:spPr>
          <a:xfrm>
            <a:off x="9083294" y="5446014"/>
            <a:ext cx="91821" cy="101854"/>
          </a:xfrm>
          <a:prstGeom prst="rect">
            <a:avLst/>
          </a:prstGeom>
        </p:spPr>
      </p:pic>
      <p:sp>
        <p:nvSpPr>
          <p:cNvPr id="44" name="New shape"/>
          <p:cNvSpPr/>
          <p:nvPr/>
        </p:nvSpPr>
        <p:spPr>
          <a:xfrm>
            <a:off x="9287256" y="5446014"/>
            <a:ext cx="89916" cy="10185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5" name="New picture"/>
          <p:cNvPicPr/>
          <p:nvPr/>
        </p:nvPicPr>
        <p:blipFill>
          <a:blip r:embed="rId19"/>
          <a:stretch>
            <a:fillRect/>
          </a:stretch>
        </p:blipFill>
        <p:spPr>
          <a:xfrm>
            <a:off x="9287256" y="5446014"/>
            <a:ext cx="89916" cy="101854"/>
          </a:xfrm>
          <a:prstGeom prst="rect">
            <a:avLst/>
          </a:prstGeom>
        </p:spPr>
      </p:pic>
      <p:sp>
        <p:nvSpPr>
          <p:cNvPr id="46" name="New shape"/>
          <p:cNvSpPr/>
          <p:nvPr/>
        </p:nvSpPr>
        <p:spPr>
          <a:xfrm>
            <a:off x="9604248" y="5227066"/>
            <a:ext cx="2238121" cy="110794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a:solidFill>
                  <a:srgbClr val="2D2D2D"/>
                </a:solidFill>
                <a:latin typeface="Segoe UI"/>
                <a:ea typeface="Segoe UI"/>
              </a:rPr>
              <a:t>Millions of </a:t>
            </a:r>
            <a:r>
              <a:rPr sz="1800" b="1">
                <a:solidFill>
                  <a:srgbClr val="64A70B"/>
                </a:solidFill>
                <a:latin typeface="Segoe UI"/>
                <a:ea typeface="Segoe UI"/>
              </a:rPr>
              <a:t>Candidate Profiles</a:t>
            </a:r>
            <a:r>
              <a:rPr sz="1800">
                <a:solidFill>
                  <a:srgbClr val="2D2D2D"/>
                </a:solidFill>
                <a:latin typeface="Segoe UI"/>
                <a:ea typeface="Segoe UI"/>
              </a:rPr>
              <a:t> due to the Longevity of the Platforms </a:t>
            </a:r>
          </a:p>
        </p:txBody>
      </p:sp>
      <p:sp>
        <p:nvSpPr>
          <p:cNvPr id="47" name="New shape"/>
          <p:cNvSpPr/>
          <p:nvPr/>
        </p:nvSpPr>
        <p:spPr>
          <a:xfrm>
            <a:off x="6027293" y="5343779"/>
            <a:ext cx="629920" cy="35598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8" name="New picture"/>
          <p:cNvPicPr/>
          <p:nvPr/>
        </p:nvPicPr>
        <p:blipFill>
          <a:blip r:embed="rId20"/>
          <a:stretch>
            <a:fillRect/>
          </a:stretch>
        </p:blipFill>
        <p:spPr>
          <a:xfrm>
            <a:off x="6027293" y="5343779"/>
            <a:ext cx="629920" cy="355981"/>
          </a:xfrm>
          <a:prstGeom prst="rect">
            <a:avLst/>
          </a:prstGeom>
        </p:spPr>
      </p:pic>
      <p:sp>
        <p:nvSpPr>
          <p:cNvPr id="49" name="New shape"/>
          <p:cNvSpPr/>
          <p:nvPr/>
        </p:nvSpPr>
        <p:spPr>
          <a:xfrm>
            <a:off x="6082030" y="5836666"/>
            <a:ext cx="520446" cy="13690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0" name="New picture"/>
          <p:cNvPicPr/>
          <p:nvPr/>
        </p:nvPicPr>
        <p:blipFill>
          <a:blip r:embed="rId21"/>
          <a:stretch>
            <a:fillRect/>
          </a:stretch>
        </p:blipFill>
        <p:spPr>
          <a:xfrm>
            <a:off x="6082030" y="5836666"/>
            <a:ext cx="520446" cy="136906"/>
          </a:xfrm>
          <a:prstGeom prst="rect">
            <a:avLst/>
          </a:prstGeom>
        </p:spPr>
      </p:pic>
      <p:sp>
        <p:nvSpPr>
          <p:cNvPr id="51" name="New shape"/>
          <p:cNvSpPr/>
          <p:nvPr/>
        </p:nvSpPr>
        <p:spPr>
          <a:xfrm>
            <a:off x="6082030" y="5672328"/>
            <a:ext cx="520446" cy="16433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2" name="New picture"/>
          <p:cNvPicPr/>
          <p:nvPr/>
        </p:nvPicPr>
        <p:blipFill>
          <a:blip r:embed="rId22"/>
          <a:stretch>
            <a:fillRect/>
          </a:stretch>
        </p:blipFill>
        <p:spPr>
          <a:xfrm>
            <a:off x="6082030" y="5672328"/>
            <a:ext cx="520446" cy="164338"/>
          </a:xfrm>
          <a:prstGeom prst="rect">
            <a:avLst/>
          </a:prstGeom>
        </p:spPr>
      </p:pic>
      <p:sp>
        <p:nvSpPr>
          <p:cNvPr id="53" name="New shape"/>
          <p:cNvSpPr/>
          <p:nvPr/>
        </p:nvSpPr>
        <p:spPr>
          <a:xfrm>
            <a:off x="6424422" y="5918835"/>
            <a:ext cx="82169" cy="2730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4" name="New picture"/>
          <p:cNvPicPr/>
          <p:nvPr/>
        </p:nvPicPr>
        <p:blipFill>
          <a:blip r:embed="rId23"/>
          <a:stretch>
            <a:fillRect/>
          </a:stretch>
        </p:blipFill>
        <p:spPr>
          <a:xfrm>
            <a:off x="6424422" y="5918835"/>
            <a:ext cx="82169" cy="27305"/>
          </a:xfrm>
          <a:prstGeom prst="rect">
            <a:avLst/>
          </a:prstGeom>
        </p:spPr>
      </p:pic>
      <p:sp>
        <p:nvSpPr>
          <p:cNvPr id="55" name="New shape"/>
          <p:cNvSpPr/>
          <p:nvPr/>
        </p:nvSpPr>
        <p:spPr>
          <a:xfrm>
            <a:off x="6743319" y="5227066"/>
            <a:ext cx="2238121" cy="110794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a:solidFill>
                  <a:srgbClr val="64A70B"/>
                </a:solidFill>
                <a:latin typeface="Segoe UI"/>
                <a:ea typeface="Segoe UI"/>
              </a:rPr>
              <a:t>SaaS</a:t>
            </a:r>
            <a:r>
              <a:rPr sz="1800">
                <a:solidFill>
                  <a:srgbClr val="2D2D2D"/>
                </a:solidFill>
                <a:latin typeface="Segoe UI"/>
                <a:ea typeface="Segoe UI"/>
              </a:rPr>
              <a:t> Business Model with approximately 90% Recurring Revenue</a:t>
            </a:r>
          </a:p>
        </p:txBody>
      </p:sp>
      <p:sp>
        <p:nvSpPr>
          <p:cNvPr id="56" name="New shape"/>
          <p:cNvSpPr/>
          <p:nvPr/>
        </p:nvSpPr>
        <p:spPr>
          <a:xfrm>
            <a:off x="3970909" y="1940306"/>
            <a:ext cx="4253865" cy="2018157"/>
          </a:xfrm>
          <a:prstGeom prst="roundRect">
            <a:avLst>
              <a:gd name="adj" fmla="val 16660"/>
            </a:avLst>
          </a:prstGeom>
          <a:solidFill>
            <a:srgbClr val="FFFFFF"/>
          </a:solidFill>
          <a:ln w="50800">
            <a:prstDash val="solid"/>
            <a:miter/>
          </a:ln>
        </p:spPr>
        <p:style>
          <a:lnRef idx="2">
            <a:srgbClr val="0E3267"/>
          </a:lnRef>
          <a:fillRef idx="1">
            <a:schemeClr val="accent1"/>
          </a:fillRef>
          <a:effectRef idx="0">
            <a:schemeClr val="accent1"/>
          </a:effectRef>
          <a:fontRef idx="minor">
            <a:schemeClr val="lt1"/>
          </a:fontRef>
        </p:style>
        <p:txBody>
          <a:bodyPr lIns="63500" tIns="25400" rIns="63500" bIns="63500" rtlCol="0" anchor="ctr"/>
          <a:lstStyle/>
          <a:p>
            <a:pPr algn="ctr" defTabSz="457200">
              <a:lnSpc>
                <a:spcPct val="100000"/>
              </a:lnSpc>
              <a:spcBef>
                <a:spcPct val="0"/>
              </a:spcBef>
              <a:spcAft>
                <a:spcPct val="0"/>
              </a:spcAft>
            </a:pPr>
            <a:endParaRPr sz="1000">
              <a:solidFill>
                <a:srgbClr val="000000"/>
              </a:solidFill>
              <a:latin typeface="Times New Roman"/>
              <a:ea typeface="Times New Roman"/>
            </a:endParaRPr>
          </a:p>
        </p:txBody>
      </p:sp>
      <p:sp>
        <p:nvSpPr>
          <p:cNvPr id="57" name="New shape"/>
          <p:cNvSpPr/>
          <p:nvPr/>
        </p:nvSpPr>
        <p:spPr>
          <a:xfrm>
            <a:off x="4127754" y="2287397"/>
            <a:ext cx="1744853" cy="100584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8" name="New picture"/>
          <p:cNvPicPr/>
          <p:nvPr/>
        </p:nvPicPr>
        <p:blipFill>
          <a:blip r:embed="rId24"/>
          <a:stretch>
            <a:fillRect/>
          </a:stretch>
        </p:blipFill>
        <p:spPr>
          <a:xfrm>
            <a:off x="4127754" y="2287397"/>
            <a:ext cx="1744853" cy="1005840"/>
          </a:xfrm>
          <a:prstGeom prst="rect">
            <a:avLst/>
          </a:prstGeom>
        </p:spPr>
      </p:pic>
      <p:sp>
        <p:nvSpPr>
          <p:cNvPr id="59" name="New shape"/>
          <p:cNvSpPr/>
          <p:nvPr/>
        </p:nvSpPr>
        <p:spPr>
          <a:xfrm>
            <a:off x="6136259" y="2315972"/>
            <a:ext cx="1931035" cy="9772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0" name="New picture"/>
          <p:cNvPicPr/>
          <p:nvPr/>
        </p:nvPicPr>
        <p:blipFill>
          <a:blip r:embed="rId25"/>
          <a:stretch>
            <a:fillRect/>
          </a:stretch>
        </p:blipFill>
        <p:spPr>
          <a:xfrm>
            <a:off x="6136259" y="2315972"/>
            <a:ext cx="1931035" cy="977265"/>
          </a:xfrm>
          <a:prstGeom prst="rect">
            <a:avLst/>
          </a:prstGeom>
        </p:spPr>
      </p:pic>
      <p:sp>
        <p:nvSpPr>
          <p:cNvPr id="61" name="New shape"/>
          <p:cNvSpPr/>
          <p:nvPr/>
        </p:nvSpPr>
        <p:spPr>
          <a:xfrm>
            <a:off x="4286504" y="3361690"/>
            <a:ext cx="1527175" cy="18465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200">
                <a:solidFill>
                  <a:srgbClr val="2D2D2D"/>
                </a:solidFill>
                <a:latin typeface="Calibri"/>
                <a:ea typeface="Calibri"/>
              </a:rPr>
              <a:t>7.8M Tech Professionals</a:t>
            </a:r>
          </a:p>
        </p:txBody>
      </p:sp>
      <p:sp>
        <p:nvSpPr>
          <p:cNvPr id="62" name="New shape"/>
          <p:cNvSpPr/>
          <p:nvPr/>
        </p:nvSpPr>
        <p:spPr>
          <a:xfrm>
            <a:off x="6125210" y="3368040"/>
            <a:ext cx="1847088" cy="36931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200">
                <a:solidFill>
                  <a:srgbClr val="2D2D2D"/>
                </a:solidFill>
                <a:latin typeface="Calibri"/>
                <a:ea typeface="Calibri"/>
              </a:rPr>
              <a:t>2M Tech candidates with Security Clearances</a:t>
            </a:r>
          </a:p>
        </p:txBody>
      </p:sp>
      <p:sp>
        <p:nvSpPr>
          <p:cNvPr id="63" name="New shape"/>
          <p:cNvSpPr/>
          <p:nvPr/>
        </p:nvSpPr>
        <p:spPr>
          <a:xfrm>
            <a:off x="183896" y="2623058"/>
            <a:ext cx="1883156"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800" b="1">
                <a:solidFill>
                  <a:srgbClr val="0E3267"/>
                </a:solidFill>
                <a:latin typeface="Segoe UI"/>
                <a:ea typeface="Segoe UI"/>
              </a:rPr>
              <a:t>Companies and Recruiters</a:t>
            </a:r>
          </a:p>
        </p:txBody>
      </p:sp>
      <p:sp>
        <p:nvSpPr>
          <p:cNvPr id="64" name="New shape"/>
          <p:cNvSpPr/>
          <p:nvPr/>
        </p:nvSpPr>
        <p:spPr>
          <a:xfrm>
            <a:off x="10008489" y="2484501"/>
            <a:ext cx="1971675" cy="83096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1800" b="1">
                <a:solidFill>
                  <a:srgbClr val="0E3267"/>
                </a:solidFill>
                <a:latin typeface="Segoe UI"/>
                <a:ea typeface="Segoe UI"/>
              </a:rPr>
              <a:t>Tech </a:t>
            </a:r>
          </a:p>
          <a:p>
            <a:pPr algn="ctr" defTabSz="457200">
              <a:lnSpc>
                <a:spcPct val="100000"/>
              </a:lnSpc>
              <a:spcBef>
                <a:spcPct val="0"/>
              </a:spcBef>
              <a:spcAft>
                <a:spcPct val="0"/>
              </a:spcAft>
            </a:pPr>
            <a:r>
              <a:rPr sz="1800" b="1">
                <a:solidFill>
                  <a:srgbClr val="0E3267"/>
                </a:solidFill>
                <a:latin typeface="Segoe UI"/>
                <a:ea typeface="Segoe UI"/>
              </a:rPr>
              <a:t>Professional</a:t>
            </a:r>
          </a:p>
          <a:p>
            <a:pPr algn="ctr" defTabSz="457200">
              <a:lnSpc>
                <a:spcPct val="100000"/>
              </a:lnSpc>
              <a:spcBef>
                <a:spcPct val="0"/>
              </a:spcBef>
              <a:spcAft>
                <a:spcPct val="0"/>
              </a:spcAft>
            </a:pPr>
            <a:r>
              <a:rPr sz="1800" b="1">
                <a:solidFill>
                  <a:srgbClr val="0E3267"/>
                </a:solidFill>
                <a:latin typeface="Segoe UI"/>
                <a:ea typeface="Segoe UI"/>
              </a:rPr>
              <a:t>Candidates</a:t>
            </a:r>
          </a:p>
        </p:txBody>
      </p:sp>
      <p:cxnSp>
        <p:nvCxnSpPr>
          <p:cNvPr id="65" name="New connector"/>
          <p:cNvCxnSpPr/>
          <p:nvPr/>
        </p:nvCxnSpPr>
        <p:spPr>
          <a:xfrm>
            <a:off x="2025396" y="2949448"/>
            <a:ext cx="1755267" cy="0"/>
          </a:xfrm>
          <a:prstGeom prst="line">
            <a:avLst/>
          </a:prstGeom>
          <a:noFill/>
          <a:ln w="50800">
            <a:solidFill>
              <a:srgbClr val="0E3267"/>
            </a:solidFill>
            <a:prstDash val="solid"/>
            <a:miter/>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New connector"/>
          <p:cNvCxnSpPr/>
          <p:nvPr/>
        </p:nvCxnSpPr>
        <p:spPr>
          <a:xfrm flipH="1">
            <a:off x="8371459" y="2949448"/>
            <a:ext cx="1573022" cy="0"/>
          </a:xfrm>
          <a:prstGeom prst="line">
            <a:avLst/>
          </a:prstGeom>
          <a:noFill/>
          <a:ln w="50800">
            <a:solidFill>
              <a:srgbClr val="0E3267"/>
            </a:solidFill>
            <a:prstDash val="solid"/>
            <a:miter/>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14400" y="455930"/>
            <a:ext cx="11204829" cy="42583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dirty="0">
                <a:solidFill>
                  <a:srgbClr val="0E3267"/>
                </a:solidFill>
                <a:latin typeface="Segoe UI"/>
                <a:ea typeface="Segoe UI"/>
              </a:rPr>
              <a:t>DHI Offers Candidates that Cannot be Found Elsewhere</a:t>
            </a:r>
          </a:p>
          <a:p>
            <a:pPr algn="l" defTabSz="457200">
              <a:lnSpc>
                <a:spcPct val="90000"/>
              </a:lnSpc>
              <a:spcBef>
                <a:spcPct val="0"/>
              </a:spcBef>
              <a:spcAft>
                <a:spcPct val="0"/>
              </a:spcAft>
            </a:pPr>
            <a:endParaRPr sz="3600" dirty="0">
              <a:solidFill>
                <a:srgbClr val="000000"/>
              </a:solidFill>
              <a:latin typeface="Arial"/>
              <a:ea typeface="Arial"/>
            </a:endParaRPr>
          </a:p>
        </p:txBody>
      </p:sp>
      <p:sp>
        <p:nvSpPr>
          <p:cNvPr id="3" name="New shape"/>
          <p:cNvSpPr/>
          <p:nvPr/>
        </p:nvSpPr>
        <p:spPr>
          <a:xfrm>
            <a:off x="1939925" y="1794129"/>
            <a:ext cx="2043811" cy="117830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 name="New picture"/>
          <p:cNvPicPr/>
          <p:nvPr/>
        </p:nvPicPr>
        <p:blipFill>
          <a:blip r:embed="rId2"/>
          <a:stretch>
            <a:fillRect/>
          </a:stretch>
        </p:blipFill>
        <p:spPr>
          <a:xfrm>
            <a:off x="1939925" y="1794129"/>
            <a:ext cx="2043811" cy="1178306"/>
          </a:xfrm>
          <a:prstGeom prst="rect">
            <a:avLst/>
          </a:prstGeom>
        </p:spPr>
      </p:pic>
      <p:sp>
        <p:nvSpPr>
          <p:cNvPr id="5" name="New shape"/>
          <p:cNvSpPr/>
          <p:nvPr/>
        </p:nvSpPr>
        <p:spPr>
          <a:xfrm>
            <a:off x="7805166" y="1692148"/>
            <a:ext cx="2446655" cy="117830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 name="New picture"/>
          <p:cNvPicPr/>
          <p:nvPr/>
        </p:nvPicPr>
        <p:blipFill>
          <a:blip r:embed="rId3"/>
          <a:stretch>
            <a:fillRect/>
          </a:stretch>
        </p:blipFill>
        <p:spPr>
          <a:xfrm>
            <a:off x="7805166" y="1692148"/>
            <a:ext cx="2446655" cy="1178306"/>
          </a:xfrm>
          <a:prstGeom prst="rect">
            <a:avLst/>
          </a:prstGeom>
        </p:spPr>
      </p:pic>
      <p:sp>
        <p:nvSpPr>
          <p:cNvPr id="7" name="New shape"/>
          <p:cNvSpPr/>
          <p:nvPr/>
        </p:nvSpPr>
        <p:spPr>
          <a:xfrm>
            <a:off x="597662" y="3200400"/>
            <a:ext cx="5254752" cy="215442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342900" lvl="1" indent="-342900" algn="l" defTabSz="457200">
              <a:lnSpc>
                <a:spcPct val="100000"/>
              </a:lnSpc>
              <a:spcBef>
                <a:spcPct val="0"/>
              </a:spcBef>
              <a:spcAft>
                <a:spcPct val="0"/>
              </a:spcAft>
              <a:buClr>
                <a:srgbClr val="55BA47"/>
              </a:buClr>
              <a:buChar char="•"/>
            </a:pPr>
            <a:r>
              <a:rPr sz="2000">
                <a:solidFill>
                  <a:srgbClr val="0E3267"/>
                </a:solidFill>
                <a:latin typeface="Segoe UI Light"/>
                <a:ea typeface="Segoe UI Light"/>
              </a:rPr>
              <a:t>Many active Dice tech professionals are not found on generalist sites like ZipRecruiter, Indeed or LinkedIn.​​</a:t>
            </a:r>
          </a:p>
          <a:p>
            <a:pPr indent="-165100" algn="l" defTabSz="457200">
              <a:lnSpc>
                <a:spcPct val="100000"/>
              </a:lnSpc>
              <a:spcBef>
                <a:spcPct val="0"/>
              </a:spcBef>
              <a:spcAft>
                <a:spcPct val="0"/>
              </a:spcAft>
            </a:pPr>
            <a:endParaRPr sz="2000">
              <a:solidFill>
                <a:srgbClr val="000000"/>
              </a:solidFill>
              <a:latin typeface="Segoe UI Light"/>
              <a:ea typeface="Segoe UI Light"/>
            </a:endParaRPr>
          </a:p>
          <a:p>
            <a:pPr marL="342900" lvl="1" indent="-342900" algn="l" defTabSz="457200">
              <a:lnSpc>
                <a:spcPct val="100000"/>
              </a:lnSpc>
              <a:spcBef>
                <a:spcPct val="0"/>
              </a:spcBef>
              <a:spcAft>
                <a:spcPct val="0"/>
              </a:spcAft>
              <a:buClr>
                <a:srgbClr val="55BA47"/>
              </a:buClr>
              <a:buChar char="•"/>
            </a:pPr>
            <a:r>
              <a:rPr sz="2000">
                <a:solidFill>
                  <a:srgbClr val="0E3267"/>
                </a:solidFill>
                <a:latin typeface="Segoe UI Light"/>
                <a:ea typeface="Segoe UI Light"/>
              </a:rPr>
              <a:t>In cases where competitors do have overlapping candidate profiles, the majority are outdated by at least 6 months. ​​</a:t>
            </a:r>
          </a:p>
        </p:txBody>
      </p:sp>
      <p:sp>
        <p:nvSpPr>
          <p:cNvPr id="8" name="New shape"/>
          <p:cNvSpPr/>
          <p:nvPr/>
        </p:nvSpPr>
        <p:spPr>
          <a:xfrm>
            <a:off x="6736080" y="3203448"/>
            <a:ext cx="5436743" cy="276987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342900" lvl="1" indent="-342900" algn="l" defTabSz="457200">
              <a:lnSpc>
                <a:spcPct val="100000"/>
              </a:lnSpc>
              <a:spcBef>
                <a:spcPct val="0"/>
              </a:spcBef>
              <a:spcAft>
                <a:spcPct val="0"/>
              </a:spcAft>
              <a:buClr>
                <a:srgbClr val="55BA47"/>
              </a:buClr>
              <a:buChar char="•"/>
            </a:pPr>
            <a:r>
              <a:rPr sz="2000">
                <a:solidFill>
                  <a:srgbClr val="0E3267"/>
                </a:solidFill>
                <a:latin typeface="Segoe UI Light"/>
                <a:ea typeface="Segoe UI Light"/>
              </a:rPr>
              <a:t>LinkedIn has no profile field for government clearance​</a:t>
            </a:r>
          </a:p>
          <a:p>
            <a:pPr indent="-165100" algn="l" defTabSz="457200">
              <a:lnSpc>
                <a:spcPct val="100000"/>
              </a:lnSpc>
              <a:spcBef>
                <a:spcPct val="0"/>
              </a:spcBef>
              <a:spcAft>
                <a:spcPct val="0"/>
              </a:spcAft>
            </a:pPr>
            <a:endParaRPr sz="2000">
              <a:solidFill>
                <a:srgbClr val="000000"/>
              </a:solidFill>
              <a:latin typeface="Segoe UI Light"/>
              <a:ea typeface="Segoe UI Light"/>
            </a:endParaRPr>
          </a:p>
          <a:p>
            <a:pPr marL="342900" lvl="1" indent="-342900" algn="l" defTabSz="457200">
              <a:lnSpc>
                <a:spcPct val="100000"/>
              </a:lnSpc>
              <a:spcBef>
                <a:spcPct val="0"/>
              </a:spcBef>
              <a:spcAft>
                <a:spcPct val="0"/>
              </a:spcAft>
              <a:buClr>
                <a:srgbClr val="55BA47"/>
              </a:buClr>
              <a:buChar char="•"/>
            </a:pPr>
            <a:r>
              <a:rPr sz="2000">
                <a:solidFill>
                  <a:srgbClr val="0E3267"/>
                </a:solidFill>
                <a:latin typeface="Segoe UI Light"/>
                <a:ea typeface="Segoe UI Light"/>
              </a:rPr>
              <a:t>Government workers and contractors have freedom to use ClearanceJobs due to the lack of hostile actors on the platform​​ </a:t>
            </a:r>
          </a:p>
          <a:p>
            <a:pPr indent="-165100" algn="l" defTabSz="457200">
              <a:lnSpc>
                <a:spcPct val="100000"/>
              </a:lnSpc>
              <a:spcBef>
                <a:spcPct val="0"/>
              </a:spcBef>
              <a:spcAft>
                <a:spcPct val="0"/>
              </a:spcAft>
            </a:pPr>
            <a:endParaRPr sz="2000">
              <a:solidFill>
                <a:srgbClr val="000000"/>
              </a:solidFill>
              <a:latin typeface="Segoe UI Light"/>
              <a:ea typeface="Segoe UI Light"/>
            </a:endParaRPr>
          </a:p>
          <a:p>
            <a:pPr marL="342900" lvl="1" indent="-342900" algn="l" defTabSz="457200">
              <a:lnSpc>
                <a:spcPct val="100000"/>
              </a:lnSpc>
              <a:spcBef>
                <a:spcPct val="0"/>
              </a:spcBef>
              <a:spcAft>
                <a:spcPct val="0"/>
              </a:spcAft>
              <a:buClr>
                <a:srgbClr val="55BA47"/>
              </a:buClr>
              <a:buChar char="•"/>
            </a:pPr>
            <a:r>
              <a:rPr sz="2000">
                <a:solidFill>
                  <a:srgbClr val="0E3267"/>
                </a:solidFill>
                <a:latin typeface="Segoe UI Light"/>
                <a:ea typeface="Segoe UI Light"/>
              </a:rPr>
              <a:t>Other smaller competitors are a fraction the size of ClearanceJobs</a:t>
            </a:r>
          </a:p>
        </p:txBody>
      </p:sp>
      <p:cxnSp>
        <p:nvCxnSpPr>
          <p:cNvPr id="9" name="New connector"/>
          <p:cNvCxnSpPr/>
          <p:nvPr/>
        </p:nvCxnSpPr>
        <p:spPr>
          <a:xfrm>
            <a:off x="6096000" y="2755011"/>
            <a:ext cx="0" cy="3385439"/>
          </a:xfrm>
          <a:prstGeom prst="line">
            <a:avLst/>
          </a:prstGeom>
          <a:noFill/>
          <a:ln w="19050">
            <a:solidFill>
              <a:srgbClr val="BFBFBF"/>
            </a:solidFill>
            <a:prstDash val="solid"/>
            <a:miter/>
          </a:ln>
        </p:spPr>
        <p:style>
          <a:lnRef idx="1">
            <a:schemeClr val="accent1"/>
          </a:lnRef>
          <a:fillRef idx="0">
            <a:schemeClr val="accent1"/>
          </a:fillRef>
          <a:effectRef idx="0">
            <a:schemeClr val="accent1"/>
          </a:effectRef>
          <a:fontRef idx="minor">
            <a:schemeClr val="tx1"/>
          </a:fontRef>
        </p:style>
      </p:cxnSp>
      <p:sp>
        <p:nvSpPr>
          <p:cNvPr id="10" name="New shape"/>
          <p:cNvSpPr/>
          <p:nvPr/>
        </p:nvSpPr>
        <p:spPr>
          <a:xfrm>
            <a:off x="597662" y="6490462"/>
            <a:ext cx="5857875" cy="1524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1" name="New picture"/>
          <p:cNvPicPr/>
          <p:nvPr/>
        </p:nvPicPr>
        <p:blipFill>
          <a:blip r:embed="rId4"/>
          <a:stretch>
            <a:fillRect/>
          </a:stretch>
        </p:blipFill>
        <p:spPr>
          <a:xfrm>
            <a:off x="597662" y="6490462"/>
            <a:ext cx="5857875" cy="15240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7048627" y="2502535"/>
            <a:ext cx="3925062" cy="2167763"/>
          </a:xfrm>
          <a:prstGeom prst="rect">
            <a:avLst/>
          </a:prstGeom>
          <a:solidFill>
            <a:srgbClr val="DBDBDB"/>
          </a:solid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 name="New shape"/>
          <p:cNvSpPr/>
          <p:nvPr/>
        </p:nvSpPr>
        <p:spPr>
          <a:xfrm>
            <a:off x="905129" y="463042"/>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dirty="0">
                <a:solidFill>
                  <a:srgbClr val="0E3267"/>
                </a:solidFill>
                <a:latin typeface="Segoe UI"/>
                <a:ea typeface="Segoe UI"/>
              </a:rPr>
              <a:t>Compelling ROI for Companies</a:t>
            </a:r>
          </a:p>
        </p:txBody>
      </p:sp>
      <p:sp>
        <p:nvSpPr>
          <p:cNvPr id="4" name="New shape"/>
          <p:cNvSpPr/>
          <p:nvPr/>
        </p:nvSpPr>
        <p:spPr>
          <a:xfrm>
            <a:off x="1182370" y="2306320"/>
            <a:ext cx="3261360"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a:ea typeface="Segoe UI"/>
              </a:rPr>
              <a:t>Tech Professionals are </a:t>
            </a:r>
          </a:p>
          <a:p>
            <a:pPr algn="l" defTabSz="457200">
              <a:lnSpc>
                <a:spcPct val="100000"/>
              </a:lnSpc>
              <a:spcBef>
                <a:spcPct val="0"/>
              </a:spcBef>
              <a:spcAft>
                <a:spcPct val="0"/>
              </a:spcAft>
            </a:pPr>
            <a:r>
              <a:rPr sz="2000">
                <a:solidFill>
                  <a:srgbClr val="0E3267"/>
                </a:solidFill>
                <a:latin typeface="Segoe UI"/>
                <a:ea typeface="Segoe UI"/>
              </a:rPr>
              <a:t>very expensive.</a:t>
            </a:r>
          </a:p>
        </p:txBody>
      </p:sp>
      <p:sp>
        <p:nvSpPr>
          <p:cNvPr id="5" name="New shape"/>
          <p:cNvSpPr/>
          <p:nvPr/>
        </p:nvSpPr>
        <p:spPr>
          <a:xfrm>
            <a:off x="657479" y="2712085"/>
            <a:ext cx="167386" cy="10452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 name="New picture"/>
          <p:cNvPicPr/>
          <p:nvPr/>
        </p:nvPicPr>
        <p:blipFill>
          <a:blip r:embed="rId2"/>
          <a:stretch>
            <a:fillRect/>
          </a:stretch>
        </p:blipFill>
        <p:spPr>
          <a:xfrm>
            <a:off x="657479" y="2712085"/>
            <a:ext cx="167386" cy="104521"/>
          </a:xfrm>
          <a:prstGeom prst="rect">
            <a:avLst/>
          </a:prstGeom>
        </p:spPr>
      </p:pic>
      <p:sp>
        <p:nvSpPr>
          <p:cNvPr id="7" name="New shape"/>
          <p:cNvSpPr/>
          <p:nvPr/>
        </p:nvSpPr>
        <p:spPr>
          <a:xfrm>
            <a:off x="511048" y="2712085"/>
            <a:ext cx="481203" cy="208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 name="New picture"/>
          <p:cNvPicPr/>
          <p:nvPr/>
        </p:nvPicPr>
        <p:blipFill>
          <a:blip r:embed="rId3"/>
          <a:stretch>
            <a:fillRect/>
          </a:stretch>
        </p:blipFill>
        <p:spPr>
          <a:xfrm>
            <a:off x="511048" y="2712085"/>
            <a:ext cx="481203" cy="20828"/>
          </a:xfrm>
          <a:prstGeom prst="rect">
            <a:avLst/>
          </a:prstGeom>
        </p:spPr>
      </p:pic>
      <p:sp>
        <p:nvSpPr>
          <p:cNvPr id="9" name="New shape"/>
          <p:cNvSpPr/>
          <p:nvPr/>
        </p:nvSpPr>
        <p:spPr>
          <a:xfrm>
            <a:off x="783082" y="2440051"/>
            <a:ext cx="209169" cy="20916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0" name="New picture"/>
          <p:cNvPicPr/>
          <p:nvPr/>
        </p:nvPicPr>
        <p:blipFill>
          <a:blip r:embed="rId4"/>
          <a:stretch>
            <a:fillRect/>
          </a:stretch>
        </p:blipFill>
        <p:spPr>
          <a:xfrm>
            <a:off x="783082" y="2440051"/>
            <a:ext cx="209169" cy="209169"/>
          </a:xfrm>
          <a:prstGeom prst="rect">
            <a:avLst/>
          </a:prstGeom>
        </p:spPr>
      </p:pic>
      <p:sp>
        <p:nvSpPr>
          <p:cNvPr id="11" name="New shape"/>
          <p:cNvSpPr/>
          <p:nvPr/>
        </p:nvSpPr>
        <p:spPr>
          <a:xfrm>
            <a:off x="863346" y="2496058"/>
            <a:ext cx="41783" cy="8369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2" name="New picture"/>
          <p:cNvPicPr/>
          <p:nvPr/>
        </p:nvPicPr>
        <p:blipFill>
          <a:blip r:embed="rId5"/>
          <a:stretch>
            <a:fillRect/>
          </a:stretch>
        </p:blipFill>
        <p:spPr>
          <a:xfrm>
            <a:off x="863346" y="2496058"/>
            <a:ext cx="41783" cy="83693"/>
          </a:xfrm>
          <a:prstGeom prst="rect">
            <a:avLst/>
          </a:prstGeom>
        </p:spPr>
      </p:pic>
      <p:sp>
        <p:nvSpPr>
          <p:cNvPr id="13" name="New shape"/>
          <p:cNvSpPr/>
          <p:nvPr/>
        </p:nvSpPr>
        <p:spPr>
          <a:xfrm>
            <a:off x="887730" y="2593213"/>
            <a:ext cx="20828" cy="208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4" name="New picture"/>
          <p:cNvPicPr/>
          <p:nvPr/>
        </p:nvPicPr>
        <p:blipFill>
          <a:blip r:embed="rId6"/>
          <a:stretch>
            <a:fillRect/>
          </a:stretch>
        </p:blipFill>
        <p:spPr>
          <a:xfrm>
            <a:off x="887730" y="2593213"/>
            <a:ext cx="20828" cy="20828"/>
          </a:xfrm>
          <a:prstGeom prst="rect">
            <a:avLst/>
          </a:prstGeom>
        </p:spPr>
      </p:pic>
      <p:sp>
        <p:nvSpPr>
          <p:cNvPr id="15" name="New shape"/>
          <p:cNvSpPr/>
          <p:nvPr/>
        </p:nvSpPr>
        <p:spPr>
          <a:xfrm>
            <a:off x="887730" y="2479929"/>
            <a:ext cx="20828" cy="208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6" name="New picture"/>
          <p:cNvPicPr/>
          <p:nvPr/>
        </p:nvPicPr>
        <p:blipFill>
          <a:blip r:embed="rId7"/>
          <a:stretch>
            <a:fillRect/>
          </a:stretch>
        </p:blipFill>
        <p:spPr>
          <a:xfrm>
            <a:off x="887730" y="2479929"/>
            <a:ext cx="20828" cy="20828"/>
          </a:xfrm>
          <a:prstGeom prst="rect">
            <a:avLst/>
          </a:prstGeom>
        </p:spPr>
      </p:pic>
      <p:sp>
        <p:nvSpPr>
          <p:cNvPr id="17" name="New shape"/>
          <p:cNvSpPr/>
          <p:nvPr/>
        </p:nvSpPr>
        <p:spPr>
          <a:xfrm>
            <a:off x="542417" y="2335403"/>
            <a:ext cx="125476" cy="12547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8" name="New picture"/>
          <p:cNvPicPr/>
          <p:nvPr/>
        </p:nvPicPr>
        <p:blipFill>
          <a:blip r:embed="rId8"/>
          <a:stretch>
            <a:fillRect/>
          </a:stretch>
        </p:blipFill>
        <p:spPr>
          <a:xfrm>
            <a:off x="542417" y="2335403"/>
            <a:ext cx="125476" cy="125476"/>
          </a:xfrm>
          <a:prstGeom prst="rect">
            <a:avLst/>
          </a:prstGeom>
        </p:spPr>
      </p:pic>
      <p:sp>
        <p:nvSpPr>
          <p:cNvPr id="19" name="New shape"/>
          <p:cNvSpPr/>
          <p:nvPr/>
        </p:nvSpPr>
        <p:spPr>
          <a:xfrm>
            <a:off x="511048" y="2502535"/>
            <a:ext cx="188214" cy="20916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0" name="New picture"/>
          <p:cNvPicPr/>
          <p:nvPr/>
        </p:nvPicPr>
        <p:blipFill>
          <a:blip r:embed="rId9"/>
          <a:stretch>
            <a:fillRect/>
          </a:stretch>
        </p:blipFill>
        <p:spPr>
          <a:xfrm>
            <a:off x="511048" y="2502535"/>
            <a:ext cx="188214" cy="209169"/>
          </a:xfrm>
          <a:prstGeom prst="rect">
            <a:avLst/>
          </a:prstGeom>
        </p:spPr>
      </p:pic>
      <p:sp>
        <p:nvSpPr>
          <p:cNvPr id="21" name="New shape"/>
          <p:cNvSpPr/>
          <p:nvPr/>
        </p:nvSpPr>
        <p:spPr>
          <a:xfrm>
            <a:off x="1182370" y="4324350"/>
            <a:ext cx="4282440" cy="1538859"/>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a:ea typeface="Segoe UI"/>
              </a:rPr>
              <a:t>Dice and CJ charge between $8-$10k for a standard entry level license for clients. The ROI of making one placement using these platforms is high.</a:t>
            </a:r>
          </a:p>
        </p:txBody>
      </p:sp>
      <p:sp>
        <p:nvSpPr>
          <p:cNvPr id="22" name="New shape"/>
          <p:cNvSpPr/>
          <p:nvPr/>
        </p:nvSpPr>
        <p:spPr>
          <a:xfrm>
            <a:off x="532003" y="4921504"/>
            <a:ext cx="125476" cy="23012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3" name="New picture"/>
          <p:cNvPicPr/>
          <p:nvPr/>
        </p:nvPicPr>
        <p:blipFill>
          <a:blip r:embed="rId10"/>
          <a:stretch>
            <a:fillRect/>
          </a:stretch>
        </p:blipFill>
        <p:spPr>
          <a:xfrm>
            <a:off x="532003" y="4921504"/>
            <a:ext cx="125476" cy="230124"/>
          </a:xfrm>
          <a:prstGeom prst="rect">
            <a:avLst/>
          </a:prstGeom>
        </p:spPr>
      </p:pic>
      <p:sp>
        <p:nvSpPr>
          <p:cNvPr id="24" name="New shape"/>
          <p:cNvSpPr/>
          <p:nvPr/>
        </p:nvSpPr>
        <p:spPr>
          <a:xfrm>
            <a:off x="532003" y="4879594"/>
            <a:ext cx="125476" cy="8369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5" name="New picture"/>
          <p:cNvPicPr/>
          <p:nvPr/>
        </p:nvPicPr>
        <p:blipFill>
          <a:blip r:embed="rId11"/>
          <a:stretch>
            <a:fillRect/>
          </a:stretch>
        </p:blipFill>
        <p:spPr>
          <a:xfrm>
            <a:off x="532003" y="4879594"/>
            <a:ext cx="125476" cy="83693"/>
          </a:xfrm>
          <a:prstGeom prst="rect">
            <a:avLst/>
          </a:prstGeom>
        </p:spPr>
      </p:pic>
      <p:sp>
        <p:nvSpPr>
          <p:cNvPr id="26" name="New shape"/>
          <p:cNvSpPr/>
          <p:nvPr/>
        </p:nvSpPr>
        <p:spPr>
          <a:xfrm>
            <a:off x="594741" y="4963287"/>
            <a:ext cx="20828" cy="18821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7" name="New picture"/>
          <p:cNvPicPr/>
          <p:nvPr/>
        </p:nvPicPr>
        <p:blipFill>
          <a:blip r:embed="rId12"/>
          <a:stretch>
            <a:fillRect/>
          </a:stretch>
        </p:blipFill>
        <p:spPr>
          <a:xfrm>
            <a:off x="594741" y="4963287"/>
            <a:ext cx="20828" cy="188214"/>
          </a:xfrm>
          <a:prstGeom prst="rect">
            <a:avLst/>
          </a:prstGeom>
        </p:spPr>
      </p:pic>
      <p:sp>
        <p:nvSpPr>
          <p:cNvPr id="28" name="New shape"/>
          <p:cNvSpPr/>
          <p:nvPr/>
        </p:nvSpPr>
        <p:spPr>
          <a:xfrm>
            <a:off x="699389" y="4816856"/>
            <a:ext cx="125476" cy="33477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9" name="New picture"/>
          <p:cNvPicPr/>
          <p:nvPr/>
        </p:nvPicPr>
        <p:blipFill>
          <a:blip r:embed="rId13"/>
          <a:stretch>
            <a:fillRect/>
          </a:stretch>
        </p:blipFill>
        <p:spPr>
          <a:xfrm>
            <a:off x="699389" y="4816856"/>
            <a:ext cx="125476" cy="334772"/>
          </a:xfrm>
          <a:prstGeom prst="rect">
            <a:avLst/>
          </a:prstGeom>
        </p:spPr>
      </p:pic>
      <p:sp>
        <p:nvSpPr>
          <p:cNvPr id="30" name="New shape"/>
          <p:cNvSpPr/>
          <p:nvPr/>
        </p:nvSpPr>
        <p:spPr>
          <a:xfrm>
            <a:off x="699389" y="4774946"/>
            <a:ext cx="125476" cy="8369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1" name="New picture"/>
          <p:cNvPicPr/>
          <p:nvPr/>
        </p:nvPicPr>
        <p:blipFill>
          <a:blip r:embed="rId14"/>
          <a:stretch>
            <a:fillRect/>
          </a:stretch>
        </p:blipFill>
        <p:spPr>
          <a:xfrm>
            <a:off x="699389" y="4774946"/>
            <a:ext cx="125476" cy="83693"/>
          </a:xfrm>
          <a:prstGeom prst="rect">
            <a:avLst/>
          </a:prstGeom>
        </p:spPr>
      </p:pic>
      <p:sp>
        <p:nvSpPr>
          <p:cNvPr id="32" name="New shape"/>
          <p:cNvSpPr/>
          <p:nvPr/>
        </p:nvSpPr>
        <p:spPr>
          <a:xfrm>
            <a:off x="762254" y="4858639"/>
            <a:ext cx="20828" cy="29286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3" name="New picture"/>
          <p:cNvPicPr/>
          <p:nvPr/>
        </p:nvPicPr>
        <p:blipFill>
          <a:blip r:embed="rId15"/>
          <a:stretch>
            <a:fillRect/>
          </a:stretch>
        </p:blipFill>
        <p:spPr>
          <a:xfrm>
            <a:off x="762254" y="4858639"/>
            <a:ext cx="20828" cy="292862"/>
          </a:xfrm>
          <a:prstGeom prst="rect">
            <a:avLst/>
          </a:prstGeom>
        </p:spPr>
      </p:pic>
      <p:sp>
        <p:nvSpPr>
          <p:cNvPr id="34" name="New shape"/>
          <p:cNvSpPr/>
          <p:nvPr/>
        </p:nvSpPr>
        <p:spPr>
          <a:xfrm>
            <a:off x="866775" y="4712208"/>
            <a:ext cx="125476" cy="43929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5" name="New picture"/>
          <p:cNvPicPr/>
          <p:nvPr/>
        </p:nvPicPr>
        <p:blipFill>
          <a:blip r:embed="rId16"/>
          <a:stretch>
            <a:fillRect/>
          </a:stretch>
        </p:blipFill>
        <p:spPr>
          <a:xfrm>
            <a:off x="866775" y="4712208"/>
            <a:ext cx="125476" cy="439293"/>
          </a:xfrm>
          <a:prstGeom prst="rect">
            <a:avLst/>
          </a:prstGeom>
        </p:spPr>
      </p:pic>
      <p:sp>
        <p:nvSpPr>
          <p:cNvPr id="36" name="New shape"/>
          <p:cNvSpPr/>
          <p:nvPr/>
        </p:nvSpPr>
        <p:spPr>
          <a:xfrm>
            <a:off x="866775" y="4670298"/>
            <a:ext cx="125476" cy="8369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7" name="New picture"/>
          <p:cNvPicPr/>
          <p:nvPr/>
        </p:nvPicPr>
        <p:blipFill>
          <a:blip r:embed="rId17"/>
          <a:stretch>
            <a:fillRect/>
          </a:stretch>
        </p:blipFill>
        <p:spPr>
          <a:xfrm>
            <a:off x="866775" y="4670298"/>
            <a:ext cx="125476" cy="83693"/>
          </a:xfrm>
          <a:prstGeom prst="rect">
            <a:avLst/>
          </a:prstGeom>
        </p:spPr>
      </p:pic>
      <p:sp>
        <p:nvSpPr>
          <p:cNvPr id="38" name="New shape"/>
          <p:cNvSpPr/>
          <p:nvPr/>
        </p:nvSpPr>
        <p:spPr>
          <a:xfrm>
            <a:off x="929640" y="4754118"/>
            <a:ext cx="20828" cy="39751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9" name="New picture"/>
          <p:cNvPicPr/>
          <p:nvPr/>
        </p:nvPicPr>
        <p:blipFill>
          <a:blip r:embed="rId18"/>
          <a:stretch>
            <a:fillRect/>
          </a:stretch>
        </p:blipFill>
        <p:spPr>
          <a:xfrm>
            <a:off x="929640" y="4754118"/>
            <a:ext cx="20828" cy="397510"/>
          </a:xfrm>
          <a:prstGeom prst="rect">
            <a:avLst/>
          </a:prstGeom>
        </p:spPr>
      </p:pic>
      <p:sp>
        <p:nvSpPr>
          <p:cNvPr id="40" name="New shape"/>
          <p:cNvSpPr/>
          <p:nvPr/>
        </p:nvSpPr>
        <p:spPr>
          <a:xfrm>
            <a:off x="1182370" y="3163316"/>
            <a:ext cx="3894709" cy="92329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0E3267"/>
                </a:solidFill>
                <a:latin typeface="Segoe UI"/>
                <a:ea typeface="Segoe UI"/>
              </a:rPr>
              <a:t>Most recruiters charge between </a:t>
            </a:r>
          </a:p>
          <a:p>
            <a:pPr algn="l" defTabSz="457200">
              <a:lnSpc>
                <a:spcPct val="100000"/>
              </a:lnSpc>
              <a:spcBef>
                <a:spcPct val="0"/>
              </a:spcBef>
              <a:spcAft>
                <a:spcPct val="0"/>
              </a:spcAft>
            </a:pPr>
            <a:r>
              <a:rPr sz="2000">
                <a:solidFill>
                  <a:srgbClr val="0E3267"/>
                </a:solidFill>
                <a:latin typeface="Segoe UI"/>
                <a:ea typeface="Segoe UI"/>
              </a:rPr>
              <a:t>20-25% of the first-year salary of a candidate they place.</a:t>
            </a:r>
          </a:p>
        </p:txBody>
      </p:sp>
      <p:sp>
        <p:nvSpPr>
          <p:cNvPr id="41" name="New shape"/>
          <p:cNvSpPr/>
          <p:nvPr/>
        </p:nvSpPr>
        <p:spPr>
          <a:xfrm>
            <a:off x="773557" y="3631311"/>
            <a:ext cx="62738" cy="12547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2" name="New picture"/>
          <p:cNvPicPr/>
          <p:nvPr/>
        </p:nvPicPr>
        <p:blipFill>
          <a:blip r:embed="rId19"/>
          <a:stretch>
            <a:fillRect/>
          </a:stretch>
        </p:blipFill>
        <p:spPr>
          <a:xfrm>
            <a:off x="773557" y="3631311"/>
            <a:ext cx="62738" cy="125476"/>
          </a:xfrm>
          <a:prstGeom prst="rect">
            <a:avLst/>
          </a:prstGeom>
        </p:spPr>
      </p:pic>
      <p:sp>
        <p:nvSpPr>
          <p:cNvPr id="43" name="New shape"/>
          <p:cNvSpPr/>
          <p:nvPr/>
        </p:nvSpPr>
        <p:spPr>
          <a:xfrm>
            <a:off x="804926" y="3756787"/>
            <a:ext cx="20828" cy="208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4" name="New picture"/>
          <p:cNvPicPr/>
          <p:nvPr/>
        </p:nvPicPr>
        <p:blipFill>
          <a:blip r:embed="rId20"/>
          <a:stretch>
            <a:fillRect/>
          </a:stretch>
        </p:blipFill>
        <p:spPr>
          <a:xfrm>
            <a:off x="804926" y="3756787"/>
            <a:ext cx="20828" cy="20828"/>
          </a:xfrm>
          <a:prstGeom prst="rect">
            <a:avLst/>
          </a:prstGeom>
        </p:spPr>
      </p:pic>
      <p:sp>
        <p:nvSpPr>
          <p:cNvPr id="45" name="New shape"/>
          <p:cNvSpPr/>
          <p:nvPr/>
        </p:nvSpPr>
        <p:spPr>
          <a:xfrm>
            <a:off x="804926" y="3610356"/>
            <a:ext cx="20828" cy="208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6" name="New picture"/>
          <p:cNvPicPr/>
          <p:nvPr/>
        </p:nvPicPr>
        <p:blipFill>
          <a:blip r:embed="rId20"/>
          <a:stretch>
            <a:fillRect/>
          </a:stretch>
        </p:blipFill>
        <p:spPr>
          <a:xfrm>
            <a:off x="804926" y="3610356"/>
            <a:ext cx="20828" cy="20828"/>
          </a:xfrm>
          <a:prstGeom prst="rect">
            <a:avLst/>
          </a:prstGeom>
        </p:spPr>
      </p:pic>
      <p:sp>
        <p:nvSpPr>
          <p:cNvPr id="47" name="New shape"/>
          <p:cNvSpPr/>
          <p:nvPr/>
        </p:nvSpPr>
        <p:spPr>
          <a:xfrm>
            <a:off x="637540" y="3558032"/>
            <a:ext cx="313817" cy="27190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8" name="New picture"/>
          <p:cNvPicPr/>
          <p:nvPr/>
        </p:nvPicPr>
        <p:blipFill>
          <a:blip r:embed="rId21"/>
          <a:stretch>
            <a:fillRect/>
          </a:stretch>
        </p:blipFill>
        <p:spPr>
          <a:xfrm>
            <a:off x="637540" y="3558032"/>
            <a:ext cx="313817" cy="271907"/>
          </a:xfrm>
          <a:prstGeom prst="rect">
            <a:avLst/>
          </a:prstGeom>
        </p:spPr>
      </p:pic>
      <p:sp>
        <p:nvSpPr>
          <p:cNvPr id="49" name="New shape"/>
          <p:cNvSpPr/>
          <p:nvPr/>
        </p:nvSpPr>
        <p:spPr>
          <a:xfrm>
            <a:off x="721233" y="3516249"/>
            <a:ext cx="146431" cy="208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0" name="New picture"/>
          <p:cNvPicPr/>
          <p:nvPr/>
        </p:nvPicPr>
        <p:blipFill>
          <a:blip r:embed="rId22"/>
          <a:stretch>
            <a:fillRect/>
          </a:stretch>
        </p:blipFill>
        <p:spPr>
          <a:xfrm>
            <a:off x="721233" y="3516249"/>
            <a:ext cx="146431" cy="20828"/>
          </a:xfrm>
          <a:prstGeom prst="rect">
            <a:avLst/>
          </a:prstGeom>
        </p:spPr>
      </p:pic>
      <p:sp>
        <p:nvSpPr>
          <p:cNvPr id="51" name="New shape"/>
          <p:cNvSpPr/>
          <p:nvPr/>
        </p:nvSpPr>
        <p:spPr>
          <a:xfrm>
            <a:off x="700278" y="3348863"/>
            <a:ext cx="188214" cy="12547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2" name="New picture"/>
          <p:cNvPicPr/>
          <p:nvPr/>
        </p:nvPicPr>
        <p:blipFill>
          <a:blip r:embed="rId23"/>
          <a:stretch>
            <a:fillRect/>
          </a:stretch>
        </p:blipFill>
        <p:spPr>
          <a:xfrm>
            <a:off x="700278" y="3348863"/>
            <a:ext cx="188214" cy="125476"/>
          </a:xfrm>
          <a:prstGeom prst="rect">
            <a:avLst/>
          </a:prstGeom>
        </p:spPr>
      </p:pic>
      <p:sp>
        <p:nvSpPr>
          <p:cNvPr id="53" name="New shape"/>
          <p:cNvSpPr/>
          <p:nvPr/>
        </p:nvSpPr>
        <p:spPr>
          <a:xfrm>
            <a:off x="1049909" y="1019302"/>
            <a:ext cx="10495407"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i="1">
                <a:solidFill>
                  <a:srgbClr val="64A70B"/>
                </a:solidFill>
                <a:latin typeface="Segoe UI Light"/>
                <a:ea typeface="Segoe UI Light"/>
              </a:rPr>
              <a:t>“Dice has paid for itself already as we made one hire that we could not find anywhere else.” </a:t>
            </a:r>
          </a:p>
          <a:p>
            <a:pPr algn="l" defTabSz="457200">
              <a:lnSpc>
                <a:spcPct val="100000"/>
              </a:lnSpc>
              <a:spcBef>
                <a:spcPct val="0"/>
              </a:spcBef>
              <a:spcAft>
                <a:spcPct val="0"/>
              </a:spcAft>
            </a:pPr>
            <a:r>
              <a:rPr sz="2000">
                <a:solidFill>
                  <a:srgbClr val="64A70B"/>
                </a:solidFill>
                <a:latin typeface="Segoe UI Light"/>
                <a:ea typeface="Segoe UI Light"/>
              </a:rPr>
              <a:t>American National Insurance</a:t>
            </a:r>
          </a:p>
        </p:txBody>
      </p:sp>
      <p:sp>
        <p:nvSpPr>
          <p:cNvPr id="54" name="New shape"/>
          <p:cNvSpPr/>
          <p:nvPr/>
        </p:nvSpPr>
        <p:spPr>
          <a:xfrm>
            <a:off x="6870446" y="2420874"/>
            <a:ext cx="4019550" cy="2190750"/>
          </a:xfrm>
          <a:prstGeom prst="rect">
            <a:avLst/>
          </a:prstGeom>
          <a:noFill/>
          <a:ln w="12700">
            <a:miter/>
          </a:ln>
        </p:spPr>
        <p:style>
          <a:lnRef idx="2">
            <a:srgbClr val="000000"/>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5" name="New picture"/>
          <p:cNvPicPr/>
          <p:nvPr/>
        </p:nvPicPr>
        <p:blipFill>
          <a:blip r:embed="rId24"/>
          <a:stretch>
            <a:fillRect/>
          </a:stretch>
        </p:blipFill>
        <p:spPr>
          <a:xfrm>
            <a:off x="6870446" y="2420874"/>
            <a:ext cx="4019550" cy="219075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999617" y="527939"/>
            <a:ext cx="111921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Tech Workforce Growth</a:t>
            </a:r>
          </a:p>
        </p:txBody>
      </p:sp>
      <p:sp>
        <p:nvSpPr>
          <p:cNvPr id="3" name="New shape"/>
          <p:cNvSpPr/>
          <p:nvPr/>
        </p:nvSpPr>
        <p:spPr>
          <a:xfrm>
            <a:off x="848868" y="1087247"/>
            <a:ext cx="6637655"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2000">
                <a:solidFill>
                  <a:srgbClr val="0E3267"/>
                </a:solidFill>
                <a:latin typeface="Segoe UI Light"/>
                <a:ea typeface="Segoe UI Light"/>
              </a:rPr>
              <a:t>Over the next ten years, the tech workforce is projected to grow twice as fast as the overall U.S. workforce</a:t>
            </a:r>
            <a:r>
              <a:rPr sz="2000" baseline="30000">
                <a:solidFill>
                  <a:srgbClr val="0E3267"/>
                </a:solidFill>
                <a:latin typeface="Segoe UI Light"/>
                <a:ea typeface="Segoe UI Light"/>
              </a:rPr>
              <a:t>1</a:t>
            </a:r>
            <a:r>
              <a:rPr sz="2000">
                <a:solidFill>
                  <a:srgbClr val="0E3267"/>
                </a:solidFill>
                <a:latin typeface="Segoe UI Light"/>
                <a:ea typeface="Segoe UI Light"/>
              </a:rPr>
              <a:t>.</a:t>
            </a:r>
          </a:p>
        </p:txBody>
      </p:sp>
      <p:sp>
        <p:nvSpPr>
          <p:cNvPr id="4" name="New shape"/>
          <p:cNvSpPr/>
          <p:nvPr/>
        </p:nvSpPr>
        <p:spPr>
          <a:xfrm>
            <a:off x="7832471" y="2413"/>
            <a:ext cx="4359402" cy="68573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5" name="New shape"/>
          <p:cNvSpPr/>
          <p:nvPr/>
        </p:nvSpPr>
        <p:spPr>
          <a:xfrm>
            <a:off x="7832471" y="2413"/>
            <a:ext cx="4359402" cy="685736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 name="New picture"/>
          <p:cNvPicPr/>
          <p:nvPr/>
        </p:nvPicPr>
        <p:blipFill>
          <a:blip r:embed="rId2"/>
          <a:stretch>
            <a:fillRect/>
          </a:stretch>
        </p:blipFill>
        <p:spPr>
          <a:xfrm>
            <a:off x="7832471" y="2413"/>
            <a:ext cx="4359402" cy="6857365"/>
          </a:xfrm>
          <a:prstGeom prst="rect">
            <a:avLst/>
          </a:prstGeom>
        </p:spPr>
      </p:pic>
      <p:sp>
        <p:nvSpPr>
          <p:cNvPr id="7"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8" name="New shape"/>
          <p:cNvSpPr/>
          <p:nvPr/>
        </p:nvSpPr>
        <p:spPr>
          <a:xfrm>
            <a:off x="11223752" y="6401054"/>
            <a:ext cx="463296" cy="22161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 name="New picture"/>
          <p:cNvPicPr/>
          <p:nvPr/>
        </p:nvPicPr>
        <p:blipFill>
          <a:blip r:embed="rId3"/>
          <a:stretch>
            <a:fillRect/>
          </a:stretch>
        </p:blipFill>
        <p:spPr>
          <a:xfrm>
            <a:off x="11223752" y="6401054"/>
            <a:ext cx="463296" cy="221615"/>
          </a:xfrm>
          <a:prstGeom prst="rect">
            <a:avLst/>
          </a:prstGeom>
        </p:spPr>
      </p:pic>
      <p:graphicFrame>
        <p:nvGraphicFramePr>
          <p:cNvPr id="10" name="New Table"/>
          <p:cNvGraphicFramePr>
            <a:graphicFrameLocks noGrp="1"/>
          </p:cNvGraphicFramePr>
          <p:nvPr/>
        </p:nvGraphicFramePr>
        <p:xfrm>
          <a:off x="8253730" y="2555367"/>
          <a:ext cx="4114800" cy="2523744"/>
        </p:xfrm>
        <a:graphic>
          <a:graphicData uri="http://schemas.openxmlformats.org/drawingml/2006/table">
            <a:tbl>
              <a:tblPr>
                <a:tableStyleId>{5C22544A-7EE6-4342-B048-85BDC9FD1C3A}</a:tableStyleId>
              </a:tblPr>
              <a:tblGrid>
                <a:gridCol w="466725">
                  <a:extLst>
                    <a:ext uri="{9D8B030D-6E8A-4147-A177-3AD203B41FA5}">
                      <a16:colId xmlns:a16="http://schemas.microsoft.com/office/drawing/2014/main" val="20000"/>
                    </a:ext>
                  </a:extLst>
                </a:gridCol>
                <a:gridCol w="3648075">
                  <a:extLst>
                    <a:ext uri="{9D8B030D-6E8A-4147-A177-3AD203B41FA5}">
                      <a16:colId xmlns:a16="http://schemas.microsoft.com/office/drawing/2014/main" val="20001"/>
                    </a:ext>
                  </a:extLst>
                </a:gridCol>
              </a:tblGrid>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414%</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Data Scientists and Data Analysts</a:t>
                      </a:r>
                    </a:p>
                  </a:txBody>
                  <a:tcPr marL="27432" marR="27432" marT="27432" marB="0">
                    <a:lnL w="0"/>
                    <a:lnR w="0"/>
                    <a:lnT w="0"/>
                    <a:lnB w="0"/>
                    <a:noFill/>
                  </a:tcPr>
                </a:tc>
                <a:extLst>
                  <a:ext uri="{0D108BD9-81ED-4DB2-BD59-A6C34878D82A}">
                    <a16:rowId xmlns:a16="http://schemas.microsoft.com/office/drawing/2014/main" val="10000"/>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367%</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Cybersecurity Analysts and Engineers</a:t>
                      </a:r>
                    </a:p>
                  </a:txBody>
                  <a:tcPr marL="27432" marR="27432" marT="27432" marB="0">
                    <a:lnL w="0"/>
                    <a:lnR w="0"/>
                    <a:lnT w="0"/>
                    <a:lnB w="0"/>
                    <a:noFill/>
                  </a:tcPr>
                </a:tc>
                <a:extLst>
                  <a:ext uri="{0D108BD9-81ED-4DB2-BD59-A6C34878D82A}">
                    <a16:rowId xmlns:a16="http://schemas.microsoft.com/office/drawing/2014/main" val="10001"/>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297%</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Software Developers and Engineers</a:t>
                      </a:r>
                    </a:p>
                  </a:txBody>
                  <a:tcPr marL="27432" marR="27432" marT="27432" marB="0">
                    <a:lnL w="0"/>
                    <a:lnR w="0"/>
                    <a:lnT w="0"/>
                    <a:lnB w="0"/>
                    <a:noFill/>
                  </a:tcPr>
                </a:tc>
                <a:extLst>
                  <a:ext uri="{0D108BD9-81ED-4DB2-BD59-A6C34878D82A}">
                    <a16:rowId xmlns:a16="http://schemas.microsoft.com/office/drawing/2014/main" val="10002"/>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220%</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Software QA and Testers</a:t>
                      </a:r>
                    </a:p>
                  </a:txBody>
                  <a:tcPr marL="27432" marR="27432" marT="27432" marB="0">
                    <a:lnL w="0"/>
                    <a:lnR w="0"/>
                    <a:lnT w="0"/>
                    <a:lnB w="0"/>
                    <a:noFill/>
                  </a:tcPr>
                </a:tc>
                <a:extLst>
                  <a:ext uri="{0D108BD9-81ED-4DB2-BD59-A6C34878D82A}">
                    <a16:rowId xmlns:a16="http://schemas.microsoft.com/office/drawing/2014/main" val="10003"/>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186%</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Web Designers and UI/UX</a:t>
                      </a:r>
                    </a:p>
                  </a:txBody>
                  <a:tcPr marL="27432" marR="27432" marT="27432" marB="0">
                    <a:lnL w="0"/>
                    <a:lnR w="0"/>
                    <a:lnT w="0"/>
                    <a:lnB w="0"/>
                    <a:noFill/>
                  </a:tcPr>
                </a:tc>
                <a:extLst>
                  <a:ext uri="{0D108BD9-81ED-4DB2-BD59-A6C34878D82A}">
                    <a16:rowId xmlns:a16="http://schemas.microsoft.com/office/drawing/2014/main" val="10004"/>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164%</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CIOs, IT Directors and Manager</a:t>
                      </a:r>
                    </a:p>
                  </a:txBody>
                  <a:tcPr marL="27432" marR="27432" marT="27432" marB="0">
                    <a:lnL w="0"/>
                    <a:lnR w="0"/>
                    <a:lnT w="0"/>
                    <a:lnB w="0"/>
                    <a:noFill/>
                  </a:tcPr>
                </a:tc>
                <a:extLst>
                  <a:ext uri="{0D108BD9-81ED-4DB2-BD59-A6C34878D82A}">
                    <a16:rowId xmlns:a16="http://schemas.microsoft.com/office/drawing/2014/main" val="10005"/>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152%</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Web Developers</a:t>
                      </a:r>
                    </a:p>
                  </a:txBody>
                  <a:tcPr marL="27432" marR="27432" marT="27432" marB="0">
                    <a:lnL w="0"/>
                    <a:lnR w="0"/>
                    <a:lnT w="0"/>
                    <a:lnB w="0"/>
                    <a:noFill/>
                  </a:tcPr>
                </a:tc>
                <a:extLst>
                  <a:ext uri="{0D108BD9-81ED-4DB2-BD59-A6C34878D82A}">
                    <a16:rowId xmlns:a16="http://schemas.microsoft.com/office/drawing/2014/main" val="10006"/>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99%</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Emerging Tech, IT Project Mgt., Other</a:t>
                      </a:r>
                    </a:p>
                  </a:txBody>
                  <a:tcPr marL="27432" marR="27432" marT="27432" marB="0">
                    <a:lnL w="0"/>
                    <a:lnR w="0"/>
                    <a:lnT w="0"/>
                    <a:lnB w="0"/>
                    <a:noFill/>
                  </a:tcPr>
                </a:tc>
                <a:extLst>
                  <a:ext uri="{0D108BD9-81ED-4DB2-BD59-A6C34878D82A}">
                    <a16:rowId xmlns:a16="http://schemas.microsoft.com/office/drawing/2014/main" val="10007"/>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81%</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Database Architects</a:t>
                      </a:r>
                    </a:p>
                  </a:txBody>
                  <a:tcPr marL="27432" marR="27432" marT="27432" marB="0">
                    <a:lnL w="0"/>
                    <a:lnR w="0"/>
                    <a:lnT w="0"/>
                    <a:lnB w="0"/>
                    <a:noFill/>
                  </a:tcPr>
                </a:tc>
                <a:extLst>
                  <a:ext uri="{0D108BD9-81ED-4DB2-BD59-A6C34878D82A}">
                    <a16:rowId xmlns:a16="http://schemas.microsoft.com/office/drawing/2014/main" val="10008"/>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81%</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Systems Analysts and Engineers</a:t>
                      </a:r>
                    </a:p>
                  </a:txBody>
                  <a:tcPr marL="27432" marR="27432" marT="27432" marB="0">
                    <a:lnL w="0"/>
                    <a:lnR w="0"/>
                    <a:lnT w="0"/>
                    <a:lnB w="0"/>
                    <a:noFill/>
                  </a:tcPr>
                </a:tc>
                <a:extLst>
                  <a:ext uri="{0D108BD9-81ED-4DB2-BD59-A6C34878D82A}">
                    <a16:rowId xmlns:a16="http://schemas.microsoft.com/office/drawing/2014/main" val="10009"/>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53%</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Database Administrators</a:t>
                      </a:r>
                    </a:p>
                  </a:txBody>
                  <a:tcPr marL="27432" marR="27432" marT="27432" marB="0">
                    <a:lnL w="0"/>
                    <a:lnR w="0"/>
                    <a:lnT w="0"/>
                    <a:lnB w="0"/>
                    <a:noFill/>
                  </a:tcPr>
                </a:tc>
                <a:extLst>
                  <a:ext uri="{0D108BD9-81ED-4DB2-BD59-A6C34878D82A}">
                    <a16:rowId xmlns:a16="http://schemas.microsoft.com/office/drawing/2014/main" val="10010"/>
                  </a:ext>
                </a:extLst>
              </a:tr>
              <a:tr h="209550">
                <a:tc>
                  <a:txBody>
                    <a:bodyPr/>
                    <a:lstStyle/>
                    <a:p>
                      <a:pPr algn="l" defTabSz="0">
                        <a:lnSpc>
                          <a:spcPct val="100000"/>
                        </a:lnSpc>
                        <a:spcBef>
                          <a:spcPct val="0"/>
                        </a:spcBef>
                        <a:spcAft>
                          <a:spcPct val="0"/>
                        </a:spcAft>
                      </a:pPr>
                      <a:r>
                        <a:rPr sz="1200">
                          <a:solidFill>
                            <a:srgbClr val="FFFFFF"/>
                          </a:solidFill>
                          <a:latin typeface="Segoe UI Light"/>
                          <a:ea typeface="Segoe UI Light"/>
                        </a:rPr>
                        <a:t>28%</a:t>
                      </a:r>
                    </a:p>
                  </a:txBody>
                  <a:tcPr marL="27432" marR="27432" marT="27432" marB="0">
                    <a:lnL w="0"/>
                    <a:lnR w="0"/>
                    <a:lnT w="0"/>
                    <a:lnB w="0"/>
                    <a:noFill/>
                  </a:tcPr>
                </a:tc>
                <a:tc>
                  <a:txBody>
                    <a:bodyPr/>
                    <a:lstStyle/>
                    <a:p>
                      <a:pPr algn="l">
                        <a:lnSpc>
                          <a:spcPct val="100000"/>
                        </a:lnSpc>
                      </a:pPr>
                      <a:r>
                        <a:rPr sz="1200">
                          <a:solidFill>
                            <a:srgbClr val="FFFFFF"/>
                          </a:solidFill>
                          <a:latin typeface="Segoe UI Light"/>
                          <a:ea typeface="Segoe UI Light"/>
                        </a:rPr>
                        <a:t>Tech Support Specialists</a:t>
                      </a:r>
                    </a:p>
                  </a:txBody>
                  <a:tcPr marL="27432" marR="27432" marT="27432" marB="0">
                    <a:lnL w="0"/>
                    <a:lnR w="0"/>
                    <a:lnT w="0"/>
                    <a:lnB w="0"/>
                    <a:noFill/>
                  </a:tcPr>
                </a:tc>
                <a:extLst>
                  <a:ext uri="{0D108BD9-81ED-4DB2-BD59-A6C34878D82A}">
                    <a16:rowId xmlns:a16="http://schemas.microsoft.com/office/drawing/2014/main" val="10011"/>
                  </a:ext>
                </a:extLst>
              </a:tr>
            </a:tbl>
          </a:graphicData>
        </a:graphic>
      </p:graphicFrame>
      <p:sp>
        <p:nvSpPr>
          <p:cNvPr id="11" name="New shape"/>
          <p:cNvSpPr/>
          <p:nvPr/>
        </p:nvSpPr>
        <p:spPr>
          <a:xfrm>
            <a:off x="8267192" y="1702689"/>
            <a:ext cx="3419602" cy="61544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000">
                <a:solidFill>
                  <a:srgbClr val="FFFFFF"/>
                </a:solidFill>
                <a:latin typeface="Segoe UI Light"/>
                <a:ea typeface="Segoe UI Light"/>
              </a:rPr>
              <a:t>Projected tech growth rates above the national rate</a:t>
            </a:r>
            <a:r>
              <a:rPr sz="2000" baseline="30000">
                <a:solidFill>
                  <a:srgbClr val="FFFFFF"/>
                </a:solidFill>
                <a:latin typeface="Segoe UI Light"/>
                <a:ea typeface="Segoe UI Light"/>
              </a:rPr>
              <a:t>2</a:t>
            </a:r>
            <a:r>
              <a:rPr sz="2000">
                <a:solidFill>
                  <a:srgbClr val="FFFFFF"/>
                </a:solidFill>
                <a:latin typeface="Segoe UI Light"/>
                <a:ea typeface="Segoe UI Light"/>
              </a:rPr>
              <a:t>:</a:t>
            </a:r>
          </a:p>
        </p:txBody>
      </p:sp>
      <p:sp>
        <p:nvSpPr>
          <p:cNvPr id="12" name="New shape"/>
          <p:cNvSpPr/>
          <p:nvPr/>
        </p:nvSpPr>
        <p:spPr>
          <a:xfrm>
            <a:off x="8267192" y="5411724"/>
            <a:ext cx="3419602"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200">
                <a:solidFill>
                  <a:srgbClr val="FFFFFF"/>
                </a:solidFill>
                <a:latin typeface="Arial"/>
                <a:ea typeface="Arial"/>
              </a:rPr>
              <a:t>The macro trend of digital transformation means demand for tech talent across the full spectrum of tech job roles.</a:t>
            </a:r>
          </a:p>
        </p:txBody>
      </p:sp>
      <p:sp>
        <p:nvSpPr>
          <p:cNvPr id="13" name="New shape"/>
          <p:cNvSpPr/>
          <p:nvPr/>
        </p:nvSpPr>
        <p:spPr>
          <a:xfrm>
            <a:off x="329184" y="6484620"/>
            <a:ext cx="7743825" cy="32308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U.S. Bureau of Labor Statistics and Lightcast</a:t>
            </a:r>
          </a:p>
          <a:p>
            <a:pPr algn="l" defTabSz="457200">
              <a:lnSpc>
                <a:spcPct val="100000"/>
              </a:lnSpc>
              <a:spcBef>
                <a:spcPct val="0"/>
              </a:spcBef>
              <a:spcAft>
                <a:spcPct val="0"/>
              </a:spcAft>
            </a:pPr>
            <a:r>
              <a:rPr sz="700">
                <a:solidFill>
                  <a:srgbClr val="626262"/>
                </a:solidFill>
                <a:latin typeface="Segoe UI Light"/>
                <a:ea typeface="Segoe UI Light"/>
              </a:rPr>
              <a:t>2. CompTIA State of the Tech Workforce, 2025</a:t>
            </a:r>
          </a:p>
          <a:p>
            <a:pPr algn="l" defTabSz="457200">
              <a:lnSpc>
                <a:spcPct val="100000"/>
              </a:lnSpc>
              <a:spcBef>
                <a:spcPct val="0"/>
              </a:spcBef>
              <a:spcAft>
                <a:spcPct val="0"/>
              </a:spcAft>
            </a:pPr>
            <a:endParaRPr sz="700">
              <a:solidFill>
                <a:srgbClr val="000000"/>
              </a:solidFill>
              <a:latin typeface="Segoe UI"/>
              <a:ea typeface="Segoe UI"/>
            </a:endParaRPr>
          </a:p>
        </p:txBody>
      </p:sp>
      <p:sp>
        <p:nvSpPr>
          <p:cNvPr id="14" name="New shape"/>
          <p:cNvSpPr/>
          <p:nvPr/>
        </p:nvSpPr>
        <p:spPr>
          <a:xfrm>
            <a:off x="1467358" y="5673344"/>
            <a:ext cx="5400675" cy="58470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6096" rIns="91440" bIns="45720" rtlCol="0" anchor="t"/>
          <a:lstStyle/>
          <a:p>
            <a:pPr algn="ctr" defTabSz="457200">
              <a:lnSpc>
                <a:spcPct val="100000"/>
              </a:lnSpc>
              <a:spcBef>
                <a:spcPct val="0"/>
              </a:spcBef>
              <a:spcAft>
                <a:spcPct val="0"/>
              </a:spcAft>
            </a:pPr>
            <a:r>
              <a:rPr sz="1600">
                <a:solidFill>
                  <a:srgbClr val="0E3267"/>
                </a:solidFill>
                <a:latin typeface="Segoe UI Light"/>
                <a:ea typeface="Segoe UI Light"/>
              </a:rPr>
              <a:t>The growth consists of an expected 43% average annual turnover rate and overall population gain</a:t>
            </a:r>
          </a:p>
        </p:txBody>
      </p:sp>
      <p:sp>
        <p:nvSpPr>
          <p:cNvPr id="15" name="New shape"/>
          <p:cNvSpPr/>
          <p:nvPr/>
        </p:nvSpPr>
        <p:spPr>
          <a:xfrm>
            <a:off x="1248283" y="1987804"/>
            <a:ext cx="5838825" cy="3619500"/>
          </a:xfrm>
          <a:prstGeom prst="rect">
            <a:avLst/>
          </a:prstGeom>
          <a:noFill/>
          <a:ln w="254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6" name="New shape"/>
          <p:cNvSpPr/>
          <p:nvPr/>
        </p:nvSpPr>
        <p:spPr>
          <a:xfrm>
            <a:off x="5497957" y="2010410"/>
            <a:ext cx="188341" cy="188341"/>
          </a:xfrm>
          <a:prstGeom prst="rect">
            <a:avLst/>
          </a:prstGeom>
          <a:noFill/>
          <a:ln w="254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5588" rIns="63500" bIns="63500" rtlCol="0" anchor="t"/>
          <a:lstStyle/>
          <a:p>
            <a:pPr algn="l" defTabSz="457200">
              <a:lnSpc>
                <a:spcPct val="100000"/>
              </a:lnSpc>
              <a:spcBef>
                <a:spcPct val="0"/>
              </a:spcBef>
              <a:spcAft>
                <a:spcPct val="0"/>
              </a:spcAft>
            </a:pPr>
            <a:r>
              <a:rPr sz="700">
                <a:solidFill>
                  <a:srgbClr val="000000"/>
                </a:solidFill>
                <a:latin typeface="Segoe UI Light"/>
                <a:ea typeface="Segoe UI Light"/>
              </a:rPr>
              <a:t>2</a:t>
            </a:r>
          </a:p>
          <a:p>
            <a:pPr algn="l" defTabSz="457200">
              <a:lnSpc>
                <a:spcPct val="100000"/>
              </a:lnSpc>
              <a:spcBef>
                <a:spcPct val="0"/>
              </a:spcBef>
              <a:spcAft>
                <a:spcPct val="0"/>
              </a:spcAft>
            </a:pPr>
            <a:endParaRPr sz="1000">
              <a:solidFill>
                <a:srgbClr val="000000"/>
              </a:solidFill>
              <a:latin typeface="Times New Roman"/>
              <a:ea typeface="Times New Roman"/>
            </a:endParaRPr>
          </a:p>
        </p:txBody>
      </p:sp>
      <p:sp>
        <p:nvSpPr>
          <p:cNvPr id="17" name="New shape"/>
          <p:cNvSpPr/>
          <p:nvPr/>
        </p:nvSpPr>
        <p:spPr>
          <a:xfrm>
            <a:off x="1600200" y="1878203"/>
            <a:ext cx="4805299" cy="353339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8" name="New picture"/>
          <p:cNvPicPr/>
          <p:nvPr/>
        </p:nvPicPr>
        <p:blipFill>
          <a:blip r:embed="rId4"/>
          <a:stretch>
            <a:fillRect/>
          </a:stretch>
        </p:blipFill>
        <p:spPr>
          <a:xfrm>
            <a:off x="1600200" y="1878203"/>
            <a:ext cx="4805299" cy="3533394"/>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0" y="3877564"/>
            <a:ext cx="12192000" cy="3003042"/>
          </a:xfrm>
          <a:prstGeom prst="rect">
            <a:avLst/>
          </a:prstGeom>
          <a:solidFill>
            <a:srgbClr val="C00000">
              <a:alpha val="41176"/>
            </a:srgbClr>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pPr algn="ctr" defTabSz="457200">
              <a:lnSpc>
                <a:spcPct val="100000"/>
              </a:lnSpc>
              <a:spcBef>
                <a:spcPct val="0"/>
              </a:spcBef>
              <a:spcAft>
                <a:spcPct val="0"/>
              </a:spcAft>
            </a:pPr>
            <a:endParaRPr sz="1000">
              <a:solidFill>
                <a:srgbClr val="000000"/>
              </a:solidFill>
              <a:latin typeface="Times New Roman"/>
              <a:ea typeface="Times New Roman"/>
            </a:endParaRPr>
          </a:p>
        </p:txBody>
      </p:sp>
      <p:sp>
        <p:nvSpPr>
          <p:cNvPr id="3" name="New shape"/>
          <p:cNvSpPr/>
          <p:nvPr/>
        </p:nvSpPr>
        <p:spPr>
          <a:xfrm>
            <a:off x="0" y="1203325"/>
            <a:ext cx="12192000" cy="2674874"/>
          </a:xfrm>
          <a:prstGeom prst="rect">
            <a:avLst/>
          </a:prstGeom>
          <a:solidFill>
            <a:srgbClr val="0E3267">
              <a:alpha val="41176"/>
            </a:srgbClr>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4" name="New shape"/>
          <p:cNvSpPr/>
          <p:nvPr/>
        </p:nvSpPr>
        <p:spPr>
          <a:xfrm>
            <a:off x="9601454" y="2254504"/>
            <a:ext cx="1949577"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600">
                <a:solidFill>
                  <a:srgbClr val="2D2D2D"/>
                </a:solidFill>
                <a:latin typeface="Segoe UI"/>
                <a:ea typeface="Segoe UI"/>
              </a:rPr>
              <a:t>Cleared employers</a:t>
            </a:r>
          </a:p>
        </p:txBody>
      </p:sp>
      <p:sp>
        <p:nvSpPr>
          <p:cNvPr id="5" name="New shape"/>
          <p:cNvSpPr/>
          <p:nvPr/>
        </p:nvSpPr>
        <p:spPr>
          <a:xfrm>
            <a:off x="9601454" y="1723517"/>
            <a:ext cx="1782445"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3600" b="1">
                <a:solidFill>
                  <a:srgbClr val="0E3267"/>
                </a:solidFill>
                <a:latin typeface="Segoe UI"/>
                <a:ea typeface="Segoe UI"/>
              </a:rPr>
              <a:t>10,000+</a:t>
            </a:r>
          </a:p>
        </p:txBody>
      </p:sp>
      <p:sp>
        <p:nvSpPr>
          <p:cNvPr id="6" name="New shape"/>
          <p:cNvSpPr/>
          <p:nvPr/>
        </p:nvSpPr>
        <p:spPr>
          <a:xfrm>
            <a:off x="9601454" y="3094482"/>
            <a:ext cx="2185162"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600">
                <a:solidFill>
                  <a:srgbClr val="2D2D2D"/>
                </a:solidFill>
                <a:latin typeface="Segoe UI"/>
                <a:ea typeface="Segoe UI"/>
              </a:rPr>
              <a:t>Government agencies</a:t>
            </a:r>
          </a:p>
        </p:txBody>
      </p:sp>
      <p:sp>
        <p:nvSpPr>
          <p:cNvPr id="7" name="New shape"/>
          <p:cNvSpPr/>
          <p:nvPr/>
        </p:nvSpPr>
        <p:spPr>
          <a:xfrm>
            <a:off x="9601454" y="2573655"/>
            <a:ext cx="1125220"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3600" b="1">
                <a:solidFill>
                  <a:srgbClr val="0E3267"/>
                </a:solidFill>
                <a:latin typeface="Segoe UI"/>
                <a:ea typeface="Segoe UI"/>
              </a:rPr>
              <a:t>100+</a:t>
            </a:r>
          </a:p>
        </p:txBody>
      </p:sp>
      <p:sp>
        <p:nvSpPr>
          <p:cNvPr id="8" name="New shape"/>
          <p:cNvSpPr/>
          <p:nvPr/>
        </p:nvSpPr>
        <p:spPr>
          <a:xfrm>
            <a:off x="7761097" y="2644775"/>
            <a:ext cx="1384554" cy="553974"/>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b="1">
                <a:solidFill>
                  <a:srgbClr val="0E3267"/>
                </a:solidFill>
                <a:latin typeface="Segoe UI"/>
                <a:ea typeface="Segoe UI"/>
              </a:rPr>
              <a:t>Growth opportunity</a:t>
            </a:r>
            <a:r>
              <a:rPr sz="1800">
                <a:solidFill>
                  <a:srgbClr val="0E3267"/>
                </a:solidFill>
                <a:latin typeface="Segoe UI"/>
                <a:ea typeface="Segoe UI"/>
              </a:rPr>
              <a:t> </a:t>
            </a:r>
          </a:p>
        </p:txBody>
      </p:sp>
      <p:sp>
        <p:nvSpPr>
          <p:cNvPr id="9" name="New shape"/>
          <p:cNvSpPr/>
          <p:nvPr/>
        </p:nvSpPr>
        <p:spPr>
          <a:xfrm>
            <a:off x="7744587" y="2546731"/>
            <a:ext cx="634492" cy="2755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0" name="New picture"/>
          <p:cNvPicPr/>
          <p:nvPr/>
        </p:nvPicPr>
        <p:blipFill>
          <a:blip r:embed="rId2"/>
          <a:stretch>
            <a:fillRect/>
          </a:stretch>
        </p:blipFill>
        <p:spPr>
          <a:xfrm>
            <a:off x="7744587" y="2546731"/>
            <a:ext cx="634492" cy="27559"/>
          </a:xfrm>
          <a:prstGeom prst="rect">
            <a:avLst/>
          </a:prstGeom>
        </p:spPr>
      </p:pic>
      <p:sp>
        <p:nvSpPr>
          <p:cNvPr id="11" name="New shape"/>
          <p:cNvSpPr/>
          <p:nvPr/>
        </p:nvSpPr>
        <p:spPr>
          <a:xfrm>
            <a:off x="7772146" y="2408682"/>
            <a:ext cx="82677" cy="13792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2" name="New picture"/>
          <p:cNvPicPr/>
          <p:nvPr/>
        </p:nvPicPr>
        <p:blipFill>
          <a:blip r:embed="rId3"/>
          <a:stretch>
            <a:fillRect/>
          </a:stretch>
        </p:blipFill>
        <p:spPr>
          <a:xfrm>
            <a:off x="7772146" y="2408682"/>
            <a:ext cx="82677" cy="137922"/>
          </a:xfrm>
          <a:prstGeom prst="rect">
            <a:avLst/>
          </a:prstGeom>
        </p:spPr>
      </p:pic>
      <p:sp>
        <p:nvSpPr>
          <p:cNvPr id="13" name="New shape"/>
          <p:cNvSpPr/>
          <p:nvPr/>
        </p:nvSpPr>
        <p:spPr>
          <a:xfrm>
            <a:off x="7937627" y="2270760"/>
            <a:ext cx="55118" cy="27584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4" name="New picture"/>
          <p:cNvPicPr/>
          <p:nvPr/>
        </p:nvPicPr>
        <p:blipFill>
          <a:blip r:embed="rId4"/>
          <a:stretch>
            <a:fillRect/>
          </a:stretch>
        </p:blipFill>
        <p:spPr>
          <a:xfrm>
            <a:off x="7937627" y="2270760"/>
            <a:ext cx="55118" cy="275844"/>
          </a:xfrm>
          <a:prstGeom prst="rect">
            <a:avLst/>
          </a:prstGeom>
        </p:spPr>
      </p:pic>
      <p:sp>
        <p:nvSpPr>
          <p:cNvPr id="15" name="New shape"/>
          <p:cNvSpPr/>
          <p:nvPr/>
        </p:nvSpPr>
        <p:spPr>
          <a:xfrm>
            <a:off x="8103235" y="2325878"/>
            <a:ext cx="82677" cy="22072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6" name="New picture"/>
          <p:cNvPicPr/>
          <p:nvPr/>
        </p:nvPicPr>
        <p:blipFill>
          <a:blip r:embed="rId5"/>
          <a:stretch>
            <a:fillRect/>
          </a:stretch>
        </p:blipFill>
        <p:spPr>
          <a:xfrm>
            <a:off x="8103235" y="2325878"/>
            <a:ext cx="82677" cy="220726"/>
          </a:xfrm>
          <a:prstGeom prst="rect">
            <a:avLst/>
          </a:prstGeom>
        </p:spPr>
      </p:pic>
      <p:sp>
        <p:nvSpPr>
          <p:cNvPr id="17" name="New shape"/>
          <p:cNvSpPr/>
          <p:nvPr/>
        </p:nvSpPr>
        <p:spPr>
          <a:xfrm>
            <a:off x="8268716" y="2132838"/>
            <a:ext cx="82677" cy="41376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8" name="New picture"/>
          <p:cNvPicPr/>
          <p:nvPr/>
        </p:nvPicPr>
        <p:blipFill>
          <a:blip r:embed="rId6"/>
          <a:stretch>
            <a:fillRect/>
          </a:stretch>
        </p:blipFill>
        <p:spPr>
          <a:xfrm>
            <a:off x="8268716" y="2132838"/>
            <a:ext cx="82677" cy="413766"/>
          </a:xfrm>
          <a:prstGeom prst="rect">
            <a:avLst/>
          </a:prstGeom>
        </p:spPr>
      </p:pic>
      <p:sp>
        <p:nvSpPr>
          <p:cNvPr id="19" name="New shape"/>
          <p:cNvSpPr/>
          <p:nvPr/>
        </p:nvSpPr>
        <p:spPr>
          <a:xfrm>
            <a:off x="7785862" y="2187956"/>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0" name="New picture"/>
          <p:cNvPicPr/>
          <p:nvPr/>
        </p:nvPicPr>
        <p:blipFill>
          <a:blip r:embed="rId7"/>
          <a:stretch>
            <a:fillRect/>
          </a:stretch>
        </p:blipFill>
        <p:spPr>
          <a:xfrm>
            <a:off x="7785862" y="2187956"/>
            <a:ext cx="55118" cy="55118"/>
          </a:xfrm>
          <a:prstGeom prst="rect">
            <a:avLst/>
          </a:prstGeom>
        </p:spPr>
      </p:pic>
      <p:sp>
        <p:nvSpPr>
          <p:cNvPr id="21" name="New shape"/>
          <p:cNvSpPr/>
          <p:nvPr/>
        </p:nvSpPr>
        <p:spPr>
          <a:xfrm>
            <a:off x="7951470" y="2050034"/>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2" name="New picture"/>
          <p:cNvPicPr/>
          <p:nvPr/>
        </p:nvPicPr>
        <p:blipFill>
          <a:blip r:embed="rId8"/>
          <a:stretch>
            <a:fillRect/>
          </a:stretch>
        </p:blipFill>
        <p:spPr>
          <a:xfrm>
            <a:off x="7951470" y="2050034"/>
            <a:ext cx="55118" cy="55118"/>
          </a:xfrm>
          <a:prstGeom prst="rect">
            <a:avLst/>
          </a:prstGeom>
        </p:spPr>
      </p:pic>
      <p:sp>
        <p:nvSpPr>
          <p:cNvPr id="23" name="New shape"/>
          <p:cNvSpPr/>
          <p:nvPr/>
        </p:nvSpPr>
        <p:spPr>
          <a:xfrm>
            <a:off x="8117078" y="2105152"/>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4" name="New picture"/>
          <p:cNvPicPr/>
          <p:nvPr/>
        </p:nvPicPr>
        <p:blipFill>
          <a:blip r:embed="rId9"/>
          <a:stretch>
            <a:fillRect/>
          </a:stretch>
        </p:blipFill>
        <p:spPr>
          <a:xfrm>
            <a:off x="8117078" y="2105152"/>
            <a:ext cx="55118" cy="55118"/>
          </a:xfrm>
          <a:prstGeom prst="rect">
            <a:avLst/>
          </a:prstGeom>
        </p:spPr>
      </p:pic>
      <p:sp>
        <p:nvSpPr>
          <p:cNvPr id="25" name="New shape"/>
          <p:cNvSpPr/>
          <p:nvPr/>
        </p:nvSpPr>
        <p:spPr>
          <a:xfrm>
            <a:off x="8282559" y="1912112"/>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6" name="New picture"/>
          <p:cNvPicPr/>
          <p:nvPr/>
        </p:nvPicPr>
        <p:blipFill>
          <a:blip r:embed="rId10"/>
          <a:stretch>
            <a:fillRect/>
          </a:stretch>
        </p:blipFill>
        <p:spPr>
          <a:xfrm>
            <a:off x="8282559" y="1912112"/>
            <a:ext cx="55118" cy="55118"/>
          </a:xfrm>
          <a:prstGeom prst="rect">
            <a:avLst/>
          </a:prstGeom>
        </p:spPr>
      </p:pic>
      <p:sp>
        <p:nvSpPr>
          <p:cNvPr id="27" name="New shape"/>
          <p:cNvSpPr/>
          <p:nvPr/>
        </p:nvSpPr>
        <p:spPr>
          <a:xfrm>
            <a:off x="7834757" y="2095246"/>
            <a:ext cx="110363" cy="8267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28" name="New picture"/>
          <p:cNvPicPr/>
          <p:nvPr/>
        </p:nvPicPr>
        <p:blipFill>
          <a:blip r:embed="rId11"/>
          <a:stretch>
            <a:fillRect/>
          </a:stretch>
        </p:blipFill>
        <p:spPr>
          <a:xfrm>
            <a:off x="7834757" y="2095246"/>
            <a:ext cx="110363" cy="82677"/>
          </a:xfrm>
          <a:prstGeom prst="rect">
            <a:avLst/>
          </a:prstGeom>
        </p:spPr>
      </p:pic>
      <p:sp>
        <p:nvSpPr>
          <p:cNvPr id="29" name="New shape"/>
          <p:cNvSpPr/>
          <p:nvPr/>
        </p:nvSpPr>
        <p:spPr>
          <a:xfrm>
            <a:off x="8005318" y="2086483"/>
            <a:ext cx="110363" cy="2755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0" name="New picture"/>
          <p:cNvPicPr/>
          <p:nvPr/>
        </p:nvPicPr>
        <p:blipFill>
          <a:blip r:embed="rId12"/>
          <a:stretch>
            <a:fillRect/>
          </a:stretch>
        </p:blipFill>
        <p:spPr>
          <a:xfrm>
            <a:off x="8005318" y="2086483"/>
            <a:ext cx="110363" cy="27559"/>
          </a:xfrm>
          <a:prstGeom prst="rect">
            <a:avLst/>
          </a:prstGeom>
        </p:spPr>
      </p:pic>
      <p:sp>
        <p:nvSpPr>
          <p:cNvPr id="31" name="New shape"/>
          <p:cNvSpPr/>
          <p:nvPr/>
        </p:nvSpPr>
        <p:spPr>
          <a:xfrm>
            <a:off x="8162544" y="1960626"/>
            <a:ext cx="110363" cy="13792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2" name="New picture"/>
          <p:cNvPicPr/>
          <p:nvPr/>
        </p:nvPicPr>
        <p:blipFill>
          <a:blip r:embed="rId13"/>
          <a:stretch>
            <a:fillRect/>
          </a:stretch>
        </p:blipFill>
        <p:spPr>
          <a:xfrm>
            <a:off x="8162544" y="1960626"/>
            <a:ext cx="110363" cy="137922"/>
          </a:xfrm>
          <a:prstGeom prst="rect">
            <a:avLst/>
          </a:prstGeom>
        </p:spPr>
      </p:pic>
      <p:sp>
        <p:nvSpPr>
          <p:cNvPr id="33" name="New shape"/>
          <p:cNvSpPr/>
          <p:nvPr/>
        </p:nvSpPr>
        <p:spPr>
          <a:xfrm>
            <a:off x="9000871" y="2340356"/>
            <a:ext cx="383286" cy="383286"/>
          </a:xfrm>
          <a:prstGeom prst="ellipse">
            <a:avLst/>
          </a:prstGeom>
          <a:solidFill>
            <a:srgbClr val="0E3267"/>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34" name="New shape"/>
          <p:cNvSpPr/>
          <p:nvPr/>
        </p:nvSpPr>
        <p:spPr>
          <a:xfrm rot="2700000">
            <a:off x="9120759" y="2491359"/>
            <a:ext cx="91186" cy="8140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5" name="New picture"/>
          <p:cNvPicPr/>
          <p:nvPr/>
        </p:nvPicPr>
        <p:blipFill>
          <a:blip r:embed="rId14"/>
          <a:stretch>
            <a:fillRect/>
          </a:stretch>
        </p:blipFill>
        <p:spPr>
          <a:xfrm rot="2700000">
            <a:off x="9120759" y="2491359"/>
            <a:ext cx="91186" cy="81407"/>
          </a:xfrm>
          <a:prstGeom prst="rect">
            <a:avLst/>
          </a:prstGeom>
        </p:spPr>
      </p:pic>
      <p:sp>
        <p:nvSpPr>
          <p:cNvPr id="36" name="New shape"/>
          <p:cNvSpPr/>
          <p:nvPr/>
        </p:nvSpPr>
        <p:spPr>
          <a:xfrm>
            <a:off x="999744" y="527939"/>
            <a:ext cx="10353929" cy="49847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90000"/>
              </a:lnSpc>
              <a:spcBef>
                <a:spcPct val="0"/>
              </a:spcBef>
              <a:spcAft>
                <a:spcPct val="0"/>
              </a:spcAft>
            </a:pPr>
            <a:r>
              <a:rPr sz="3600">
                <a:solidFill>
                  <a:srgbClr val="0E3267"/>
                </a:solidFill>
                <a:latin typeface="Segoe UI"/>
                <a:ea typeface="Segoe UI"/>
              </a:rPr>
              <a:t>Opportunity for ClearanceJobs and Dice</a:t>
            </a:r>
          </a:p>
        </p:txBody>
      </p:sp>
      <p:sp>
        <p:nvSpPr>
          <p:cNvPr id="37" name="New shape"/>
          <p:cNvSpPr/>
          <p:nvPr/>
        </p:nvSpPr>
        <p:spPr>
          <a:xfrm>
            <a:off x="597789" y="4064508"/>
            <a:ext cx="2162302" cy="124663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38" name="New picture"/>
          <p:cNvPicPr/>
          <p:nvPr/>
        </p:nvPicPr>
        <p:blipFill>
          <a:blip r:embed="rId15"/>
          <a:stretch>
            <a:fillRect/>
          </a:stretch>
        </p:blipFill>
        <p:spPr>
          <a:xfrm>
            <a:off x="597789" y="4064508"/>
            <a:ext cx="2162302" cy="1246632"/>
          </a:xfrm>
          <a:prstGeom prst="rect">
            <a:avLst/>
          </a:prstGeom>
        </p:spPr>
      </p:pic>
      <p:sp>
        <p:nvSpPr>
          <p:cNvPr id="39" name="New shape"/>
          <p:cNvSpPr/>
          <p:nvPr/>
        </p:nvSpPr>
        <p:spPr>
          <a:xfrm>
            <a:off x="607822" y="5452110"/>
            <a:ext cx="3504819"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a:solidFill>
                  <a:srgbClr val="CD2026"/>
                </a:solidFill>
                <a:latin typeface="Segoe UI"/>
                <a:ea typeface="Segoe UI"/>
              </a:rPr>
              <a:t>Tech Candidate </a:t>
            </a:r>
          </a:p>
          <a:p>
            <a:pPr algn="l" defTabSz="457200">
              <a:lnSpc>
                <a:spcPct val="100000"/>
              </a:lnSpc>
              <a:spcBef>
                <a:spcPct val="0"/>
              </a:spcBef>
              <a:spcAft>
                <a:spcPct val="0"/>
              </a:spcAft>
            </a:pPr>
            <a:r>
              <a:rPr sz="1800">
                <a:solidFill>
                  <a:srgbClr val="CD2026"/>
                </a:solidFill>
                <a:latin typeface="Segoe UI"/>
                <a:ea typeface="Segoe UI"/>
              </a:rPr>
              <a:t>Marketplace</a:t>
            </a:r>
          </a:p>
        </p:txBody>
      </p:sp>
      <p:sp>
        <p:nvSpPr>
          <p:cNvPr id="40" name="New shape"/>
          <p:cNvSpPr/>
          <p:nvPr/>
        </p:nvSpPr>
        <p:spPr>
          <a:xfrm>
            <a:off x="530352" y="1608709"/>
            <a:ext cx="2285238" cy="1100582"/>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1" name="New picture"/>
          <p:cNvPicPr/>
          <p:nvPr/>
        </p:nvPicPr>
        <p:blipFill>
          <a:blip r:embed="rId16"/>
          <a:stretch>
            <a:fillRect/>
          </a:stretch>
        </p:blipFill>
        <p:spPr>
          <a:xfrm>
            <a:off x="530352" y="1608709"/>
            <a:ext cx="2285238" cy="1100582"/>
          </a:xfrm>
          <a:prstGeom prst="rect">
            <a:avLst/>
          </a:prstGeom>
        </p:spPr>
      </p:pic>
      <p:sp>
        <p:nvSpPr>
          <p:cNvPr id="42" name="New shape"/>
          <p:cNvSpPr/>
          <p:nvPr/>
        </p:nvSpPr>
        <p:spPr>
          <a:xfrm>
            <a:off x="530352" y="2896235"/>
            <a:ext cx="3504819"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a:solidFill>
                  <a:srgbClr val="285194"/>
                </a:solidFill>
                <a:latin typeface="Segoe UI"/>
                <a:ea typeface="Segoe UI"/>
              </a:rPr>
              <a:t>Cleared Professionals </a:t>
            </a:r>
          </a:p>
          <a:p>
            <a:pPr algn="l" defTabSz="457200">
              <a:lnSpc>
                <a:spcPct val="100000"/>
              </a:lnSpc>
              <a:spcBef>
                <a:spcPct val="0"/>
              </a:spcBef>
              <a:spcAft>
                <a:spcPct val="0"/>
              </a:spcAft>
            </a:pPr>
            <a:r>
              <a:rPr sz="1800">
                <a:solidFill>
                  <a:srgbClr val="285194"/>
                </a:solidFill>
                <a:latin typeface="Segoe UI"/>
                <a:ea typeface="Segoe UI"/>
              </a:rPr>
              <a:t>Marketplace</a:t>
            </a:r>
          </a:p>
        </p:txBody>
      </p:sp>
      <p:sp>
        <p:nvSpPr>
          <p:cNvPr id="43" name="New shape"/>
          <p:cNvSpPr/>
          <p:nvPr/>
        </p:nvSpPr>
        <p:spPr>
          <a:xfrm>
            <a:off x="4871466" y="2727452"/>
            <a:ext cx="1750441"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600">
                <a:solidFill>
                  <a:srgbClr val="0E3267"/>
                </a:solidFill>
                <a:latin typeface="Segoe UI"/>
                <a:ea typeface="Segoe UI"/>
              </a:rPr>
              <a:t>Subscription clients</a:t>
            </a:r>
          </a:p>
        </p:txBody>
      </p:sp>
      <p:sp>
        <p:nvSpPr>
          <p:cNvPr id="44" name="New shape"/>
          <p:cNvSpPr/>
          <p:nvPr/>
        </p:nvSpPr>
        <p:spPr>
          <a:xfrm>
            <a:off x="4871466" y="2973705"/>
            <a:ext cx="1224534"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3600" b="1">
                <a:solidFill>
                  <a:srgbClr val="0E3267"/>
                </a:solidFill>
                <a:latin typeface="Segoe UI"/>
                <a:ea typeface="Segoe UI"/>
              </a:rPr>
              <a:t>1.7K</a:t>
            </a:r>
          </a:p>
        </p:txBody>
      </p:sp>
      <p:sp>
        <p:nvSpPr>
          <p:cNvPr id="45" name="New shape"/>
          <p:cNvSpPr/>
          <p:nvPr/>
        </p:nvSpPr>
        <p:spPr>
          <a:xfrm>
            <a:off x="4027932" y="2771902"/>
            <a:ext cx="645922" cy="64592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46" name="New picture"/>
          <p:cNvPicPr/>
          <p:nvPr/>
        </p:nvPicPr>
        <p:blipFill>
          <a:blip r:embed="rId17"/>
          <a:stretch>
            <a:fillRect/>
          </a:stretch>
        </p:blipFill>
        <p:spPr>
          <a:xfrm>
            <a:off x="4027932" y="2771902"/>
            <a:ext cx="645922" cy="645922"/>
          </a:xfrm>
          <a:prstGeom prst="rect">
            <a:avLst/>
          </a:prstGeom>
        </p:spPr>
      </p:pic>
      <p:cxnSp>
        <p:nvCxnSpPr>
          <p:cNvPr id="47" name="New connector"/>
          <p:cNvCxnSpPr/>
          <p:nvPr/>
        </p:nvCxnSpPr>
        <p:spPr>
          <a:xfrm>
            <a:off x="4027932" y="2864612"/>
            <a:ext cx="645922" cy="0"/>
          </a:xfrm>
          <a:prstGeom prst="line">
            <a:avLst/>
          </a:prstGeom>
          <a:noFill/>
          <a:ln w="15875">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cxnSp>
        <p:nvCxnSpPr>
          <p:cNvPr id="48" name="New connector"/>
          <p:cNvCxnSpPr/>
          <p:nvPr/>
        </p:nvCxnSpPr>
        <p:spPr>
          <a:xfrm>
            <a:off x="4074287" y="2818257"/>
            <a:ext cx="29972" cy="0"/>
          </a:xfrm>
          <a:prstGeom prst="line">
            <a:avLst/>
          </a:prstGeom>
          <a:noFill/>
          <a:ln w="15875">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cxnSp>
        <p:nvCxnSpPr>
          <p:cNvPr id="49" name="New connector"/>
          <p:cNvCxnSpPr/>
          <p:nvPr/>
        </p:nvCxnSpPr>
        <p:spPr>
          <a:xfrm>
            <a:off x="4134231" y="2818257"/>
            <a:ext cx="32639" cy="0"/>
          </a:xfrm>
          <a:prstGeom prst="line">
            <a:avLst/>
          </a:prstGeom>
          <a:noFill/>
          <a:ln w="15875">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sp>
        <p:nvSpPr>
          <p:cNvPr id="50" name="New shape"/>
          <p:cNvSpPr/>
          <p:nvPr/>
        </p:nvSpPr>
        <p:spPr>
          <a:xfrm>
            <a:off x="4104259" y="2940939"/>
            <a:ext cx="493268" cy="23164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1" name="New picture"/>
          <p:cNvPicPr/>
          <p:nvPr/>
        </p:nvPicPr>
        <p:blipFill>
          <a:blip r:embed="rId18"/>
          <a:stretch>
            <a:fillRect/>
          </a:stretch>
        </p:blipFill>
        <p:spPr>
          <a:xfrm>
            <a:off x="4104259" y="2940939"/>
            <a:ext cx="493268" cy="231648"/>
          </a:xfrm>
          <a:prstGeom prst="rect">
            <a:avLst/>
          </a:prstGeom>
        </p:spPr>
      </p:pic>
      <p:sp>
        <p:nvSpPr>
          <p:cNvPr id="52" name="New shape"/>
          <p:cNvSpPr/>
          <p:nvPr/>
        </p:nvSpPr>
        <p:spPr>
          <a:xfrm>
            <a:off x="4183253" y="3098927"/>
            <a:ext cx="321564" cy="3651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53" name="New picture"/>
          <p:cNvPicPr/>
          <p:nvPr/>
        </p:nvPicPr>
        <p:blipFill>
          <a:blip r:embed="rId19"/>
          <a:stretch>
            <a:fillRect/>
          </a:stretch>
        </p:blipFill>
        <p:spPr>
          <a:xfrm>
            <a:off x="4183253" y="3098927"/>
            <a:ext cx="321564" cy="365125"/>
          </a:xfrm>
          <a:prstGeom prst="rect">
            <a:avLst/>
          </a:prstGeom>
        </p:spPr>
      </p:pic>
      <p:cxnSp>
        <p:nvCxnSpPr>
          <p:cNvPr id="54" name="New connector"/>
          <p:cNvCxnSpPr/>
          <p:nvPr/>
        </p:nvCxnSpPr>
        <p:spPr>
          <a:xfrm>
            <a:off x="4090543" y="3232531"/>
            <a:ext cx="106299" cy="0"/>
          </a:xfrm>
          <a:prstGeom prst="line">
            <a:avLst/>
          </a:prstGeom>
          <a:noFill/>
          <a:ln w="15875">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cxnSp>
        <p:nvCxnSpPr>
          <p:cNvPr id="55" name="New connector"/>
          <p:cNvCxnSpPr/>
          <p:nvPr/>
        </p:nvCxnSpPr>
        <p:spPr>
          <a:xfrm>
            <a:off x="4090543" y="3295269"/>
            <a:ext cx="59944" cy="0"/>
          </a:xfrm>
          <a:prstGeom prst="line">
            <a:avLst/>
          </a:prstGeom>
          <a:noFill/>
          <a:ln w="15875">
            <a:solidFill>
              <a:srgbClr val="0E3267"/>
            </a:solidFill>
            <a:prstDash val="solid"/>
            <a:miter/>
          </a:ln>
        </p:spPr>
        <p:style>
          <a:lnRef idx="1">
            <a:schemeClr val="accent1"/>
          </a:lnRef>
          <a:fillRef idx="0">
            <a:schemeClr val="accent1"/>
          </a:fillRef>
          <a:effectRef idx="0">
            <a:schemeClr val="accent1"/>
          </a:effectRef>
          <a:fontRef idx="minor">
            <a:schemeClr val="tx1"/>
          </a:fontRef>
        </p:style>
      </p:cxnSp>
      <p:sp>
        <p:nvSpPr>
          <p:cNvPr id="56" name="New shape"/>
          <p:cNvSpPr/>
          <p:nvPr/>
        </p:nvSpPr>
        <p:spPr>
          <a:xfrm>
            <a:off x="4041013" y="1731899"/>
            <a:ext cx="2343023" cy="36931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400">
                <a:solidFill>
                  <a:srgbClr val="0E3267"/>
                </a:solidFill>
                <a:latin typeface="Segoe UI"/>
                <a:ea typeface="Segoe UI"/>
              </a:rPr>
              <a:t>2025 Revenue</a:t>
            </a:r>
          </a:p>
        </p:txBody>
      </p:sp>
      <p:sp>
        <p:nvSpPr>
          <p:cNvPr id="57" name="New shape"/>
          <p:cNvSpPr/>
          <p:nvPr/>
        </p:nvSpPr>
        <p:spPr>
          <a:xfrm>
            <a:off x="4004691" y="2101215"/>
            <a:ext cx="3338703" cy="43078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2800" b="1">
                <a:solidFill>
                  <a:srgbClr val="0E3267"/>
                </a:solidFill>
                <a:latin typeface="Segoe UI"/>
                <a:ea typeface="Segoe UI"/>
              </a:rPr>
              <a:t>$55M, +12% CAGR</a:t>
            </a:r>
            <a:r>
              <a:rPr sz="2800" b="1" baseline="30000">
                <a:solidFill>
                  <a:srgbClr val="0E3267"/>
                </a:solidFill>
                <a:latin typeface="Segoe UI"/>
                <a:ea typeface="Segoe UI"/>
              </a:rPr>
              <a:t>1</a:t>
            </a:r>
          </a:p>
        </p:txBody>
      </p:sp>
      <p:sp>
        <p:nvSpPr>
          <p:cNvPr id="58" name="New shape"/>
          <p:cNvSpPr/>
          <p:nvPr/>
        </p:nvSpPr>
        <p:spPr>
          <a:xfrm>
            <a:off x="4871466" y="5049774"/>
            <a:ext cx="1750441"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600">
                <a:solidFill>
                  <a:srgbClr val="CD2026"/>
                </a:solidFill>
                <a:latin typeface="Segoe UI"/>
                <a:ea typeface="Segoe UI"/>
              </a:rPr>
              <a:t>Subscription clients</a:t>
            </a:r>
          </a:p>
        </p:txBody>
      </p:sp>
      <p:sp>
        <p:nvSpPr>
          <p:cNvPr id="59" name="New shape"/>
          <p:cNvSpPr/>
          <p:nvPr/>
        </p:nvSpPr>
        <p:spPr>
          <a:xfrm>
            <a:off x="4871466" y="5296027"/>
            <a:ext cx="1069975"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3600" b="1">
                <a:solidFill>
                  <a:srgbClr val="CD2026"/>
                </a:solidFill>
                <a:latin typeface="Segoe UI"/>
                <a:ea typeface="Segoe UI"/>
              </a:rPr>
              <a:t>3.8K</a:t>
            </a:r>
          </a:p>
        </p:txBody>
      </p:sp>
      <p:sp>
        <p:nvSpPr>
          <p:cNvPr id="60" name="New shape"/>
          <p:cNvSpPr/>
          <p:nvPr/>
        </p:nvSpPr>
        <p:spPr>
          <a:xfrm>
            <a:off x="4027932" y="5094224"/>
            <a:ext cx="645922" cy="64592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1" name="New picture"/>
          <p:cNvPicPr/>
          <p:nvPr/>
        </p:nvPicPr>
        <p:blipFill>
          <a:blip r:embed="rId20"/>
          <a:stretch>
            <a:fillRect/>
          </a:stretch>
        </p:blipFill>
        <p:spPr>
          <a:xfrm>
            <a:off x="4027932" y="5094224"/>
            <a:ext cx="645922" cy="645922"/>
          </a:xfrm>
          <a:prstGeom prst="rect">
            <a:avLst/>
          </a:prstGeom>
        </p:spPr>
      </p:pic>
      <p:cxnSp>
        <p:nvCxnSpPr>
          <p:cNvPr id="62" name="New connector"/>
          <p:cNvCxnSpPr/>
          <p:nvPr/>
        </p:nvCxnSpPr>
        <p:spPr>
          <a:xfrm>
            <a:off x="4027932" y="5186934"/>
            <a:ext cx="645922" cy="0"/>
          </a:xfrm>
          <a:prstGeom prst="line">
            <a:avLst/>
          </a:prstGeom>
          <a:noFill/>
          <a:ln w="15875">
            <a:solidFill>
              <a:srgbClr val="CD2026"/>
            </a:solidFill>
            <a:prstDash val="solid"/>
            <a:miter/>
          </a:ln>
        </p:spPr>
        <p:style>
          <a:lnRef idx="1">
            <a:schemeClr val="accent1"/>
          </a:lnRef>
          <a:fillRef idx="0">
            <a:schemeClr val="accent1"/>
          </a:fillRef>
          <a:effectRef idx="0">
            <a:schemeClr val="accent1"/>
          </a:effectRef>
          <a:fontRef idx="minor">
            <a:schemeClr val="tx1"/>
          </a:fontRef>
        </p:style>
      </p:cxnSp>
      <p:cxnSp>
        <p:nvCxnSpPr>
          <p:cNvPr id="63" name="New connector"/>
          <p:cNvCxnSpPr/>
          <p:nvPr/>
        </p:nvCxnSpPr>
        <p:spPr>
          <a:xfrm>
            <a:off x="4074287" y="5140579"/>
            <a:ext cx="29972" cy="0"/>
          </a:xfrm>
          <a:prstGeom prst="line">
            <a:avLst/>
          </a:prstGeom>
          <a:noFill/>
          <a:ln w="15875">
            <a:solidFill>
              <a:srgbClr val="CD2026"/>
            </a:solidFill>
            <a:prstDash val="solid"/>
            <a:miter/>
          </a:ln>
        </p:spPr>
        <p:style>
          <a:lnRef idx="1">
            <a:schemeClr val="accent1"/>
          </a:lnRef>
          <a:fillRef idx="0">
            <a:schemeClr val="accent1"/>
          </a:fillRef>
          <a:effectRef idx="0">
            <a:schemeClr val="accent1"/>
          </a:effectRef>
          <a:fontRef idx="minor">
            <a:schemeClr val="tx1"/>
          </a:fontRef>
        </p:style>
      </p:cxnSp>
      <p:cxnSp>
        <p:nvCxnSpPr>
          <p:cNvPr id="64" name="New connector"/>
          <p:cNvCxnSpPr/>
          <p:nvPr/>
        </p:nvCxnSpPr>
        <p:spPr>
          <a:xfrm>
            <a:off x="4134231" y="5140579"/>
            <a:ext cx="32639" cy="0"/>
          </a:xfrm>
          <a:prstGeom prst="line">
            <a:avLst/>
          </a:prstGeom>
          <a:noFill/>
          <a:ln w="15875">
            <a:solidFill>
              <a:srgbClr val="CD2026"/>
            </a:solidFill>
            <a:prstDash val="solid"/>
            <a:miter/>
          </a:ln>
        </p:spPr>
        <p:style>
          <a:lnRef idx="1">
            <a:schemeClr val="accent1"/>
          </a:lnRef>
          <a:fillRef idx="0">
            <a:schemeClr val="accent1"/>
          </a:fillRef>
          <a:effectRef idx="0">
            <a:schemeClr val="accent1"/>
          </a:effectRef>
          <a:fontRef idx="minor">
            <a:schemeClr val="tx1"/>
          </a:fontRef>
        </p:style>
      </p:cxnSp>
      <p:sp>
        <p:nvSpPr>
          <p:cNvPr id="65" name="New shape"/>
          <p:cNvSpPr/>
          <p:nvPr/>
        </p:nvSpPr>
        <p:spPr>
          <a:xfrm>
            <a:off x="4104259" y="5263261"/>
            <a:ext cx="493268" cy="23164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6" name="New picture"/>
          <p:cNvPicPr/>
          <p:nvPr/>
        </p:nvPicPr>
        <p:blipFill>
          <a:blip r:embed="rId21"/>
          <a:stretch>
            <a:fillRect/>
          </a:stretch>
        </p:blipFill>
        <p:spPr>
          <a:xfrm>
            <a:off x="4104259" y="5263261"/>
            <a:ext cx="493268" cy="231648"/>
          </a:xfrm>
          <a:prstGeom prst="rect">
            <a:avLst/>
          </a:prstGeom>
        </p:spPr>
      </p:pic>
      <p:sp>
        <p:nvSpPr>
          <p:cNvPr id="67" name="New shape"/>
          <p:cNvSpPr/>
          <p:nvPr/>
        </p:nvSpPr>
        <p:spPr>
          <a:xfrm>
            <a:off x="4183253" y="5421376"/>
            <a:ext cx="321564" cy="3651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68" name="New picture"/>
          <p:cNvPicPr/>
          <p:nvPr/>
        </p:nvPicPr>
        <p:blipFill>
          <a:blip r:embed="rId22"/>
          <a:stretch>
            <a:fillRect/>
          </a:stretch>
        </p:blipFill>
        <p:spPr>
          <a:xfrm>
            <a:off x="4183253" y="5421376"/>
            <a:ext cx="321564" cy="365125"/>
          </a:xfrm>
          <a:prstGeom prst="rect">
            <a:avLst/>
          </a:prstGeom>
        </p:spPr>
      </p:pic>
      <p:cxnSp>
        <p:nvCxnSpPr>
          <p:cNvPr id="69" name="New connector"/>
          <p:cNvCxnSpPr/>
          <p:nvPr/>
        </p:nvCxnSpPr>
        <p:spPr>
          <a:xfrm>
            <a:off x="4090543" y="5554853"/>
            <a:ext cx="106299" cy="0"/>
          </a:xfrm>
          <a:prstGeom prst="line">
            <a:avLst/>
          </a:prstGeom>
          <a:noFill/>
          <a:ln w="15875">
            <a:solidFill>
              <a:srgbClr val="CD2026"/>
            </a:solidFill>
            <a:prstDash val="solid"/>
            <a:miter/>
          </a:ln>
        </p:spPr>
        <p:style>
          <a:lnRef idx="1">
            <a:schemeClr val="accent1"/>
          </a:lnRef>
          <a:fillRef idx="0">
            <a:schemeClr val="accent1"/>
          </a:fillRef>
          <a:effectRef idx="0">
            <a:schemeClr val="accent1"/>
          </a:effectRef>
          <a:fontRef idx="minor">
            <a:schemeClr val="tx1"/>
          </a:fontRef>
        </p:style>
      </p:cxnSp>
      <p:cxnSp>
        <p:nvCxnSpPr>
          <p:cNvPr id="70" name="New connector"/>
          <p:cNvCxnSpPr/>
          <p:nvPr/>
        </p:nvCxnSpPr>
        <p:spPr>
          <a:xfrm>
            <a:off x="4090543" y="5617591"/>
            <a:ext cx="59944" cy="0"/>
          </a:xfrm>
          <a:prstGeom prst="line">
            <a:avLst/>
          </a:prstGeom>
          <a:noFill/>
          <a:ln w="15875">
            <a:solidFill>
              <a:srgbClr val="CD2026"/>
            </a:solidFill>
            <a:prstDash val="solid"/>
            <a:miter/>
          </a:ln>
        </p:spPr>
        <p:style>
          <a:lnRef idx="1">
            <a:schemeClr val="accent1"/>
          </a:lnRef>
          <a:fillRef idx="0">
            <a:schemeClr val="accent1"/>
          </a:fillRef>
          <a:effectRef idx="0">
            <a:schemeClr val="accent1"/>
          </a:effectRef>
          <a:fontRef idx="minor">
            <a:schemeClr val="tx1"/>
          </a:fontRef>
        </p:style>
      </p:cxnSp>
      <p:sp>
        <p:nvSpPr>
          <p:cNvPr id="71" name="New shape"/>
          <p:cNvSpPr/>
          <p:nvPr/>
        </p:nvSpPr>
        <p:spPr>
          <a:xfrm>
            <a:off x="4041013" y="4054221"/>
            <a:ext cx="2453767" cy="36931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2400">
                <a:solidFill>
                  <a:srgbClr val="CD2026"/>
                </a:solidFill>
                <a:latin typeface="Segoe UI"/>
                <a:ea typeface="Segoe UI"/>
              </a:rPr>
              <a:t>2025 Revenue</a:t>
            </a:r>
          </a:p>
        </p:txBody>
      </p:sp>
      <p:sp>
        <p:nvSpPr>
          <p:cNvPr id="72" name="New shape"/>
          <p:cNvSpPr/>
          <p:nvPr/>
        </p:nvSpPr>
        <p:spPr>
          <a:xfrm>
            <a:off x="3906012" y="4423537"/>
            <a:ext cx="3231261" cy="43078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200">
              <a:lnSpc>
                <a:spcPct val="100000"/>
              </a:lnSpc>
              <a:spcBef>
                <a:spcPct val="0"/>
              </a:spcBef>
              <a:spcAft>
                <a:spcPct val="0"/>
              </a:spcAft>
            </a:pPr>
            <a:r>
              <a:rPr sz="2800" b="1">
                <a:solidFill>
                  <a:srgbClr val="CD2026"/>
                </a:solidFill>
                <a:latin typeface="Segoe UI"/>
                <a:ea typeface="Segoe UI"/>
              </a:rPr>
              <a:t>$73M, -4% CAGR</a:t>
            </a:r>
            <a:r>
              <a:rPr sz="2800" b="1" baseline="30000">
                <a:solidFill>
                  <a:srgbClr val="CD2026"/>
                </a:solidFill>
                <a:latin typeface="Segoe UI"/>
                <a:ea typeface="Segoe UI"/>
              </a:rPr>
              <a:t>1</a:t>
            </a:r>
            <a:r>
              <a:rPr sz="2800" b="1">
                <a:solidFill>
                  <a:srgbClr val="CD2026"/>
                </a:solidFill>
                <a:latin typeface="Segoe UI"/>
                <a:ea typeface="Segoe UI"/>
              </a:rPr>
              <a:t> </a:t>
            </a:r>
          </a:p>
        </p:txBody>
      </p:sp>
      <p:sp>
        <p:nvSpPr>
          <p:cNvPr id="73" name="New shape"/>
          <p:cNvSpPr/>
          <p:nvPr/>
        </p:nvSpPr>
        <p:spPr>
          <a:xfrm>
            <a:off x="9601454" y="4718558"/>
            <a:ext cx="2185162" cy="24612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600">
                <a:solidFill>
                  <a:srgbClr val="CD2026"/>
                </a:solidFill>
                <a:latin typeface="Segoe UI"/>
                <a:ea typeface="Segoe UI"/>
              </a:rPr>
              <a:t>Commercial accounts</a:t>
            </a:r>
          </a:p>
        </p:txBody>
      </p:sp>
      <p:sp>
        <p:nvSpPr>
          <p:cNvPr id="74" name="New shape"/>
          <p:cNvSpPr/>
          <p:nvPr/>
        </p:nvSpPr>
        <p:spPr>
          <a:xfrm>
            <a:off x="9601454" y="4187571"/>
            <a:ext cx="1782445"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3600" b="1">
                <a:solidFill>
                  <a:srgbClr val="C00000"/>
                </a:solidFill>
                <a:latin typeface="Segoe UI"/>
                <a:ea typeface="Segoe UI"/>
              </a:rPr>
              <a:t>80,000+</a:t>
            </a:r>
          </a:p>
        </p:txBody>
      </p:sp>
      <p:sp>
        <p:nvSpPr>
          <p:cNvPr id="75" name="New shape"/>
          <p:cNvSpPr/>
          <p:nvPr/>
        </p:nvSpPr>
        <p:spPr>
          <a:xfrm>
            <a:off x="9601454" y="5558536"/>
            <a:ext cx="2185162" cy="492379"/>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600">
                <a:solidFill>
                  <a:srgbClr val="CD2026"/>
                </a:solidFill>
                <a:latin typeface="Segoe UI"/>
                <a:ea typeface="Segoe UI"/>
              </a:rPr>
              <a:t>Staffing, Recruiting, Consulting Firms</a:t>
            </a:r>
          </a:p>
        </p:txBody>
      </p:sp>
      <p:sp>
        <p:nvSpPr>
          <p:cNvPr id="76" name="New shape"/>
          <p:cNvSpPr/>
          <p:nvPr/>
        </p:nvSpPr>
        <p:spPr>
          <a:xfrm>
            <a:off x="9601454" y="5037709"/>
            <a:ext cx="1455420" cy="553974"/>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3600" b="1">
                <a:solidFill>
                  <a:srgbClr val="C00000"/>
                </a:solidFill>
                <a:latin typeface="Segoe UI"/>
                <a:ea typeface="Segoe UI"/>
              </a:rPr>
              <a:t>18,000</a:t>
            </a:r>
          </a:p>
        </p:txBody>
      </p:sp>
      <p:sp>
        <p:nvSpPr>
          <p:cNvPr id="77" name="New shape"/>
          <p:cNvSpPr/>
          <p:nvPr/>
        </p:nvSpPr>
        <p:spPr>
          <a:xfrm>
            <a:off x="7761097" y="5108829"/>
            <a:ext cx="1384554" cy="553974"/>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1800" b="1">
                <a:solidFill>
                  <a:srgbClr val="CD2026"/>
                </a:solidFill>
                <a:latin typeface="Segoe UI"/>
                <a:ea typeface="Segoe UI"/>
              </a:rPr>
              <a:t>Growth opportunity</a:t>
            </a:r>
            <a:r>
              <a:rPr sz="1800">
                <a:solidFill>
                  <a:srgbClr val="CD2026"/>
                </a:solidFill>
                <a:latin typeface="Segoe UI"/>
                <a:ea typeface="Segoe UI"/>
              </a:rPr>
              <a:t> </a:t>
            </a:r>
          </a:p>
        </p:txBody>
      </p:sp>
      <p:sp>
        <p:nvSpPr>
          <p:cNvPr id="78" name="New shape"/>
          <p:cNvSpPr/>
          <p:nvPr/>
        </p:nvSpPr>
        <p:spPr>
          <a:xfrm>
            <a:off x="7744587" y="5010785"/>
            <a:ext cx="634492" cy="2755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79" name="New picture"/>
          <p:cNvPicPr/>
          <p:nvPr/>
        </p:nvPicPr>
        <p:blipFill>
          <a:blip r:embed="rId23"/>
          <a:stretch>
            <a:fillRect/>
          </a:stretch>
        </p:blipFill>
        <p:spPr>
          <a:xfrm>
            <a:off x="7744587" y="5010785"/>
            <a:ext cx="634492" cy="27559"/>
          </a:xfrm>
          <a:prstGeom prst="rect">
            <a:avLst/>
          </a:prstGeom>
        </p:spPr>
      </p:pic>
      <p:sp>
        <p:nvSpPr>
          <p:cNvPr id="80" name="New shape"/>
          <p:cNvSpPr/>
          <p:nvPr/>
        </p:nvSpPr>
        <p:spPr>
          <a:xfrm>
            <a:off x="7772146" y="4872736"/>
            <a:ext cx="82677" cy="13792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1" name="New picture"/>
          <p:cNvPicPr/>
          <p:nvPr/>
        </p:nvPicPr>
        <p:blipFill>
          <a:blip r:embed="rId24"/>
          <a:stretch>
            <a:fillRect/>
          </a:stretch>
        </p:blipFill>
        <p:spPr>
          <a:xfrm>
            <a:off x="7772146" y="4872736"/>
            <a:ext cx="82677" cy="137922"/>
          </a:xfrm>
          <a:prstGeom prst="rect">
            <a:avLst/>
          </a:prstGeom>
        </p:spPr>
      </p:pic>
      <p:sp>
        <p:nvSpPr>
          <p:cNvPr id="82" name="New shape"/>
          <p:cNvSpPr/>
          <p:nvPr/>
        </p:nvSpPr>
        <p:spPr>
          <a:xfrm>
            <a:off x="7937627" y="4734814"/>
            <a:ext cx="55118" cy="27584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3" name="New picture"/>
          <p:cNvPicPr/>
          <p:nvPr/>
        </p:nvPicPr>
        <p:blipFill>
          <a:blip r:embed="rId25"/>
          <a:stretch>
            <a:fillRect/>
          </a:stretch>
        </p:blipFill>
        <p:spPr>
          <a:xfrm>
            <a:off x="7937627" y="4734814"/>
            <a:ext cx="55118" cy="275844"/>
          </a:xfrm>
          <a:prstGeom prst="rect">
            <a:avLst/>
          </a:prstGeom>
        </p:spPr>
      </p:pic>
      <p:sp>
        <p:nvSpPr>
          <p:cNvPr id="84" name="New shape"/>
          <p:cNvSpPr/>
          <p:nvPr/>
        </p:nvSpPr>
        <p:spPr>
          <a:xfrm>
            <a:off x="8103235" y="4790059"/>
            <a:ext cx="82677" cy="22072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5" name="New picture"/>
          <p:cNvPicPr/>
          <p:nvPr/>
        </p:nvPicPr>
        <p:blipFill>
          <a:blip r:embed="rId26"/>
          <a:stretch>
            <a:fillRect/>
          </a:stretch>
        </p:blipFill>
        <p:spPr>
          <a:xfrm>
            <a:off x="8103235" y="4790059"/>
            <a:ext cx="82677" cy="220726"/>
          </a:xfrm>
          <a:prstGeom prst="rect">
            <a:avLst/>
          </a:prstGeom>
        </p:spPr>
      </p:pic>
      <p:sp>
        <p:nvSpPr>
          <p:cNvPr id="86" name="New shape"/>
          <p:cNvSpPr/>
          <p:nvPr/>
        </p:nvSpPr>
        <p:spPr>
          <a:xfrm>
            <a:off x="8268716" y="4596892"/>
            <a:ext cx="82677" cy="41376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7" name="New picture"/>
          <p:cNvPicPr/>
          <p:nvPr/>
        </p:nvPicPr>
        <p:blipFill>
          <a:blip r:embed="rId27"/>
          <a:stretch>
            <a:fillRect/>
          </a:stretch>
        </p:blipFill>
        <p:spPr>
          <a:xfrm>
            <a:off x="8268716" y="4596892"/>
            <a:ext cx="82677" cy="413766"/>
          </a:xfrm>
          <a:prstGeom prst="rect">
            <a:avLst/>
          </a:prstGeom>
        </p:spPr>
      </p:pic>
      <p:sp>
        <p:nvSpPr>
          <p:cNvPr id="88" name="New shape"/>
          <p:cNvSpPr/>
          <p:nvPr/>
        </p:nvSpPr>
        <p:spPr>
          <a:xfrm>
            <a:off x="7785862" y="4652010"/>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89" name="New picture"/>
          <p:cNvPicPr/>
          <p:nvPr/>
        </p:nvPicPr>
        <p:blipFill>
          <a:blip r:embed="rId28"/>
          <a:stretch>
            <a:fillRect/>
          </a:stretch>
        </p:blipFill>
        <p:spPr>
          <a:xfrm>
            <a:off x="7785862" y="4652010"/>
            <a:ext cx="55118" cy="55118"/>
          </a:xfrm>
          <a:prstGeom prst="rect">
            <a:avLst/>
          </a:prstGeom>
        </p:spPr>
      </p:pic>
      <p:sp>
        <p:nvSpPr>
          <p:cNvPr id="90" name="New shape"/>
          <p:cNvSpPr/>
          <p:nvPr/>
        </p:nvSpPr>
        <p:spPr>
          <a:xfrm>
            <a:off x="7951470" y="4514088"/>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1" name="New picture"/>
          <p:cNvPicPr/>
          <p:nvPr/>
        </p:nvPicPr>
        <p:blipFill>
          <a:blip r:embed="rId29"/>
          <a:stretch>
            <a:fillRect/>
          </a:stretch>
        </p:blipFill>
        <p:spPr>
          <a:xfrm>
            <a:off x="7951470" y="4514088"/>
            <a:ext cx="55118" cy="55118"/>
          </a:xfrm>
          <a:prstGeom prst="rect">
            <a:avLst/>
          </a:prstGeom>
        </p:spPr>
      </p:pic>
      <p:sp>
        <p:nvSpPr>
          <p:cNvPr id="92" name="New shape"/>
          <p:cNvSpPr/>
          <p:nvPr/>
        </p:nvSpPr>
        <p:spPr>
          <a:xfrm>
            <a:off x="8117078" y="4569333"/>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3" name="New picture"/>
          <p:cNvPicPr/>
          <p:nvPr/>
        </p:nvPicPr>
        <p:blipFill>
          <a:blip r:embed="rId30"/>
          <a:stretch>
            <a:fillRect/>
          </a:stretch>
        </p:blipFill>
        <p:spPr>
          <a:xfrm>
            <a:off x="8117078" y="4569333"/>
            <a:ext cx="55118" cy="55118"/>
          </a:xfrm>
          <a:prstGeom prst="rect">
            <a:avLst/>
          </a:prstGeom>
        </p:spPr>
      </p:pic>
      <p:sp>
        <p:nvSpPr>
          <p:cNvPr id="94" name="New shape"/>
          <p:cNvSpPr/>
          <p:nvPr/>
        </p:nvSpPr>
        <p:spPr>
          <a:xfrm>
            <a:off x="8282559" y="4376166"/>
            <a:ext cx="55118" cy="551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5" name="New picture"/>
          <p:cNvPicPr/>
          <p:nvPr/>
        </p:nvPicPr>
        <p:blipFill>
          <a:blip r:embed="rId31"/>
          <a:stretch>
            <a:fillRect/>
          </a:stretch>
        </p:blipFill>
        <p:spPr>
          <a:xfrm>
            <a:off x="8282559" y="4376166"/>
            <a:ext cx="55118" cy="55118"/>
          </a:xfrm>
          <a:prstGeom prst="rect">
            <a:avLst/>
          </a:prstGeom>
        </p:spPr>
      </p:pic>
      <p:sp>
        <p:nvSpPr>
          <p:cNvPr id="96" name="New shape"/>
          <p:cNvSpPr/>
          <p:nvPr/>
        </p:nvSpPr>
        <p:spPr>
          <a:xfrm>
            <a:off x="7834757" y="4559300"/>
            <a:ext cx="110363" cy="8267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7" name="New picture"/>
          <p:cNvPicPr/>
          <p:nvPr/>
        </p:nvPicPr>
        <p:blipFill>
          <a:blip r:embed="rId32"/>
          <a:stretch>
            <a:fillRect/>
          </a:stretch>
        </p:blipFill>
        <p:spPr>
          <a:xfrm>
            <a:off x="7834757" y="4559300"/>
            <a:ext cx="110363" cy="82677"/>
          </a:xfrm>
          <a:prstGeom prst="rect">
            <a:avLst/>
          </a:prstGeom>
        </p:spPr>
      </p:pic>
      <p:sp>
        <p:nvSpPr>
          <p:cNvPr id="98" name="New shape"/>
          <p:cNvSpPr/>
          <p:nvPr/>
        </p:nvSpPr>
        <p:spPr>
          <a:xfrm>
            <a:off x="8005318" y="4550537"/>
            <a:ext cx="110363" cy="2755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99" name="New picture"/>
          <p:cNvPicPr/>
          <p:nvPr/>
        </p:nvPicPr>
        <p:blipFill>
          <a:blip r:embed="rId33"/>
          <a:stretch>
            <a:fillRect/>
          </a:stretch>
        </p:blipFill>
        <p:spPr>
          <a:xfrm>
            <a:off x="8005318" y="4550537"/>
            <a:ext cx="110363" cy="27559"/>
          </a:xfrm>
          <a:prstGeom prst="rect">
            <a:avLst/>
          </a:prstGeom>
        </p:spPr>
      </p:pic>
      <p:sp>
        <p:nvSpPr>
          <p:cNvPr id="100" name="New shape"/>
          <p:cNvSpPr/>
          <p:nvPr/>
        </p:nvSpPr>
        <p:spPr>
          <a:xfrm>
            <a:off x="8162544" y="4424680"/>
            <a:ext cx="110363" cy="13792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01" name="New picture"/>
          <p:cNvPicPr/>
          <p:nvPr/>
        </p:nvPicPr>
        <p:blipFill>
          <a:blip r:embed="rId34"/>
          <a:stretch>
            <a:fillRect/>
          </a:stretch>
        </p:blipFill>
        <p:spPr>
          <a:xfrm>
            <a:off x="8162544" y="4424680"/>
            <a:ext cx="110363" cy="137922"/>
          </a:xfrm>
          <a:prstGeom prst="rect">
            <a:avLst/>
          </a:prstGeom>
        </p:spPr>
      </p:pic>
      <p:sp>
        <p:nvSpPr>
          <p:cNvPr id="102" name="New shape"/>
          <p:cNvSpPr/>
          <p:nvPr/>
        </p:nvSpPr>
        <p:spPr>
          <a:xfrm>
            <a:off x="9000871" y="4804410"/>
            <a:ext cx="383286" cy="383286"/>
          </a:xfrm>
          <a:prstGeom prst="ellipse">
            <a:avLst/>
          </a:prstGeom>
          <a:solidFill>
            <a:srgbClr val="C00000"/>
          </a:solid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sp>
        <p:nvSpPr>
          <p:cNvPr id="103" name="New shape"/>
          <p:cNvSpPr/>
          <p:nvPr/>
        </p:nvSpPr>
        <p:spPr>
          <a:xfrm rot="2700000">
            <a:off x="9120759" y="4955413"/>
            <a:ext cx="91186" cy="8140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63500" tIns="25400" rIns="63500" bIns="63500" rtlCol="0" anchor="ctr"/>
          <a:lstStyle/>
          <a:p>
            <a:endParaRPr/>
          </a:p>
        </p:txBody>
      </p:sp>
      <p:pic>
        <p:nvPicPr>
          <p:cNvPr id="104" name="New picture"/>
          <p:cNvPicPr/>
          <p:nvPr/>
        </p:nvPicPr>
        <p:blipFill>
          <a:blip r:embed="rId14"/>
          <a:stretch>
            <a:fillRect/>
          </a:stretch>
        </p:blipFill>
        <p:spPr>
          <a:xfrm rot="2700000">
            <a:off x="9120759" y="4955413"/>
            <a:ext cx="91186" cy="81407"/>
          </a:xfrm>
          <a:prstGeom prst="rect">
            <a:avLst/>
          </a:prstGeom>
        </p:spPr>
      </p:pic>
      <p:sp>
        <p:nvSpPr>
          <p:cNvPr id="105" name="New shape"/>
          <p:cNvSpPr/>
          <p:nvPr/>
        </p:nvSpPr>
        <p:spPr>
          <a:xfrm>
            <a:off x="503174" y="6326378"/>
            <a:ext cx="9513697" cy="33845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defTabSz="457200">
              <a:lnSpc>
                <a:spcPct val="100000"/>
              </a:lnSpc>
              <a:spcBef>
                <a:spcPct val="0"/>
              </a:spcBef>
              <a:spcAft>
                <a:spcPct val="0"/>
              </a:spcAft>
            </a:pPr>
            <a:r>
              <a:rPr sz="700">
                <a:solidFill>
                  <a:srgbClr val="626262"/>
                </a:solidFill>
                <a:latin typeface="Segoe UI Light"/>
                <a:ea typeface="Segoe UI Light"/>
              </a:rPr>
              <a:t>1 CAGR represents Compound Annual Growth Rate from 2021 to 2025</a:t>
            </a:r>
          </a:p>
          <a:p>
            <a:pPr algn="l" defTabSz="457200">
              <a:lnSpc>
                <a:spcPct val="100000"/>
              </a:lnSpc>
              <a:spcBef>
                <a:spcPct val="0"/>
              </a:spcBef>
              <a:spcAft>
                <a:spcPct val="0"/>
              </a:spcAft>
            </a:pPr>
            <a:endParaRPr sz="800">
              <a:solidFill>
                <a:srgbClr val="000000"/>
              </a:solidFill>
              <a:latin typeface="Segoe UI"/>
              <a:ea typeface="Segoe UI"/>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6.1.166"/>
  <p:tag name="AS_RELEASE_DATE" val="2026.04.30"/>
  <p:tag name="AS_TITLE" val="Aspose.Slides for Java"/>
  <p:tag name="AS_VERSION" val="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6733</Words>
  <Application>Microsoft Macintosh PowerPoint</Application>
  <PresentationFormat>Widescreen</PresentationFormat>
  <Paragraphs>1243</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Segoe UI</vt:lpstr>
      <vt:lpstr>Segoe UI Light</vt:lpstr>
      <vt:lpstr>Segoe UI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Investor Presentation Q2 2026</dc:title>
  <cp:lastModifiedBy>Todd Kehrli</cp:lastModifiedBy>
  <cp:revision>12</cp:revision>
  <cp:lastPrinted>2026-05-12T21:09:43Z</cp:lastPrinted>
  <dcterms:created xsi:type="dcterms:W3CDTF">2026-05-12T21:09:43Z</dcterms:created>
  <dcterms:modified xsi:type="dcterms:W3CDTF">2026-06-01T18:04:18Z</dcterms:modified>
</cp:coreProperties>
</file>