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5" r:id="rId2"/>
    <p:sldId id="262" r:id="rId3"/>
    <p:sldId id="292" r:id="rId4"/>
    <p:sldId id="263" r:id="rId5"/>
    <p:sldId id="355" r:id="rId6"/>
    <p:sldId id="360" r:id="rId7"/>
    <p:sldId id="367" r:id="rId8"/>
    <p:sldId id="368" r:id="rId9"/>
    <p:sldId id="258" r:id="rId10"/>
    <p:sldId id="401" r:id="rId11"/>
    <p:sldId id="417" r:id="rId12"/>
    <p:sldId id="416" r:id="rId13"/>
    <p:sldId id="418" r:id="rId14"/>
    <p:sldId id="363" r:id="rId15"/>
    <p:sldId id="364" r:id="rId16"/>
    <p:sldId id="365" r:id="rId17"/>
    <p:sldId id="419" r:id="rId18"/>
    <p:sldId id="399" r:id="rId19"/>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633">
          <p15:clr>
            <a:srgbClr val="A4A3A4"/>
          </p15:clr>
        </p15:guide>
        <p15:guide id="3" orient="horz" pos="3060">
          <p15:clr>
            <a:srgbClr val="A4A3A4"/>
          </p15:clr>
        </p15:guide>
        <p15:guide id="4" pos="5712">
          <p15:clr>
            <a:srgbClr val="A4A3A4"/>
          </p15:clr>
        </p15:guide>
        <p15:guide id="5"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D0C4"/>
    <a:srgbClr val="665B46"/>
    <a:srgbClr val="E0DBD2"/>
    <a:srgbClr val="D4CEBA"/>
    <a:srgbClr val="814C05"/>
    <a:srgbClr val="FFDB69"/>
    <a:srgbClr val="E6AF00"/>
    <a:srgbClr val="FFDD71"/>
    <a:srgbClr val="F59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0" autoAdjust="0"/>
  </p:normalViewPr>
  <p:slideViewPr>
    <p:cSldViewPr showGuides="1">
      <p:cViewPr>
        <p:scale>
          <a:sx n="152" d="100"/>
          <a:sy n="152" d="100"/>
        </p:scale>
        <p:origin x="-360" y="-186"/>
      </p:cViewPr>
      <p:guideLst>
        <p:guide orient="horz" pos="1620"/>
        <p:guide orient="horz" pos="633"/>
        <p:guide orient="horz" pos="3060"/>
        <p:guide pos="5712"/>
        <p:guide pos="432"/>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385" cy="463222"/>
          </a:xfrm>
          <a:prstGeom prst="rect">
            <a:avLst/>
          </a:prstGeom>
        </p:spPr>
        <p:txBody>
          <a:bodyPr vert="horz" lIns="90648" tIns="45324" rIns="90648" bIns="45324" rtlCol="0"/>
          <a:lstStyle>
            <a:lvl1pPr algn="l">
              <a:defRPr sz="1200"/>
            </a:lvl1pPr>
          </a:lstStyle>
          <a:p>
            <a:endParaRPr lang="en-US" dirty="0"/>
          </a:p>
        </p:txBody>
      </p:sp>
      <p:sp>
        <p:nvSpPr>
          <p:cNvPr id="3" name="Date Placeholder 2"/>
          <p:cNvSpPr>
            <a:spLocks noGrp="1"/>
          </p:cNvSpPr>
          <p:nvPr>
            <p:ph type="dt" sz="quarter" idx="1"/>
          </p:nvPr>
        </p:nvSpPr>
        <p:spPr>
          <a:xfrm>
            <a:off x="3937120" y="0"/>
            <a:ext cx="3011385" cy="463222"/>
          </a:xfrm>
          <a:prstGeom prst="rect">
            <a:avLst/>
          </a:prstGeom>
        </p:spPr>
        <p:txBody>
          <a:bodyPr vert="horz" lIns="90648" tIns="45324" rIns="90648" bIns="45324" rtlCol="0"/>
          <a:lstStyle>
            <a:lvl1pPr algn="r">
              <a:defRPr sz="1200"/>
            </a:lvl1pPr>
          </a:lstStyle>
          <a:p>
            <a:fld id="{A1F6381D-DC1F-4F3A-9A82-7863077F4460}" type="datetimeFigureOut">
              <a:rPr lang="en-US" smtClean="0"/>
              <a:t>1/7/2016</a:t>
            </a:fld>
            <a:endParaRPr lang="en-US" dirty="0"/>
          </a:p>
        </p:txBody>
      </p:sp>
      <p:sp>
        <p:nvSpPr>
          <p:cNvPr id="4" name="Footer Placeholder 3"/>
          <p:cNvSpPr>
            <a:spLocks noGrp="1"/>
          </p:cNvSpPr>
          <p:nvPr>
            <p:ph type="ftr" sz="quarter" idx="2"/>
          </p:nvPr>
        </p:nvSpPr>
        <p:spPr>
          <a:xfrm>
            <a:off x="1" y="8772855"/>
            <a:ext cx="3011385" cy="463222"/>
          </a:xfrm>
          <a:prstGeom prst="rect">
            <a:avLst/>
          </a:prstGeom>
        </p:spPr>
        <p:txBody>
          <a:bodyPr vert="horz" lIns="90648" tIns="45324" rIns="90648" bIns="45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120" y="8772855"/>
            <a:ext cx="3011385" cy="463222"/>
          </a:xfrm>
          <a:prstGeom prst="rect">
            <a:avLst/>
          </a:prstGeom>
        </p:spPr>
        <p:txBody>
          <a:bodyPr vert="horz" lIns="90648" tIns="45324" rIns="90648" bIns="45324" rtlCol="0" anchor="b"/>
          <a:lstStyle>
            <a:lvl1pPr algn="r">
              <a:defRPr sz="1200"/>
            </a:lvl1pPr>
          </a:lstStyle>
          <a:p>
            <a:fld id="{F1F7FE8A-76B2-4186-933A-8C81C916567D}" type="slidenum">
              <a:rPr lang="en-US" smtClean="0"/>
              <a:t>‹#›</a:t>
            </a:fld>
            <a:endParaRPr lang="en-US" dirty="0"/>
          </a:p>
        </p:txBody>
      </p:sp>
    </p:spTree>
    <p:extLst>
      <p:ext uri="{BB962C8B-B14F-4D97-AF65-F5344CB8AC3E}">
        <p14:creationId xmlns:p14="http://schemas.microsoft.com/office/powerpoint/2010/main" val="1424643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700" cy="461804"/>
          </a:xfrm>
          <a:prstGeom prst="rect">
            <a:avLst/>
          </a:prstGeom>
        </p:spPr>
        <p:txBody>
          <a:bodyPr vert="horz" lIns="92470" tIns="46236" rIns="92470" bIns="46236" rtlCol="0"/>
          <a:lstStyle>
            <a:lvl1pPr algn="l">
              <a:defRPr sz="1200"/>
            </a:lvl1pPr>
          </a:lstStyle>
          <a:p>
            <a:endParaRPr lang="en-US" dirty="0"/>
          </a:p>
        </p:txBody>
      </p:sp>
      <p:sp>
        <p:nvSpPr>
          <p:cNvPr id="3" name="Date Placeholder 2"/>
          <p:cNvSpPr>
            <a:spLocks noGrp="1"/>
          </p:cNvSpPr>
          <p:nvPr>
            <p:ph type="dt" idx="1"/>
          </p:nvPr>
        </p:nvSpPr>
        <p:spPr>
          <a:xfrm>
            <a:off x="3936767" y="1"/>
            <a:ext cx="3011700" cy="461804"/>
          </a:xfrm>
          <a:prstGeom prst="rect">
            <a:avLst/>
          </a:prstGeom>
        </p:spPr>
        <p:txBody>
          <a:bodyPr vert="horz" lIns="92470" tIns="46236" rIns="92470" bIns="46236" rtlCol="0"/>
          <a:lstStyle>
            <a:lvl1pPr algn="r">
              <a:defRPr sz="1200"/>
            </a:lvl1pPr>
          </a:lstStyle>
          <a:p>
            <a:fld id="{4CEE6879-CE44-4359-8816-195C092C25DD}" type="datetimeFigureOut">
              <a:rPr lang="en-US" smtClean="0"/>
              <a:pPr/>
              <a:t>1/7/2016</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0" tIns="46236" rIns="92470" bIns="46236"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70" tIns="46236" rIns="92470" bIns="462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2470" tIns="46236" rIns="92470" bIns="462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70" tIns="46236" rIns="92470" bIns="46236" rtlCol="0" anchor="b"/>
          <a:lstStyle>
            <a:lvl1pPr algn="r">
              <a:defRPr sz="1200"/>
            </a:lvl1pPr>
          </a:lstStyle>
          <a:p>
            <a:fld id="{396170D5-ECBC-47A2-A544-61E98CE593B8}" type="slidenum">
              <a:rPr lang="en-US" smtClean="0"/>
              <a:pPr/>
              <a:t>‹#›</a:t>
            </a:fld>
            <a:endParaRPr lang="en-US" dirty="0"/>
          </a:p>
        </p:txBody>
      </p:sp>
    </p:spTree>
    <p:extLst>
      <p:ext uri="{BB962C8B-B14F-4D97-AF65-F5344CB8AC3E}">
        <p14:creationId xmlns:p14="http://schemas.microsoft.com/office/powerpoint/2010/main" val="189003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8878" fontAlgn="base">
              <a:spcBef>
                <a:spcPct val="0"/>
              </a:spcBef>
              <a:spcAft>
                <a:spcPct val="0"/>
              </a:spcAft>
            </a:pPr>
            <a:fld id="{77BE4942-8230-4665-AB06-2E1D4193BC1E}" type="slidenum">
              <a:rPr lang="en-US" smtClean="0">
                <a:latin typeface="Arial" charset="0"/>
              </a:rPr>
              <a:pPr defTabSz="918878" fontAlgn="base">
                <a:spcBef>
                  <a:spcPct val="0"/>
                </a:spcBef>
                <a:spcAft>
                  <a:spcPct val="0"/>
                </a:spcAft>
              </a:pPr>
              <a:t>2</a:t>
            </a:fld>
            <a:endParaRPr lang="en-US" dirty="0" smtClean="0">
              <a:latin typeface="Arial" charset="0"/>
            </a:endParaRPr>
          </a:p>
        </p:txBody>
      </p:sp>
      <p:sp>
        <p:nvSpPr>
          <p:cNvPr id="17410"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p:spPr>
      </p:sp>
      <p:sp>
        <p:nvSpPr>
          <p:cNvPr id="17411" name="Rectangle 3"/>
          <p:cNvSpPr>
            <a:spLocks noGrp="1" noChangeArrowheads="1"/>
          </p:cNvSpPr>
          <p:nvPr>
            <p:ph type="body" idx="1"/>
          </p:nvPr>
        </p:nvSpPr>
        <p:spPr bwMode="auto">
          <a:xfrm>
            <a:off x="695329" y="4389440"/>
            <a:ext cx="5559424" cy="4152900"/>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88180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7350" y="687388"/>
            <a:ext cx="6116638" cy="3441700"/>
          </a:xfrm>
          <a:ln/>
        </p:spPr>
      </p:sp>
      <p:sp>
        <p:nvSpPr>
          <p:cNvPr id="40963" name="Notes Placeholder 2"/>
          <p:cNvSpPr>
            <a:spLocks noGrp="1"/>
          </p:cNvSpPr>
          <p:nvPr>
            <p:ph type="body" idx="1"/>
          </p:nvPr>
        </p:nvSpPr>
        <p:spPr>
          <a:xfrm>
            <a:off x="689964" y="4359609"/>
            <a:ext cx="5510347" cy="412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766" tIns="45885" rIns="91766" bIns="45885"/>
          <a:lstStyle/>
          <a:p>
            <a:endParaRPr lang="en-US" dirty="0"/>
          </a:p>
        </p:txBody>
      </p:sp>
      <p:sp>
        <p:nvSpPr>
          <p:cNvPr id="40964" name="Slide Number Placeholder 3"/>
          <p:cNvSpPr txBox="1">
            <a:spLocks noGrp="1"/>
          </p:cNvSpPr>
          <p:nvPr/>
        </p:nvSpPr>
        <p:spPr bwMode="auto">
          <a:xfrm>
            <a:off x="3903033" y="8716084"/>
            <a:ext cx="2985680" cy="45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66" tIns="45885" rIns="91766" bIns="45885" anchor="b"/>
          <a:lstStyle>
            <a:lvl1pPr defTabSz="931863" eaLnBrk="0" hangingPunct="0">
              <a:defRPr sz="1600">
                <a:solidFill>
                  <a:schemeClr val="tx1"/>
                </a:solidFill>
                <a:latin typeface="Arial" charset="0"/>
                <a:ea typeface="ＭＳ Ｐゴシック" charset="0"/>
                <a:cs typeface="ＭＳ Ｐゴシック" charset="0"/>
              </a:defRPr>
            </a:lvl1pPr>
            <a:lvl2pPr marL="742950" indent="-285750" defTabSz="931863" eaLnBrk="0" hangingPunct="0">
              <a:defRPr sz="1600">
                <a:solidFill>
                  <a:schemeClr val="tx1"/>
                </a:solidFill>
                <a:latin typeface="Arial" charset="0"/>
                <a:ea typeface="ＭＳ Ｐゴシック" charset="0"/>
              </a:defRPr>
            </a:lvl2pPr>
            <a:lvl3pPr marL="1143000" indent="-228600" defTabSz="931863" eaLnBrk="0" hangingPunct="0">
              <a:defRPr sz="1600">
                <a:solidFill>
                  <a:schemeClr val="tx1"/>
                </a:solidFill>
                <a:latin typeface="Arial" charset="0"/>
                <a:ea typeface="ＭＳ Ｐゴシック" charset="0"/>
              </a:defRPr>
            </a:lvl3pPr>
            <a:lvl4pPr marL="1600200" indent="-228600" defTabSz="931863" eaLnBrk="0" hangingPunct="0">
              <a:defRPr sz="1600">
                <a:solidFill>
                  <a:schemeClr val="tx1"/>
                </a:solidFill>
                <a:latin typeface="Arial" charset="0"/>
                <a:ea typeface="ＭＳ Ｐゴシック" charset="0"/>
              </a:defRPr>
            </a:lvl4pPr>
            <a:lvl5pPr marL="2057400" indent="-228600" defTabSz="931863" eaLnBrk="0" hangingPunct="0">
              <a:defRPr sz="16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66F366F7-BD1A-D840-86B7-B46C4897B0A2}" type="slidenum">
              <a:rPr lang="en-US" sz="1200"/>
              <a:pPr algn="r" eaLnBrk="1" hangingPunct="1"/>
              <a:t>5</a:t>
            </a:fld>
            <a:endParaRPr lang="en-US" sz="1200" dirty="0"/>
          </a:p>
        </p:txBody>
      </p:sp>
      <p:sp>
        <p:nvSpPr>
          <p:cNvPr id="2" name="Footer Placeholder 1"/>
          <p:cNvSpPr>
            <a:spLocks noGrp="1"/>
          </p:cNvSpPr>
          <p:nvPr>
            <p:ph type="ftr" sz="quarter" idx="4"/>
          </p:nvPr>
        </p:nvSpPr>
        <p:spPr/>
        <p:txBody>
          <a:bodyPr/>
          <a:lstStyle/>
          <a:p>
            <a:pPr>
              <a:defRPr/>
            </a:pPr>
            <a:r>
              <a:rPr lang="en-US" dirty="0"/>
              <a:t>DRAFT - SUBJECT TO MANAGEMENT REVIEW</a:t>
            </a:r>
          </a:p>
        </p:txBody>
      </p:sp>
    </p:spTree>
    <p:extLst>
      <p:ext uri="{BB962C8B-B14F-4D97-AF65-F5344CB8AC3E}">
        <p14:creationId xmlns:p14="http://schemas.microsoft.com/office/powerpoint/2010/main" val="255318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dirty="0"/>
          </a:p>
        </p:txBody>
      </p:sp>
    </p:spTree>
    <p:extLst>
      <p:ext uri="{BB962C8B-B14F-4D97-AF65-F5344CB8AC3E}">
        <p14:creationId xmlns:p14="http://schemas.microsoft.com/office/powerpoint/2010/main" val="303068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4213"/>
            <a:ext cx="6067425"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EC654-08C7-422C-9015-C44242CADAA9}" type="slidenum">
              <a:rPr lang="en-US" smtClean="0"/>
              <a:pPr/>
              <a:t>7</a:t>
            </a:fld>
            <a:endParaRPr lang="en-US" dirty="0"/>
          </a:p>
        </p:txBody>
      </p:sp>
    </p:spTree>
    <p:extLst>
      <p:ext uri="{BB962C8B-B14F-4D97-AF65-F5344CB8AC3E}">
        <p14:creationId xmlns:p14="http://schemas.microsoft.com/office/powerpoint/2010/main" val="338566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4213"/>
            <a:ext cx="6067425"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EC654-08C7-422C-9015-C44242CADAA9}" type="slidenum">
              <a:rPr lang="en-US" smtClean="0"/>
              <a:pPr/>
              <a:t>8</a:t>
            </a:fld>
            <a:endParaRPr lang="en-US" dirty="0"/>
          </a:p>
        </p:txBody>
      </p:sp>
    </p:spTree>
    <p:extLst>
      <p:ext uri="{BB962C8B-B14F-4D97-AF65-F5344CB8AC3E}">
        <p14:creationId xmlns:p14="http://schemas.microsoft.com/office/powerpoint/2010/main" val="254414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170D5-ECBC-47A2-A544-61E98CE593B8}" type="slidenum">
              <a:rPr lang="en-US" smtClean="0"/>
              <a:pPr/>
              <a:t>10</a:t>
            </a:fld>
            <a:endParaRPr lang="en-US" dirty="0"/>
          </a:p>
        </p:txBody>
      </p:sp>
    </p:spTree>
    <p:extLst>
      <p:ext uri="{BB962C8B-B14F-4D97-AF65-F5344CB8AC3E}">
        <p14:creationId xmlns:p14="http://schemas.microsoft.com/office/powerpoint/2010/main" val="281251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170D5-ECBC-47A2-A544-61E98CE593B8}" type="slidenum">
              <a:rPr lang="en-US" smtClean="0"/>
              <a:pPr/>
              <a:t>11</a:t>
            </a:fld>
            <a:endParaRPr lang="en-US" dirty="0"/>
          </a:p>
        </p:txBody>
      </p:sp>
    </p:spTree>
    <p:extLst>
      <p:ext uri="{BB962C8B-B14F-4D97-AF65-F5344CB8AC3E}">
        <p14:creationId xmlns:p14="http://schemas.microsoft.com/office/powerpoint/2010/main" val="326160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170D5-ECBC-47A2-A544-61E98CE593B8}" type="slidenum">
              <a:rPr lang="en-US" smtClean="0"/>
              <a:pPr/>
              <a:t>12</a:t>
            </a:fld>
            <a:endParaRPr lang="en-US" dirty="0"/>
          </a:p>
        </p:txBody>
      </p:sp>
    </p:spTree>
    <p:extLst>
      <p:ext uri="{BB962C8B-B14F-4D97-AF65-F5344CB8AC3E}">
        <p14:creationId xmlns:p14="http://schemas.microsoft.com/office/powerpoint/2010/main" val="312351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170D5-ECBC-47A2-A544-61E98CE593B8}" type="slidenum">
              <a:rPr lang="en-US" smtClean="0"/>
              <a:pPr/>
              <a:t>13</a:t>
            </a:fld>
            <a:endParaRPr lang="en-US" dirty="0"/>
          </a:p>
        </p:txBody>
      </p:sp>
    </p:spTree>
    <p:extLst>
      <p:ext uri="{BB962C8B-B14F-4D97-AF65-F5344CB8AC3E}">
        <p14:creationId xmlns:p14="http://schemas.microsoft.com/office/powerpoint/2010/main" val="2586507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181600" y="2824161"/>
            <a:ext cx="3470250" cy="1423989"/>
          </a:xfrm>
        </p:spPr>
        <p:txBody>
          <a:bodyPr anchor="ctr" anchorCtr="0"/>
          <a:lstStyle>
            <a:lvl1pPr algn="r">
              <a:defRPr>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993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257800" y="2571750"/>
            <a:ext cx="3415250" cy="1295400"/>
          </a:xfrm>
        </p:spPr>
        <p:txBody>
          <a:bodyPr anchor="b" anchorCtr="0"/>
          <a:lstStyle>
            <a:lvl1pPr algn="r">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57800" y="3886200"/>
            <a:ext cx="3415250" cy="666750"/>
          </a:xfrm>
        </p:spPr>
        <p:txBody>
          <a:bodyPr/>
          <a:lstStyle>
            <a:lvl1pPr marL="0" indent="0" algn="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86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marL="171450" indent="-171450">
              <a:defRPr lang="en-US" b="0" dirty="0" smtClean="0"/>
            </a:lvl1pPr>
            <a:lvl2pPr marL="460375" indent="-171450">
              <a:defRPr lang="en-US" b="0" dirty="0" smtClean="0"/>
            </a:lvl2pPr>
            <a:lvl3pPr marL="687388" indent="-171450">
              <a:defRPr lang="en-US" b="0" dirty="0" smtClean="0"/>
            </a:lvl3pPr>
            <a:lvl4pPr marL="914400" indent="-171450">
              <a:defRPr lang="en-US" b="0" dirty="0" smtClean="0"/>
            </a:lvl4pPr>
            <a:lvl5pPr marL="1141413" indent="-171450">
              <a:defRPr lang="en-US" b="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40CCC-7041-446A-B1D7-28130A1E430D}" type="slidenum">
              <a:rPr lang="en-US" smtClean="0"/>
              <a:pPr/>
              <a:t>‹#›</a:t>
            </a:fld>
            <a:endParaRPr lang="en-US" dirty="0"/>
          </a:p>
        </p:txBody>
      </p:sp>
    </p:spTree>
    <p:extLst>
      <p:ext uri="{BB962C8B-B14F-4D97-AF65-F5344CB8AC3E}">
        <p14:creationId xmlns:p14="http://schemas.microsoft.com/office/powerpoint/2010/main" val="28939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276350"/>
            <a:ext cx="4038600" cy="3429000"/>
          </a:xfrm>
        </p:spPr>
        <p:txBody>
          <a:bodyPr>
            <a:normAutofit/>
          </a:bodyPr>
          <a:lstStyle>
            <a:lvl1pPr>
              <a:defRPr sz="2400" b="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276350"/>
            <a:ext cx="4038600" cy="3429000"/>
          </a:xfrm>
        </p:spPr>
        <p:txBody>
          <a:bodyPr>
            <a:normAutofit/>
          </a:bodyPr>
          <a:lstStyle>
            <a:lvl1pPr>
              <a:defRPr sz="2400" b="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40CCC-7041-446A-B1D7-28130A1E430D}" type="slidenum">
              <a:rPr lang="en-US" smtClean="0"/>
              <a:pPr/>
              <a:t>‹#›</a:t>
            </a:fld>
            <a:endParaRPr lang="en-US" dirty="0"/>
          </a:p>
        </p:txBody>
      </p:sp>
    </p:spTree>
    <p:extLst>
      <p:ext uri="{BB962C8B-B14F-4D97-AF65-F5344CB8AC3E}">
        <p14:creationId xmlns:p14="http://schemas.microsoft.com/office/powerpoint/2010/main" val="249992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640CCC-7041-446A-B1D7-28130A1E430D}" type="slidenum">
              <a:rPr lang="en-US" smtClean="0"/>
              <a:pPr/>
              <a:t>‹#›</a:t>
            </a:fld>
            <a:endParaRPr lang="en-US" dirty="0"/>
          </a:p>
        </p:txBody>
      </p:sp>
    </p:spTree>
    <p:extLst>
      <p:ext uri="{BB962C8B-B14F-4D97-AF65-F5344CB8AC3E}">
        <p14:creationId xmlns:p14="http://schemas.microsoft.com/office/powerpoint/2010/main" val="32671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640CCC-7041-446A-B1D7-28130A1E430D}" type="slidenum">
              <a:rPr lang="en-US" smtClean="0"/>
              <a:pPr/>
              <a:t>‹#›</a:t>
            </a:fld>
            <a:endParaRPr lang="en-US" dirty="0"/>
          </a:p>
        </p:txBody>
      </p:sp>
    </p:spTree>
    <p:extLst>
      <p:ext uri="{BB962C8B-B14F-4D97-AF65-F5344CB8AC3E}">
        <p14:creationId xmlns:p14="http://schemas.microsoft.com/office/powerpoint/2010/main" val="30663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70641" y="103129"/>
            <a:ext cx="6820759" cy="79222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23950"/>
            <a:ext cx="8229600" cy="34706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815925"/>
            <a:ext cx="2895600" cy="273844"/>
          </a:xfrm>
          <a:prstGeom prst="rect">
            <a:avLst/>
          </a:prstGeom>
        </p:spPr>
        <p:txBody>
          <a:bodyPr vert="horz" lIns="91440" tIns="45720" rIns="91440" bIns="45720" rtlCol="0" anchor="b" anchorCtr="0"/>
          <a:lstStyle>
            <a:lvl1pPr algn="ctr">
              <a:defRPr sz="700">
                <a:solidFill>
                  <a:schemeClr val="accent6"/>
                </a:solidFill>
                <a:latin typeface="+mj-lt"/>
              </a:defRPr>
            </a:lvl1pPr>
          </a:lstStyle>
          <a:p>
            <a:endParaRPr lang="en-US" dirty="0"/>
          </a:p>
        </p:txBody>
      </p:sp>
      <p:sp>
        <p:nvSpPr>
          <p:cNvPr id="6" name="Slide Number Placeholder 5"/>
          <p:cNvSpPr>
            <a:spLocks noGrp="1"/>
          </p:cNvSpPr>
          <p:nvPr>
            <p:ph type="sldNum" sz="quarter" idx="4"/>
          </p:nvPr>
        </p:nvSpPr>
        <p:spPr>
          <a:xfrm>
            <a:off x="6926750" y="4815925"/>
            <a:ext cx="2133600" cy="273844"/>
          </a:xfrm>
          <a:prstGeom prst="rect">
            <a:avLst/>
          </a:prstGeom>
        </p:spPr>
        <p:txBody>
          <a:bodyPr vert="horz" lIns="91440" tIns="45720" rIns="91440" bIns="45720" rtlCol="0" anchor="b" anchorCtr="0"/>
          <a:lstStyle>
            <a:lvl1pPr algn="r">
              <a:defRPr sz="700">
                <a:solidFill>
                  <a:schemeClr val="accent6"/>
                </a:solidFill>
                <a:latin typeface="+mj-lt"/>
              </a:defRPr>
            </a:lvl1pPr>
          </a:lstStyle>
          <a:p>
            <a:fld id="{A6640CCC-7041-446A-B1D7-28130A1E430D}" type="slidenum">
              <a:rPr lang="en-US" smtClean="0"/>
              <a:pPr/>
              <a:t>‹#›</a:t>
            </a:fld>
            <a:endParaRPr lang="en-US" dirty="0"/>
          </a:p>
        </p:txBody>
      </p:sp>
    </p:spTree>
    <p:extLst>
      <p:ext uri="{BB962C8B-B14F-4D97-AF65-F5344CB8AC3E}">
        <p14:creationId xmlns:p14="http://schemas.microsoft.com/office/powerpoint/2010/main" val="19712622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400" b="1" kern="1200">
          <a:solidFill>
            <a:srgbClr val="000000"/>
          </a:solidFill>
          <a:effectLst>
            <a:outerShdw blurRad="127000" algn="ctr" rotWithShape="0">
              <a:schemeClr val="bg1"/>
            </a:outerShdw>
          </a:effectLst>
          <a:latin typeface="+mj-lt"/>
          <a:ea typeface="+mj-ea"/>
          <a:cs typeface="+mj-cs"/>
        </a:defRPr>
      </a:lvl1pPr>
    </p:titleStyle>
    <p:bodyStyle>
      <a:lvl1pPr marL="171450" indent="-171450" algn="l" defTabSz="914400" rtl="0" eaLnBrk="1" latinLnBrk="0" hangingPunct="1">
        <a:lnSpc>
          <a:spcPct val="85000"/>
        </a:lnSpc>
        <a:spcBef>
          <a:spcPts val="1200"/>
        </a:spcBef>
        <a:buClr>
          <a:srgbClr val="A79C75"/>
        </a:buClr>
        <a:buFont typeface="Arial" panose="020B0604020202020204" pitchFamily="34" charset="0"/>
        <a:buChar char="•"/>
        <a:defRPr sz="2400" b="0" kern="1200">
          <a:solidFill>
            <a:srgbClr val="000000"/>
          </a:solidFill>
          <a:latin typeface="+mj-lt"/>
          <a:ea typeface="+mn-ea"/>
          <a:cs typeface="+mn-cs"/>
        </a:defRPr>
      </a:lvl1pPr>
      <a:lvl2pPr marL="460375" indent="-171450" algn="l" defTabSz="914400" rtl="0" eaLnBrk="1" latinLnBrk="0" hangingPunct="1">
        <a:lnSpc>
          <a:spcPct val="85000"/>
        </a:lnSpc>
        <a:spcBef>
          <a:spcPts val="1200"/>
        </a:spcBef>
        <a:buClr>
          <a:srgbClr val="A79C75"/>
        </a:buClr>
        <a:buFont typeface="Century Gothic" panose="020B0502020202020204" pitchFamily="34" charset="0"/>
        <a:buChar char="-"/>
        <a:defRPr sz="2200" b="0" kern="1200">
          <a:solidFill>
            <a:srgbClr val="000000"/>
          </a:solidFill>
          <a:latin typeface="+mj-lt"/>
          <a:ea typeface="+mn-ea"/>
          <a:cs typeface="+mn-cs"/>
        </a:defRPr>
      </a:lvl2pPr>
      <a:lvl3pPr marL="687388" indent="-171450" algn="l" defTabSz="914400" rtl="0" eaLnBrk="1" latinLnBrk="0" hangingPunct="1">
        <a:lnSpc>
          <a:spcPct val="85000"/>
        </a:lnSpc>
        <a:spcBef>
          <a:spcPts val="1200"/>
        </a:spcBef>
        <a:buClr>
          <a:srgbClr val="A79C75"/>
        </a:buClr>
        <a:buFont typeface="Arial" panose="020B0604020202020204" pitchFamily="34" charset="0"/>
        <a:buChar char="•"/>
        <a:defRPr sz="2000" b="0" kern="1200">
          <a:solidFill>
            <a:srgbClr val="000000"/>
          </a:solidFill>
          <a:latin typeface="+mj-lt"/>
          <a:ea typeface="+mn-ea"/>
          <a:cs typeface="+mn-cs"/>
        </a:defRPr>
      </a:lvl3pPr>
      <a:lvl4pPr marL="914400" indent="-171450" algn="l" defTabSz="914400" rtl="0" eaLnBrk="1" latinLnBrk="0" hangingPunct="1">
        <a:lnSpc>
          <a:spcPct val="85000"/>
        </a:lnSpc>
        <a:spcBef>
          <a:spcPts val="1200"/>
        </a:spcBef>
        <a:buClr>
          <a:srgbClr val="A79C75"/>
        </a:buClr>
        <a:buFont typeface="Century Gothic" panose="020B0502020202020204" pitchFamily="34" charset="0"/>
        <a:buChar char="-"/>
        <a:defRPr sz="1800" b="0" kern="1200">
          <a:solidFill>
            <a:srgbClr val="000000"/>
          </a:solidFill>
          <a:latin typeface="+mj-lt"/>
          <a:ea typeface="+mn-ea"/>
          <a:cs typeface="+mn-cs"/>
        </a:defRPr>
      </a:lvl4pPr>
      <a:lvl5pPr marL="1141413" indent="-171450" algn="l" defTabSz="914400" rtl="0" eaLnBrk="1" latinLnBrk="0" hangingPunct="1">
        <a:lnSpc>
          <a:spcPct val="85000"/>
        </a:lnSpc>
        <a:spcBef>
          <a:spcPts val="1200"/>
        </a:spcBef>
        <a:buClr>
          <a:srgbClr val="A79C75"/>
        </a:buClr>
        <a:buFont typeface="Arial" panose="020B0604020202020204" pitchFamily="34" charset="0"/>
        <a:buChar char="•"/>
        <a:defRPr sz="1600" b="0" kern="1200">
          <a:solidFill>
            <a:srgbClr val="00000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tags" Target="../tags/tag2.xml"/><Relationship Id="rId7" Type="http://schemas.openxmlformats.org/officeDocument/2006/relationships/oleObject" Target="../embeddings/oleObject1.bin"/><Relationship Id="rId12"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Microsoft_Excel_97-2003_Worksheet2.xls"/><Relationship Id="rId5" Type="http://schemas.openxmlformats.org/officeDocument/2006/relationships/notesSlide" Target="../notesSlides/notesSlide2.xml"/><Relationship Id="rId10" Type="http://schemas.openxmlformats.org/officeDocument/2006/relationships/oleObject" Target="../embeddings/oleObject2.bin"/><Relationship Id="rId4" Type="http://schemas.openxmlformats.org/officeDocument/2006/relationships/slideLayout" Target="../slideLayouts/slideLayout5.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392" y="2165063"/>
            <a:ext cx="4944658" cy="1321087"/>
          </a:xfrm>
        </p:spPr>
        <p:txBody>
          <a:bodyPr>
            <a:normAutofit/>
          </a:bodyPr>
          <a:lstStyle/>
          <a:p>
            <a:r>
              <a:rPr lang="en-US" sz="2400" dirty="0" smtClean="0"/>
              <a:t>Investor Update</a:t>
            </a:r>
            <a:endParaRPr lang="en-US" sz="2400" dirty="0"/>
          </a:p>
        </p:txBody>
      </p:sp>
      <p:sp>
        <p:nvSpPr>
          <p:cNvPr id="3" name="Subtitle 2"/>
          <p:cNvSpPr>
            <a:spLocks noGrp="1"/>
          </p:cNvSpPr>
          <p:nvPr>
            <p:ph type="subTitle" idx="1"/>
          </p:nvPr>
        </p:nvSpPr>
        <p:spPr>
          <a:xfrm>
            <a:off x="5480501" y="3516016"/>
            <a:ext cx="3192549" cy="655934"/>
          </a:xfrm>
        </p:spPr>
        <p:txBody>
          <a:bodyPr>
            <a:normAutofit/>
          </a:bodyPr>
          <a:lstStyle/>
          <a:p>
            <a:r>
              <a:rPr lang="en-US" sz="2000" b="1" dirty="0" smtClean="0"/>
              <a:t>January 11 &amp; 12,</a:t>
            </a:r>
            <a:r>
              <a:rPr lang="en-US" sz="2000" b="1" dirty="0"/>
              <a:t> </a:t>
            </a:r>
            <a:r>
              <a:rPr lang="en-US" sz="2000" b="1" dirty="0" smtClean="0"/>
              <a:t>2016</a:t>
            </a:r>
            <a:r>
              <a:rPr lang="en-US" sz="2000" b="1" dirty="0" smtClean="0">
                <a:latin typeface="Calibri"/>
                <a:cs typeface="Calibri"/>
              </a:rPr>
              <a:t> </a:t>
            </a:r>
            <a:endParaRPr lang="en-US" sz="2000" b="1" dirty="0"/>
          </a:p>
        </p:txBody>
      </p:sp>
      <p:sp>
        <p:nvSpPr>
          <p:cNvPr id="6" name="Slide Number Placeholder 5"/>
          <p:cNvSpPr>
            <a:spLocks noGrp="1"/>
          </p:cNvSpPr>
          <p:nvPr>
            <p:ph type="sldNum" sz="quarter" idx="4294967295"/>
          </p:nvPr>
        </p:nvSpPr>
        <p:spPr>
          <a:xfrm>
            <a:off x="6705600" y="4776350"/>
            <a:ext cx="2133600" cy="273844"/>
          </a:xfrm>
        </p:spPr>
        <p:txBody>
          <a:bodyPr/>
          <a:lstStyle/>
          <a:p>
            <a:fld id="{A6640CCC-7041-446A-B1D7-28130A1E430D}" type="slidenum">
              <a:rPr lang="en-US" smtClean="0"/>
              <a:pPr/>
              <a:t>1</a:t>
            </a:fld>
            <a:endParaRPr lang="en-US" dirty="0"/>
          </a:p>
        </p:txBody>
      </p:sp>
      <p:sp>
        <p:nvSpPr>
          <p:cNvPr id="5" name="Subtitle 2"/>
          <p:cNvSpPr txBox="1">
            <a:spLocks/>
          </p:cNvSpPr>
          <p:nvPr/>
        </p:nvSpPr>
        <p:spPr>
          <a:xfrm>
            <a:off x="6471592" y="4082354"/>
            <a:ext cx="2201458" cy="654421"/>
          </a:xfrm>
          <a:prstGeom prst="rect">
            <a:avLst/>
          </a:prstGeom>
        </p:spPr>
        <p:txBody>
          <a:bodyPr vert="horz" lIns="91440" tIns="45720" rIns="91440" bIns="45720" rtlCol="0">
            <a:noAutofit/>
          </a:bodyPr>
          <a:lstStyle>
            <a:lvl1pPr marL="0" indent="0" algn="r" defTabSz="914400" rtl="0" eaLnBrk="1" latinLnBrk="0" hangingPunct="1">
              <a:lnSpc>
                <a:spcPct val="85000"/>
              </a:lnSpc>
              <a:spcBef>
                <a:spcPts val="1200"/>
              </a:spcBef>
              <a:buClr>
                <a:srgbClr val="A79C75"/>
              </a:buClr>
              <a:buFont typeface="Arial" panose="020B0604020202020204" pitchFamily="34" charset="0"/>
              <a:buNone/>
              <a:defRPr sz="2300" b="0" kern="1200">
                <a:solidFill>
                  <a:srgbClr val="000000"/>
                </a:solidFill>
                <a:latin typeface="Century Gothic" panose="020B0502020202020204" pitchFamily="34" charset="0"/>
                <a:ea typeface="+mn-ea"/>
                <a:cs typeface="+mn-cs"/>
              </a:defRPr>
            </a:lvl1pPr>
            <a:lvl2pPr marL="457200" indent="0" algn="ctr" defTabSz="914400" rtl="0" eaLnBrk="1" latinLnBrk="0" hangingPunct="1">
              <a:lnSpc>
                <a:spcPct val="85000"/>
              </a:lnSpc>
              <a:spcBef>
                <a:spcPts val="1200"/>
              </a:spcBef>
              <a:buClr>
                <a:srgbClr val="A79C75"/>
              </a:buClr>
              <a:buFont typeface="Century Gothic" panose="020B0502020202020204" pitchFamily="34" charset="0"/>
              <a:buNone/>
              <a:defRPr sz="2100" b="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lnSpc>
                <a:spcPct val="85000"/>
              </a:lnSpc>
              <a:spcBef>
                <a:spcPts val="1200"/>
              </a:spcBef>
              <a:buClr>
                <a:srgbClr val="A79C75"/>
              </a:buClr>
              <a:buFont typeface="Arial" panose="020B0604020202020204" pitchFamily="34" charset="0"/>
              <a:buNone/>
              <a:defRPr sz="1900" b="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lnSpc>
                <a:spcPct val="85000"/>
              </a:lnSpc>
              <a:spcBef>
                <a:spcPts val="1200"/>
              </a:spcBef>
              <a:buClr>
                <a:srgbClr val="A79C75"/>
              </a:buClr>
              <a:buFont typeface="Century Gothic" panose="020B0502020202020204" pitchFamily="34" charset="0"/>
              <a:buNone/>
              <a:defRPr sz="1700" b="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lnSpc>
                <a:spcPct val="85000"/>
              </a:lnSpc>
              <a:spcBef>
                <a:spcPts val="1200"/>
              </a:spcBef>
              <a:buClr>
                <a:srgbClr val="A79C75"/>
              </a:buClr>
              <a:buFont typeface="Arial" panose="020B0604020202020204" pitchFamily="34" charset="0"/>
              <a:buNone/>
              <a:defRPr sz="1500" b="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latin typeface="+mn-lt"/>
              </a:rPr>
              <a:t>NASDAQ</a:t>
            </a:r>
            <a:r>
              <a:rPr lang="en-US" sz="1800" b="1" dirty="0">
                <a:latin typeface="+mn-lt"/>
              </a:rPr>
              <a:t>: STAA</a:t>
            </a:r>
          </a:p>
          <a:p>
            <a:endParaRPr lang="en-US" sz="1800" b="1" dirty="0">
              <a:solidFill>
                <a:schemeClr val="accent6"/>
              </a:solidFill>
              <a:latin typeface="+mj-lt"/>
            </a:endParaRPr>
          </a:p>
        </p:txBody>
      </p:sp>
    </p:spTree>
    <p:extLst>
      <p:ext uri="{BB962C8B-B14F-4D97-AF65-F5344CB8AC3E}">
        <p14:creationId xmlns:p14="http://schemas.microsoft.com/office/powerpoint/2010/main" val="389660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640CCC-7041-446A-B1D7-28130A1E430D}" type="slidenum">
              <a:rPr lang="en-US" smtClean="0"/>
              <a:pPr/>
              <a:t>10</a:t>
            </a:fld>
            <a:endParaRPr lang="en-US" dirty="0"/>
          </a:p>
        </p:txBody>
      </p:sp>
      <p:sp>
        <p:nvSpPr>
          <p:cNvPr id="4" name="Title 3"/>
          <p:cNvSpPr>
            <a:spLocks noGrp="1"/>
          </p:cNvSpPr>
          <p:nvPr>
            <p:ph type="title"/>
          </p:nvPr>
        </p:nvSpPr>
        <p:spPr>
          <a:xfrm>
            <a:off x="304800" y="-70793"/>
            <a:ext cx="7499063" cy="789163"/>
          </a:xfrm>
        </p:spPr>
        <p:txBody>
          <a:bodyPr>
            <a:normAutofit/>
          </a:bodyPr>
          <a:lstStyle/>
          <a:p>
            <a:r>
              <a:rPr lang="en-US" sz="3200" dirty="0" smtClean="0"/>
              <a:t>   2016: </a:t>
            </a:r>
            <a:r>
              <a:rPr lang="en-US" sz="3200" dirty="0" smtClean="0">
                <a:solidFill>
                  <a:schemeClr val="accent2"/>
                </a:solidFill>
              </a:rPr>
              <a:t>Continuing Growth &amp; Investment</a:t>
            </a:r>
            <a:endParaRPr lang="en-US" sz="3200" dirty="0">
              <a:solidFill>
                <a:schemeClr val="accent2"/>
              </a:solidFill>
            </a:endParaRPr>
          </a:p>
        </p:txBody>
      </p:sp>
      <p:sp>
        <p:nvSpPr>
          <p:cNvPr id="2" name="Content Placeholder 1"/>
          <p:cNvSpPr>
            <a:spLocks noGrp="1"/>
          </p:cNvSpPr>
          <p:nvPr>
            <p:ph idx="1"/>
          </p:nvPr>
        </p:nvSpPr>
        <p:spPr>
          <a:xfrm>
            <a:off x="601734" y="879004"/>
            <a:ext cx="8389866" cy="3521545"/>
          </a:xfrm>
        </p:spPr>
        <p:txBody>
          <a:bodyPr>
            <a:noAutofit/>
          </a:bodyPr>
          <a:lstStyle/>
          <a:p>
            <a:pPr marL="0" indent="0">
              <a:buNone/>
            </a:pPr>
            <a:r>
              <a:rPr lang="en-US" sz="2000" b="1" dirty="0"/>
              <a:t>Growth of the ICL</a:t>
            </a:r>
            <a:r>
              <a:rPr lang="en-US" sz="2000" dirty="0"/>
              <a:t>:  </a:t>
            </a:r>
            <a:r>
              <a:rPr lang="en-US" sz="1600" b="1" i="1" dirty="0"/>
              <a:t>Expected Double Digit Unit Growth and Expanding Gross Margins</a:t>
            </a:r>
          </a:p>
          <a:p>
            <a:pPr marL="0" indent="0">
              <a:buNone/>
            </a:pPr>
            <a:r>
              <a:rPr lang="en-US" sz="2000" b="1" dirty="0"/>
              <a:t>Continuing Investment:  </a:t>
            </a:r>
            <a:r>
              <a:rPr lang="en-US" sz="1600" b="1" i="1" dirty="0"/>
              <a:t>2016 Another Investment Year for STAAR  - Phase 2 of 3 Year Plan </a:t>
            </a:r>
            <a:endParaRPr lang="en-US" sz="1600" b="1" i="1" dirty="0" smtClean="0"/>
          </a:p>
          <a:p>
            <a:r>
              <a:rPr lang="en-US" sz="1800" b="1" dirty="0" smtClean="0"/>
              <a:t>FDA </a:t>
            </a:r>
            <a:r>
              <a:rPr lang="en-US" sz="1800" b="1" dirty="0"/>
              <a:t>Remediation and Continuation of Quality System Overhaul</a:t>
            </a:r>
            <a:r>
              <a:rPr lang="en-US" sz="1800" dirty="0"/>
              <a:t>: </a:t>
            </a:r>
            <a:r>
              <a:rPr lang="en-US" sz="1800" b="1" dirty="0"/>
              <a:t>$3M </a:t>
            </a:r>
          </a:p>
          <a:p>
            <a:r>
              <a:rPr lang="en-US" sz="1800" b="1" dirty="0" smtClean="0"/>
              <a:t>Create </a:t>
            </a:r>
            <a:r>
              <a:rPr lang="en-US" sz="1800" b="1" dirty="0"/>
              <a:t>the </a:t>
            </a:r>
            <a:r>
              <a:rPr lang="en-US" sz="1800" b="1" i="1" dirty="0"/>
              <a:t>Visual Freedom </a:t>
            </a:r>
            <a:r>
              <a:rPr lang="en-US" sz="1800" b="1" dirty="0"/>
              <a:t>Consumer Market for Implantable Lenses</a:t>
            </a:r>
            <a:r>
              <a:rPr lang="en-US" sz="1800" dirty="0"/>
              <a:t>: </a:t>
            </a:r>
            <a:r>
              <a:rPr lang="en-US" sz="1800" b="1" dirty="0"/>
              <a:t>$2M</a:t>
            </a:r>
          </a:p>
          <a:p>
            <a:pPr lvl="2"/>
            <a:r>
              <a:rPr lang="en-US" sz="1600" b="1" i="1" dirty="0"/>
              <a:t>Rebranding of STAAR and ICL</a:t>
            </a:r>
          </a:p>
          <a:p>
            <a:r>
              <a:rPr lang="en-US" sz="1800" b="1" dirty="0" smtClean="0"/>
              <a:t>Close </a:t>
            </a:r>
            <a:r>
              <a:rPr lang="en-US" sz="1800" b="1" dirty="0"/>
              <a:t>Large Blocks of Corporate Accounts Business</a:t>
            </a:r>
            <a:r>
              <a:rPr lang="en-US" sz="1800" dirty="0"/>
              <a:t> - </a:t>
            </a:r>
            <a:r>
              <a:rPr lang="en-US" sz="1800" b="1" dirty="0"/>
              <a:t>Agreements Signed 1/1/2016</a:t>
            </a:r>
            <a:r>
              <a:rPr lang="en-US" sz="1800" dirty="0"/>
              <a:t>: </a:t>
            </a:r>
            <a:endParaRPr lang="en-US" dirty="0"/>
          </a:p>
          <a:p>
            <a:pPr lvl="2"/>
            <a:r>
              <a:rPr lang="en-US" sz="1600" b="1" i="1" dirty="0"/>
              <a:t>Aier Eye Hospital Group, China </a:t>
            </a:r>
            <a:r>
              <a:rPr lang="en-US" sz="1600" dirty="0"/>
              <a:t>(60 hospitals with expansion plans to reach 200 hospitals by 2020)  </a:t>
            </a:r>
          </a:p>
          <a:p>
            <a:pPr lvl="2"/>
            <a:r>
              <a:rPr lang="en-US" sz="1600" b="1" i="1" dirty="0"/>
              <a:t>Memira Eye Clinics, Sweden </a:t>
            </a:r>
            <a:r>
              <a:rPr lang="en-US" sz="1600" dirty="0"/>
              <a:t>(49 clinics – largest eye surgery group in Scandinavia)</a:t>
            </a:r>
            <a:r>
              <a:rPr lang="en-US" sz="1600" b="1" i="1" dirty="0"/>
              <a:t>							</a:t>
            </a:r>
            <a:endParaRPr lang="en-US" sz="1600" b="1" i="1" dirty="0" smtClean="0"/>
          </a:p>
          <a:p>
            <a:pPr marL="0" indent="0">
              <a:buNone/>
            </a:pPr>
            <a:r>
              <a:rPr lang="en-US" sz="1800" dirty="0"/>
              <a:t>	</a:t>
            </a:r>
          </a:p>
          <a:p>
            <a:pPr marL="0" indent="0">
              <a:buNone/>
            </a:pPr>
            <a:endParaRPr lang="en-US" sz="1800" dirty="0"/>
          </a:p>
          <a:p>
            <a:pPr marL="0" indent="0">
              <a:buNone/>
            </a:pPr>
            <a:endParaRPr lang="en-US" sz="2000" b="1" dirty="0" smtClean="0"/>
          </a:p>
          <a:p>
            <a:pPr marL="457200" indent="-457200">
              <a:buAutoNum type="arabicPeriod"/>
            </a:pPr>
            <a:endParaRPr lang="en-US" sz="1800" dirty="0" smtClean="0"/>
          </a:p>
          <a:p>
            <a:pPr marL="457200" indent="-457200">
              <a:buAutoNum type="arabicPeriod"/>
            </a:pPr>
            <a:endParaRPr lang="en-US" sz="1800" dirty="0" smtClean="0"/>
          </a:p>
          <a:p>
            <a:pPr marL="457200" indent="-457200">
              <a:buAutoNum type="arabicPeriod"/>
            </a:pPr>
            <a:endParaRPr lang="en-US" sz="1800" dirty="0" smtClean="0"/>
          </a:p>
        </p:txBody>
      </p:sp>
    </p:spTree>
    <p:extLst>
      <p:ext uri="{BB962C8B-B14F-4D97-AF65-F5344CB8AC3E}">
        <p14:creationId xmlns:p14="http://schemas.microsoft.com/office/powerpoint/2010/main" val="172115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640CCC-7041-446A-B1D7-28130A1E430D}" type="slidenum">
              <a:rPr lang="en-US" smtClean="0"/>
              <a:pPr/>
              <a:t>11</a:t>
            </a:fld>
            <a:endParaRPr lang="en-US" dirty="0"/>
          </a:p>
        </p:txBody>
      </p:sp>
      <p:sp>
        <p:nvSpPr>
          <p:cNvPr id="4" name="Title 3"/>
          <p:cNvSpPr>
            <a:spLocks noGrp="1"/>
          </p:cNvSpPr>
          <p:nvPr>
            <p:ph type="title"/>
          </p:nvPr>
        </p:nvSpPr>
        <p:spPr>
          <a:xfrm>
            <a:off x="304800" y="0"/>
            <a:ext cx="7499063" cy="789163"/>
          </a:xfrm>
        </p:spPr>
        <p:txBody>
          <a:bodyPr>
            <a:normAutofit/>
          </a:bodyPr>
          <a:lstStyle/>
          <a:p>
            <a:r>
              <a:rPr lang="en-US" sz="3200" dirty="0" smtClean="0"/>
              <a:t>   2016: </a:t>
            </a:r>
            <a:r>
              <a:rPr lang="en-US" sz="3200" dirty="0" smtClean="0">
                <a:solidFill>
                  <a:schemeClr val="accent2"/>
                </a:solidFill>
              </a:rPr>
              <a:t>Continuing Growth &amp; Investment</a:t>
            </a:r>
            <a:endParaRPr lang="en-US" sz="3200" dirty="0">
              <a:solidFill>
                <a:schemeClr val="accent2"/>
              </a:solidFill>
            </a:endParaRPr>
          </a:p>
        </p:txBody>
      </p:sp>
      <p:sp>
        <p:nvSpPr>
          <p:cNvPr id="2" name="Content Placeholder 1"/>
          <p:cNvSpPr>
            <a:spLocks noGrp="1"/>
          </p:cNvSpPr>
          <p:nvPr>
            <p:ph idx="1"/>
          </p:nvPr>
        </p:nvSpPr>
        <p:spPr>
          <a:xfrm>
            <a:off x="609600" y="895350"/>
            <a:ext cx="8450750" cy="3489008"/>
          </a:xfrm>
        </p:spPr>
        <p:txBody>
          <a:bodyPr>
            <a:noAutofit/>
          </a:bodyPr>
          <a:lstStyle/>
          <a:p>
            <a:pPr marL="0" indent="0">
              <a:buNone/>
            </a:pPr>
            <a:r>
              <a:rPr lang="en-US" sz="2000" b="1" dirty="0"/>
              <a:t>Growth of the ICL</a:t>
            </a:r>
            <a:r>
              <a:rPr lang="en-US" sz="2000" dirty="0"/>
              <a:t>:  </a:t>
            </a:r>
            <a:r>
              <a:rPr lang="en-US" sz="1600" b="1" i="1" dirty="0"/>
              <a:t>Expected Double Digit Unit Growth and Expanding Gross Margins</a:t>
            </a:r>
            <a:endParaRPr lang="en-US" sz="1800" b="1" i="1" dirty="0"/>
          </a:p>
          <a:p>
            <a:pPr marL="0" indent="0">
              <a:buNone/>
            </a:pPr>
            <a:r>
              <a:rPr lang="en-US" sz="2000" b="1" dirty="0"/>
              <a:t>Continuing Investment:  </a:t>
            </a:r>
            <a:r>
              <a:rPr lang="en-US" sz="1600" b="1" i="1" dirty="0"/>
              <a:t>2016 Another Investment Year for STAAR – Phase 2 of 3 Year Plan</a:t>
            </a:r>
          </a:p>
          <a:p>
            <a:r>
              <a:rPr lang="en-US" sz="1800" b="1" dirty="0" smtClean="0"/>
              <a:t>Establish </a:t>
            </a:r>
            <a:r>
              <a:rPr lang="en-US" sz="1800" b="1" dirty="0"/>
              <a:t>Centers of Excellence</a:t>
            </a:r>
            <a:r>
              <a:rPr lang="en-US" sz="1800" dirty="0"/>
              <a:t>:  New Training by and Recognition of World’s Best ICL Surgeons</a:t>
            </a:r>
          </a:p>
          <a:p>
            <a:r>
              <a:rPr lang="en-US" sz="1800" b="1" dirty="0"/>
              <a:t>Begin Clinical Validation – Regulatory Rebirth</a:t>
            </a:r>
            <a:r>
              <a:rPr lang="en-US" sz="1800" dirty="0"/>
              <a:t>: Rigorous Clinical Trials with Compelling Data – Retrospective Data on 200,000 </a:t>
            </a:r>
            <a:r>
              <a:rPr lang="en-US" sz="1800" dirty="0" smtClean="0"/>
              <a:t>CentraFLOW </a:t>
            </a:r>
            <a:r>
              <a:rPr lang="en-US" sz="1800" dirty="0"/>
              <a:t>ICL Lenses Implanted Supports Clinical Efficacy and Safety  </a:t>
            </a:r>
          </a:p>
          <a:p>
            <a:r>
              <a:rPr lang="en-US" sz="1800" b="1" dirty="0"/>
              <a:t>Innovate and Develop Products, Delivery </a:t>
            </a:r>
            <a:r>
              <a:rPr lang="en-US" sz="1800" b="1" dirty="0" smtClean="0"/>
              <a:t>Systems, Materials</a:t>
            </a:r>
            <a:r>
              <a:rPr lang="en-US" sz="1800" dirty="0" smtClean="0"/>
              <a:t>: </a:t>
            </a:r>
            <a:r>
              <a:rPr lang="en-US" sz="1800" dirty="0"/>
              <a:t>Presbyopic </a:t>
            </a:r>
            <a:r>
              <a:rPr lang="en-US" sz="1800" dirty="0" smtClean="0"/>
              <a:t>ICL,</a:t>
            </a:r>
            <a:r>
              <a:rPr lang="en-US" sz="1800" dirty="0"/>
              <a:t> Next Generation ICL and Delivery </a:t>
            </a:r>
            <a:r>
              <a:rPr lang="en-US" sz="1800" dirty="0" smtClean="0"/>
              <a:t>Systems, New Collamer® </a:t>
            </a:r>
            <a:endParaRPr lang="en-US" sz="1800" dirty="0"/>
          </a:p>
          <a:p>
            <a:r>
              <a:rPr lang="en-US" sz="1800" b="1" dirty="0"/>
              <a:t>Continue Infrastructure and Systems Renovation</a:t>
            </a:r>
            <a:r>
              <a:rPr lang="en-US" sz="1800" dirty="0"/>
              <a:t>: </a:t>
            </a:r>
            <a:r>
              <a:rPr lang="en-US" sz="1800" b="1" dirty="0" smtClean="0"/>
              <a:t>$4M </a:t>
            </a:r>
            <a:endParaRPr lang="en-US" sz="1800" b="1" dirty="0"/>
          </a:p>
          <a:p>
            <a:pPr marL="0" indent="0">
              <a:buNone/>
            </a:pPr>
            <a:endParaRPr lang="en-US" sz="2000" b="1" dirty="0" smtClean="0"/>
          </a:p>
          <a:p>
            <a:pPr marL="457200" indent="-457200">
              <a:buAutoNum type="arabicPeriod"/>
            </a:pPr>
            <a:endParaRPr lang="en-US" sz="1400" dirty="0"/>
          </a:p>
          <a:p>
            <a:pPr marL="0" indent="0">
              <a:buNone/>
            </a:pPr>
            <a:endParaRPr lang="en-US" sz="1400" dirty="0" smtClean="0"/>
          </a:p>
          <a:p>
            <a:pPr marL="457200" indent="-457200">
              <a:buAutoNum type="arabicPeriod"/>
            </a:pPr>
            <a:endParaRPr lang="en-US" sz="1400" dirty="0" smtClean="0"/>
          </a:p>
          <a:p>
            <a:pPr marL="457200" indent="-457200">
              <a:buAutoNum type="arabicPeriod"/>
            </a:pPr>
            <a:endParaRPr lang="en-US" sz="1400" dirty="0" smtClean="0"/>
          </a:p>
          <a:p>
            <a:pPr marL="457200" indent="-457200">
              <a:buAutoNum type="arabicPeriod"/>
            </a:pPr>
            <a:endParaRPr lang="en-US" sz="1400" dirty="0" smtClean="0"/>
          </a:p>
        </p:txBody>
      </p:sp>
    </p:spTree>
    <p:extLst>
      <p:ext uri="{BB962C8B-B14F-4D97-AF65-F5344CB8AC3E}">
        <p14:creationId xmlns:p14="http://schemas.microsoft.com/office/powerpoint/2010/main" val="3572745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640CCC-7041-446A-B1D7-28130A1E430D}" type="slidenum">
              <a:rPr lang="en-US" smtClean="0"/>
              <a:pPr/>
              <a:t>12</a:t>
            </a:fld>
            <a:endParaRPr lang="en-US" dirty="0"/>
          </a:p>
        </p:txBody>
      </p:sp>
      <p:sp>
        <p:nvSpPr>
          <p:cNvPr id="2" name="Content Placeholder 1"/>
          <p:cNvSpPr>
            <a:spLocks noGrp="1"/>
          </p:cNvSpPr>
          <p:nvPr>
            <p:ph idx="1"/>
          </p:nvPr>
        </p:nvSpPr>
        <p:spPr>
          <a:xfrm>
            <a:off x="577154" y="953908"/>
            <a:ext cx="8482213" cy="3483497"/>
          </a:xfrm>
        </p:spPr>
        <p:txBody>
          <a:bodyPr>
            <a:normAutofit/>
          </a:bodyPr>
          <a:lstStyle/>
          <a:p>
            <a:pPr marL="0" indent="0">
              <a:buNone/>
            </a:pPr>
            <a:r>
              <a:rPr lang="en-US" sz="2000" b="1" i="1" dirty="0" smtClean="0"/>
              <a:t>Selling </a:t>
            </a:r>
            <a:r>
              <a:rPr lang="en-US" sz="2000" b="1" dirty="0" smtClean="0"/>
              <a:t>Implantable Lenses as a Procedure for LASIK Rejects… </a:t>
            </a:r>
            <a:r>
              <a:rPr lang="en-US" sz="2000" b="1" i="1" dirty="0" smtClean="0"/>
              <a:t>10% of the Eyes</a:t>
            </a:r>
          </a:p>
        </p:txBody>
      </p:sp>
      <p:sp>
        <p:nvSpPr>
          <p:cNvPr id="9" name="Title 3"/>
          <p:cNvSpPr>
            <a:spLocks noGrp="1"/>
          </p:cNvSpPr>
          <p:nvPr>
            <p:ph type="title"/>
          </p:nvPr>
        </p:nvSpPr>
        <p:spPr/>
        <p:txBody>
          <a:bodyPr>
            <a:normAutofit/>
          </a:bodyPr>
          <a:lstStyle/>
          <a:p>
            <a:r>
              <a:rPr lang="en-US" sz="3200" dirty="0" smtClean="0"/>
              <a:t>STAAR </a:t>
            </a:r>
            <a:r>
              <a:rPr lang="en-US" sz="3200" dirty="0"/>
              <a:t>SURGICAL </a:t>
            </a:r>
            <a:r>
              <a:rPr lang="en-US" sz="3200" dirty="0" smtClean="0"/>
              <a:t>WAS… 2014</a:t>
            </a:r>
            <a:endParaRPr lang="en-US" sz="3200" dirty="0"/>
          </a:p>
        </p:txBody>
      </p:sp>
      <p:pic>
        <p:nvPicPr>
          <p:cNvPr id="5" name="Picture 4"/>
          <p:cNvPicPr>
            <a:picLocks noChangeAspect="1"/>
          </p:cNvPicPr>
          <p:nvPr/>
        </p:nvPicPr>
        <p:blipFill>
          <a:blip r:embed="rId3"/>
          <a:stretch>
            <a:fillRect/>
          </a:stretch>
        </p:blipFill>
        <p:spPr>
          <a:xfrm>
            <a:off x="609600" y="1352550"/>
            <a:ext cx="3994846" cy="3355279"/>
          </a:xfrm>
          <a:prstGeom prst="rect">
            <a:avLst/>
          </a:prstGeom>
        </p:spPr>
      </p:pic>
      <p:pic>
        <p:nvPicPr>
          <p:cNvPr id="7" name="Picture 6"/>
          <p:cNvPicPr>
            <a:picLocks noChangeAspect="1"/>
          </p:cNvPicPr>
          <p:nvPr/>
        </p:nvPicPr>
        <p:blipFill>
          <a:blip r:embed="rId4"/>
          <a:stretch>
            <a:fillRect/>
          </a:stretch>
        </p:blipFill>
        <p:spPr>
          <a:xfrm>
            <a:off x="4604446" y="1352550"/>
            <a:ext cx="3929954" cy="3355279"/>
          </a:xfrm>
          <a:prstGeom prst="rect">
            <a:avLst/>
          </a:prstGeom>
        </p:spPr>
      </p:pic>
    </p:spTree>
    <p:extLst>
      <p:ext uri="{BB962C8B-B14F-4D97-AF65-F5344CB8AC3E}">
        <p14:creationId xmlns:p14="http://schemas.microsoft.com/office/powerpoint/2010/main" val="130744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640CCC-7041-446A-B1D7-28130A1E430D}" type="slidenum">
              <a:rPr lang="en-US" smtClean="0"/>
              <a:pPr/>
              <a:t>13</a:t>
            </a:fld>
            <a:endParaRPr lang="en-US" dirty="0"/>
          </a:p>
        </p:txBody>
      </p:sp>
      <p:sp>
        <p:nvSpPr>
          <p:cNvPr id="2" name="Content Placeholder 1"/>
          <p:cNvSpPr>
            <a:spLocks noGrp="1"/>
          </p:cNvSpPr>
          <p:nvPr>
            <p:ph idx="1"/>
          </p:nvPr>
        </p:nvSpPr>
        <p:spPr>
          <a:xfrm>
            <a:off x="577154" y="953908"/>
            <a:ext cx="8482213" cy="3483497"/>
          </a:xfrm>
        </p:spPr>
        <p:txBody>
          <a:bodyPr>
            <a:normAutofit/>
          </a:bodyPr>
          <a:lstStyle/>
          <a:p>
            <a:pPr marL="0" indent="0">
              <a:buNone/>
            </a:pPr>
            <a:r>
              <a:rPr lang="en-US" sz="2000" b="1" i="1" dirty="0" smtClean="0"/>
              <a:t>Creating </a:t>
            </a:r>
            <a:r>
              <a:rPr lang="en-US" sz="2000" b="1" dirty="0" smtClean="0"/>
              <a:t>the </a:t>
            </a:r>
            <a:r>
              <a:rPr lang="en-US" sz="2000" b="1" i="1" dirty="0" smtClean="0"/>
              <a:t>Visual Freedom Market</a:t>
            </a:r>
            <a:r>
              <a:rPr lang="en-US" sz="2000" b="1" dirty="0" smtClean="0"/>
              <a:t> for Implantable Lenses “ICL” </a:t>
            </a:r>
          </a:p>
        </p:txBody>
      </p:sp>
      <p:sp>
        <p:nvSpPr>
          <p:cNvPr id="9" name="Title 3"/>
          <p:cNvSpPr>
            <a:spLocks noGrp="1"/>
          </p:cNvSpPr>
          <p:nvPr>
            <p:ph type="title"/>
          </p:nvPr>
        </p:nvSpPr>
        <p:spPr/>
        <p:txBody>
          <a:bodyPr>
            <a:normAutofit/>
          </a:bodyPr>
          <a:lstStyle/>
          <a:p>
            <a:r>
              <a:rPr lang="en-US" sz="3200" dirty="0" smtClean="0"/>
              <a:t>STAAR </a:t>
            </a:r>
            <a:r>
              <a:rPr lang="en-US" sz="3200" dirty="0"/>
              <a:t>SURGICAL IS</a:t>
            </a:r>
            <a:r>
              <a:rPr lang="en-US" sz="3200" dirty="0" smtClean="0"/>
              <a:t>… 2016</a:t>
            </a:r>
            <a:endParaRPr lang="en-US" sz="3200" dirty="0"/>
          </a:p>
        </p:txBody>
      </p:sp>
      <p:pic>
        <p:nvPicPr>
          <p:cNvPr id="12" name="Content Placeholder 9"/>
          <p:cNvPicPr>
            <a:picLocks noGrp="1" noChangeAspect="1"/>
          </p:cNvPicPr>
          <p:nvPr/>
        </p:nvPicPr>
        <p:blipFill>
          <a:blip r:embed="rId3"/>
          <a:stretch>
            <a:fillRect/>
          </a:stretch>
        </p:blipFill>
        <p:spPr>
          <a:xfrm>
            <a:off x="577155" y="1265145"/>
            <a:ext cx="2089845" cy="3662232"/>
          </a:xfrm>
          <a:prstGeom prst="rect">
            <a:avLst/>
          </a:prstGeom>
        </p:spPr>
      </p:pic>
      <p:pic>
        <p:nvPicPr>
          <p:cNvPr id="3" name="Picture 2"/>
          <p:cNvPicPr>
            <a:picLocks noChangeAspect="1"/>
          </p:cNvPicPr>
          <p:nvPr/>
        </p:nvPicPr>
        <p:blipFill>
          <a:blip r:embed="rId4"/>
          <a:stretch>
            <a:fillRect/>
          </a:stretch>
        </p:blipFill>
        <p:spPr>
          <a:xfrm>
            <a:off x="2667000" y="1265145"/>
            <a:ext cx="4340259" cy="3651048"/>
          </a:xfrm>
          <a:prstGeom prst="rect">
            <a:avLst/>
          </a:prstGeom>
        </p:spPr>
      </p:pic>
      <p:pic>
        <p:nvPicPr>
          <p:cNvPr id="5" name="Picture 4"/>
          <p:cNvPicPr>
            <a:picLocks noChangeAspect="1"/>
          </p:cNvPicPr>
          <p:nvPr/>
        </p:nvPicPr>
        <p:blipFill>
          <a:blip r:embed="rId5"/>
          <a:stretch>
            <a:fillRect/>
          </a:stretch>
        </p:blipFill>
        <p:spPr>
          <a:xfrm>
            <a:off x="7007259" y="1264285"/>
            <a:ext cx="2052108" cy="3651908"/>
          </a:xfrm>
          <a:prstGeom prst="rect">
            <a:avLst/>
          </a:prstGeom>
        </p:spPr>
      </p:pic>
    </p:spTree>
    <p:extLst>
      <p:ext uri="{BB962C8B-B14F-4D97-AF65-F5344CB8AC3E}">
        <p14:creationId xmlns:p14="http://schemas.microsoft.com/office/powerpoint/2010/main" val="352091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588818" y="999258"/>
            <a:ext cx="8250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r>
              <a:rPr lang="en-US" sz="2400" b="1" dirty="0" smtClean="0">
                <a:solidFill>
                  <a:schemeClr val="accent2"/>
                </a:solidFill>
                <a:effectLst/>
                <a:latin typeface="+mn-lt"/>
              </a:rPr>
              <a:t>Q3 2015 GAAP </a:t>
            </a:r>
            <a:r>
              <a:rPr lang="en-US" sz="1600" dirty="0" smtClean="0">
                <a:solidFill>
                  <a:schemeClr val="accent2"/>
                </a:solidFill>
                <a:effectLst/>
                <a:latin typeface="+mn-lt"/>
              </a:rPr>
              <a:t>($</a:t>
            </a:r>
            <a:r>
              <a:rPr lang="en-US" sz="1600" dirty="0">
                <a:solidFill>
                  <a:schemeClr val="accent2"/>
                </a:solidFill>
                <a:effectLst/>
                <a:latin typeface="+mn-lt"/>
              </a:rPr>
              <a:t> </a:t>
            </a:r>
            <a:r>
              <a:rPr lang="en-US" sz="1600" dirty="0" smtClean="0">
                <a:solidFill>
                  <a:schemeClr val="accent2"/>
                </a:solidFill>
                <a:effectLst/>
                <a:latin typeface="+mn-lt"/>
              </a:rPr>
              <a:t>millions, except </a:t>
            </a:r>
            <a:r>
              <a:rPr lang="en-US" sz="1600" dirty="0">
                <a:solidFill>
                  <a:schemeClr val="accent2"/>
                </a:solidFill>
                <a:effectLst/>
                <a:latin typeface="+mn-lt"/>
              </a:rPr>
              <a:t>per share) </a:t>
            </a:r>
          </a:p>
        </p:txBody>
      </p:sp>
      <p:sp>
        <p:nvSpPr>
          <p:cNvPr id="5" name="Title 4"/>
          <p:cNvSpPr>
            <a:spLocks noGrp="1"/>
          </p:cNvSpPr>
          <p:nvPr>
            <p:ph type="title"/>
          </p:nvPr>
        </p:nvSpPr>
        <p:spPr>
          <a:xfrm>
            <a:off x="570641" y="103129"/>
            <a:ext cx="6820759" cy="792222"/>
          </a:xfrm>
        </p:spPr>
        <p:txBody>
          <a:bodyPr>
            <a:normAutofit/>
          </a:bodyPr>
          <a:lstStyle/>
          <a:p>
            <a:r>
              <a:rPr lang="en-US" dirty="0" smtClean="0"/>
              <a:t>RECENT FINANCIAL RESULTS</a:t>
            </a:r>
            <a:endParaRPr lang="en-US" dirty="0"/>
          </a:p>
        </p:txBody>
      </p:sp>
      <p:sp>
        <p:nvSpPr>
          <p:cNvPr id="4" name="Slide Number Placeholder 3"/>
          <p:cNvSpPr>
            <a:spLocks noGrp="1"/>
          </p:cNvSpPr>
          <p:nvPr>
            <p:ph type="sldNum" sz="quarter" idx="12"/>
          </p:nvPr>
        </p:nvSpPr>
        <p:spPr/>
        <p:txBody>
          <a:bodyPr/>
          <a:lstStyle/>
          <a:p>
            <a:fld id="{44834683-4E22-4192-BEEB-B11540E39966}" type="slidenum">
              <a:rPr lang="en-US" smtClean="0"/>
              <a:pPr/>
              <a:t>14</a:t>
            </a:fld>
            <a:endParaRPr lang="en-US" dirty="0"/>
          </a:p>
        </p:txBody>
      </p:sp>
      <p:graphicFrame>
        <p:nvGraphicFramePr>
          <p:cNvPr id="8" name="Content Placeholder 9"/>
          <p:cNvGraphicFramePr>
            <a:graphicFrameLocks noGrp="1"/>
          </p:cNvGraphicFramePr>
          <p:nvPr>
            <p:ph idx="1"/>
            <p:extLst/>
          </p:nvPr>
        </p:nvGraphicFramePr>
        <p:xfrm>
          <a:off x="677862" y="1428747"/>
          <a:ext cx="7094538" cy="3124205"/>
        </p:xfrm>
        <a:graphic>
          <a:graphicData uri="http://schemas.openxmlformats.org/drawingml/2006/table">
            <a:tbl>
              <a:tblPr firstRow="1" bandRow="1">
                <a:effectLst>
                  <a:outerShdw blurRad="63500" algn="ctr" rotWithShape="0">
                    <a:prstClr val="black">
                      <a:alpha val="35000"/>
                    </a:prstClr>
                  </a:outerShdw>
                </a:effectLst>
                <a:tableStyleId>{5C22544A-7EE6-4342-B048-85BDC9FD1C3A}</a:tableStyleId>
              </a:tblPr>
              <a:tblGrid>
                <a:gridCol w="3318881"/>
                <a:gridCol w="1939424"/>
                <a:gridCol w="1836233"/>
              </a:tblGrid>
              <a:tr h="347117">
                <a:tc>
                  <a:txBody>
                    <a:bodyPr/>
                    <a:lstStyle/>
                    <a:p>
                      <a:r>
                        <a:rPr lang="en-US" sz="1600" dirty="0" smtClean="0"/>
                        <a:t>Income Statement</a:t>
                      </a:r>
                    </a:p>
                  </a:txBody>
                  <a:tcPr>
                    <a:solidFill>
                      <a:schemeClr val="accent6"/>
                    </a:solidFill>
                  </a:tcPr>
                </a:tc>
                <a:tc>
                  <a:txBody>
                    <a:bodyPr/>
                    <a:lstStyle/>
                    <a:p>
                      <a:pPr algn="ctr"/>
                      <a:r>
                        <a:rPr lang="en-US" sz="1600" dirty="0" smtClean="0"/>
                        <a:t>Q3 2015</a:t>
                      </a:r>
                    </a:p>
                  </a:txBody>
                  <a:tcPr>
                    <a:solidFill>
                      <a:schemeClr val="accent6"/>
                    </a:solidFill>
                  </a:tcPr>
                </a:tc>
                <a:tc>
                  <a:txBody>
                    <a:bodyPr/>
                    <a:lstStyle/>
                    <a:p>
                      <a:pPr algn="ctr"/>
                      <a:r>
                        <a:rPr lang="en-US" sz="1600" dirty="0" smtClean="0"/>
                        <a:t>Q3 2014</a:t>
                      </a:r>
                    </a:p>
                  </a:txBody>
                  <a:tcPr>
                    <a:solidFill>
                      <a:schemeClr val="accent6"/>
                    </a:solidFill>
                  </a:tcPr>
                </a:tc>
              </a:tr>
              <a:tr h="347136">
                <a:tc>
                  <a:txBody>
                    <a:bodyPr/>
                    <a:lstStyle/>
                    <a:p>
                      <a:pPr marL="0" algn="l" defTabSz="914400" rtl="0" eaLnBrk="1" latinLnBrk="0" hangingPunct="1"/>
                      <a:r>
                        <a:rPr lang="en-US" sz="1600" kern="1200" dirty="0" smtClean="0">
                          <a:solidFill>
                            <a:srgbClr val="000000"/>
                          </a:solidFill>
                          <a:latin typeface="+mn-lt"/>
                          <a:ea typeface="+mn-ea"/>
                          <a:cs typeface="+mn-cs"/>
                        </a:rPr>
                        <a:t>Revenue</a:t>
                      </a: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$ 18.8</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$ 18.2</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Gross Profit</a:t>
                      </a:r>
                      <a:endParaRPr lang="en-US" sz="1600" b="0" kern="1200" dirty="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$ 12.8</a:t>
                      </a:r>
                      <a:endParaRPr lang="en-US" sz="1600" b="0" u="none" strike="noStrike" kern="1200" dirty="0" smtClean="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$ 11.9</a:t>
                      </a:r>
                      <a:endParaRPr lang="en-US" sz="1600" b="0" u="none" strike="noStrike" kern="1200" dirty="0" smtClean="0">
                        <a:solidFill>
                          <a:srgbClr val="000000"/>
                        </a:solidFill>
                        <a:effectLst/>
                        <a:latin typeface="+mn-lt"/>
                        <a:ea typeface="+mn-ea"/>
                        <a:cs typeface="+mn-cs"/>
                      </a:endParaRPr>
                    </a:p>
                  </a:txBody>
                  <a:tcPr marT="45729" marB="45729">
                    <a:solidFill>
                      <a:srgbClr val="E0DBD2"/>
                    </a:solidFill>
                  </a:tcPr>
                </a:tc>
              </a:tr>
              <a:tr h="347136">
                <a:tc>
                  <a:txBody>
                    <a:bodyPr/>
                    <a:lstStyle/>
                    <a:p>
                      <a:pPr marL="0" algn="l" defTabSz="914400" rtl="0" eaLnBrk="1" latinLnBrk="0" hangingPunct="1"/>
                      <a:r>
                        <a:rPr lang="en-US" sz="1600" kern="1200" dirty="0" smtClean="0">
                          <a:solidFill>
                            <a:srgbClr val="000000"/>
                          </a:solidFill>
                          <a:effectLst/>
                        </a:rPr>
                        <a:t>Gross Profit Margin</a:t>
                      </a:r>
                      <a:endParaRPr lang="en-US" sz="1600" b="0" kern="1200" dirty="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68.3%</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65.3%</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Operating Expenses</a:t>
                      </a:r>
                      <a:endParaRPr lang="en-US" sz="1600" b="0" kern="1200" dirty="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$ 14.8</a:t>
                      </a:r>
                      <a:endParaRPr lang="en-US" sz="1600" b="0" u="none" strike="noStrike" kern="1200" dirty="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$ 13.4</a:t>
                      </a:r>
                      <a:endParaRPr lang="en-US" sz="1600" b="0" u="none" strike="noStrike" kern="1200" dirty="0">
                        <a:solidFill>
                          <a:srgbClr val="000000"/>
                        </a:solidFill>
                        <a:effectLst/>
                        <a:latin typeface="+mn-lt"/>
                        <a:ea typeface="+mn-ea"/>
                        <a:cs typeface="+mn-cs"/>
                      </a:endParaRPr>
                    </a:p>
                  </a:txBody>
                  <a:tcPr marT="45729" marB="45729">
                    <a:solidFill>
                      <a:srgbClr val="E0DBD2"/>
                    </a:solidFill>
                  </a:tcPr>
                </a:tc>
              </a:tr>
              <a:tr h="347136">
                <a:tc>
                  <a:txBody>
                    <a:bodyPr/>
                    <a:lstStyle/>
                    <a:p>
                      <a:pPr marL="0" algn="l" defTabSz="914400" rtl="0" eaLnBrk="1" latinLnBrk="0" hangingPunct="1"/>
                      <a:r>
                        <a:rPr lang="en-US" sz="1600" kern="1200" dirty="0" smtClean="0">
                          <a:solidFill>
                            <a:srgbClr val="000000"/>
                          </a:solidFill>
                          <a:effectLst/>
                        </a:rPr>
                        <a:t>Other Income (Loss)</a:t>
                      </a:r>
                      <a:endParaRPr lang="en-US" sz="1600" b="0" kern="1200" dirty="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0.3</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b="0" u="none" strike="noStrike" kern="1200" dirty="0" smtClean="0">
                          <a:solidFill>
                            <a:srgbClr val="000000"/>
                          </a:solidFill>
                          <a:effectLst/>
                          <a:latin typeface="+mn-lt"/>
                          <a:ea typeface="+mn-ea"/>
                          <a:cs typeface="+mn-cs"/>
                        </a:rPr>
                        <a:t>$ (0.6)</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Income (Loss) Before</a:t>
                      </a:r>
                      <a:r>
                        <a:rPr lang="en-US" sz="1600" kern="1200" baseline="0" dirty="0" smtClean="0">
                          <a:solidFill>
                            <a:srgbClr val="000000"/>
                          </a:solidFill>
                          <a:effectLst/>
                        </a:rPr>
                        <a:t> Taxes</a:t>
                      </a:r>
                      <a:endParaRPr lang="en-US" sz="1600" b="0" kern="1200" dirty="0" smtClean="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(1.8)</a:t>
                      </a:r>
                      <a:endParaRPr lang="en-US" sz="1600" b="0" u="none" strike="noStrike" kern="1200" dirty="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(2.2)</a:t>
                      </a:r>
                      <a:endParaRPr lang="en-US" sz="1600" b="0" u="none" strike="noStrike" kern="1200" dirty="0" smtClean="0">
                        <a:solidFill>
                          <a:srgbClr val="000000"/>
                        </a:solidFill>
                        <a:effectLst/>
                        <a:latin typeface="+mn-lt"/>
                        <a:ea typeface="+mn-ea"/>
                        <a:cs typeface="+mn-cs"/>
                      </a:endParaRPr>
                    </a:p>
                  </a:txBody>
                  <a:tcPr marT="45729" marB="45729">
                    <a:solidFill>
                      <a:srgbClr val="E0DBD2"/>
                    </a:solidFill>
                  </a:tcPr>
                </a:tc>
              </a:tr>
              <a:tr h="347136">
                <a:tc>
                  <a:txBody>
                    <a:bodyPr/>
                    <a:lstStyle/>
                    <a:p>
                      <a:pPr marL="0" algn="l" defTabSz="914400" rtl="0" eaLnBrk="1" latinLnBrk="0" hangingPunct="1"/>
                      <a:r>
                        <a:rPr lang="en-US" sz="1600" kern="1200" dirty="0" smtClean="0">
                          <a:solidFill>
                            <a:srgbClr val="000000"/>
                          </a:solidFill>
                          <a:effectLst/>
                        </a:rPr>
                        <a:t>Net Income (Loss)</a:t>
                      </a:r>
                      <a:endParaRPr lang="en-US" sz="1600" b="0" kern="1200" dirty="0" smtClean="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a:t>
                      </a:r>
                      <a:r>
                        <a:rPr lang="en-US" sz="1600" u="none" strike="noStrike" kern="1200" baseline="0" dirty="0" smtClean="0">
                          <a:solidFill>
                            <a:srgbClr val="000000"/>
                          </a:solidFill>
                          <a:effectLst/>
                        </a:rPr>
                        <a:t>1.8)</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a:t>
                      </a:r>
                      <a:r>
                        <a:rPr lang="en-US" sz="1600" u="none" strike="noStrike" kern="1200" baseline="0" dirty="0" smtClean="0">
                          <a:solidFill>
                            <a:srgbClr val="000000"/>
                          </a:solidFill>
                          <a:effectLst/>
                        </a:rPr>
                        <a:t>(2.7)</a:t>
                      </a:r>
                      <a:endParaRPr lang="en-US" sz="1600" b="0" u="none" strike="noStrike" kern="1200" dirty="0" smtClean="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Net Inc.</a:t>
                      </a:r>
                      <a:r>
                        <a:rPr lang="en-US" sz="1600" kern="1200" baseline="0" dirty="0" smtClean="0">
                          <a:solidFill>
                            <a:srgbClr val="000000"/>
                          </a:solidFill>
                          <a:effectLst/>
                        </a:rPr>
                        <a:t> (Loss) per Dil. Share</a:t>
                      </a:r>
                      <a:endParaRPr lang="en-US" sz="1600" b="0" kern="1200" dirty="0" smtClean="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(0.04)</a:t>
                      </a:r>
                      <a:endParaRPr lang="en-US" sz="1600" b="0" u="none" strike="noStrike" kern="1200" dirty="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(0.07)</a:t>
                      </a:r>
                      <a:endParaRPr lang="en-US" sz="1600" b="0" u="none" strike="noStrike" kern="1200" dirty="0" smtClean="0">
                        <a:solidFill>
                          <a:srgbClr val="000000"/>
                        </a:solidFill>
                        <a:effectLst/>
                        <a:latin typeface="+mn-lt"/>
                        <a:ea typeface="+mn-ea"/>
                        <a:cs typeface="+mn-cs"/>
                      </a:endParaRPr>
                    </a:p>
                  </a:txBody>
                  <a:tcPr marT="45729" marB="45729">
                    <a:solidFill>
                      <a:srgbClr val="E0DBD2"/>
                    </a:solidFill>
                  </a:tcPr>
                </a:tc>
              </a:tr>
            </a:tbl>
          </a:graphicData>
        </a:graphic>
      </p:graphicFrame>
    </p:spTree>
    <p:extLst>
      <p:ext uri="{BB962C8B-B14F-4D97-AF65-F5344CB8AC3E}">
        <p14:creationId xmlns:p14="http://schemas.microsoft.com/office/powerpoint/2010/main" val="16405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588818" y="999258"/>
            <a:ext cx="8250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r>
              <a:rPr lang="en-US" sz="2400" b="1" dirty="0" smtClean="0">
                <a:solidFill>
                  <a:schemeClr val="accent2"/>
                </a:solidFill>
                <a:effectLst/>
                <a:latin typeface="+mn-lt"/>
              </a:rPr>
              <a:t>Q3 2015 Non-GAAP </a:t>
            </a:r>
            <a:r>
              <a:rPr lang="en-US" sz="1600" dirty="0" smtClean="0">
                <a:solidFill>
                  <a:schemeClr val="accent2"/>
                </a:solidFill>
                <a:effectLst/>
                <a:latin typeface="+mn-lt"/>
              </a:rPr>
              <a:t>($</a:t>
            </a:r>
            <a:r>
              <a:rPr lang="en-US" sz="1600" dirty="0">
                <a:solidFill>
                  <a:schemeClr val="accent2"/>
                </a:solidFill>
                <a:effectLst/>
                <a:latin typeface="+mn-lt"/>
              </a:rPr>
              <a:t> </a:t>
            </a:r>
            <a:r>
              <a:rPr lang="en-US" sz="1600" dirty="0" smtClean="0">
                <a:solidFill>
                  <a:schemeClr val="accent2"/>
                </a:solidFill>
                <a:effectLst/>
                <a:latin typeface="+mn-lt"/>
              </a:rPr>
              <a:t>millions, except </a:t>
            </a:r>
            <a:r>
              <a:rPr lang="en-US" sz="1600" dirty="0">
                <a:solidFill>
                  <a:schemeClr val="accent2"/>
                </a:solidFill>
                <a:effectLst/>
                <a:latin typeface="+mn-lt"/>
              </a:rPr>
              <a:t>per share) </a:t>
            </a:r>
          </a:p>
        </p:txBody>
      </p:sp>
      <p:sp>
        <p:nvSpPr>
          <p:cNvPr id="5" name="Title 4"/>
          <p:cNvSpPr>
            <a:spLocks noGrp="1"/>
          </p:cNvSpPr>
          <p:nvPr>
            <p:ph type="title"/>
          </p:nvPr>
        </p:nvSpPr>
        <p:spPr>
          <a:xfrm>
            <a:off x="570641" y="103129"/>
            <a:ext cx="6820759" cy="792222"/>
          </a:xfrm>
        </p:spPr>
        <p:txBody>
          <a:bodyPr>
            <a:normAutofit/>
          </a:bodyPr>
          <a:lstStyle/>
          <a:p>
            <a:r>
              <a:rPr lang="en-US" dirty="0" smtClean="0"/>
              <a:t>RECENT FINANCIAL RESULTS</a:t>
            </a:r>
            <a:endParaRPr lang="en-US" dirty="0"/>
          </a:p>
        </p:txBody>
      </p:sp>
      <p:sp>
        <p:nvSpPr>
          <p:cNvPr id="4" name="Slide Number Placeholder 3"/>
          <p:cNvSpPr>
            <a:spLocks noGrp="1"/>
          </p:cNvSpPr>
          <p:nvPr>
            <p:ph type="sldNum" sz="quarter" idx="12"/>
          </p:nvPr>
        </p:nvSpPr>
        <p:spPr/>
        <p:txBody>
          <a:bodyPr/>
          <a:lstStyle/>
          <a:p>
            <a:fld id="{44834683-4E22-4192-BEEB-B11540E39966}" type="slidenum">
              <a:rPr lang="en-US" smtClean="0"/>
              <a:pPr/>
              <a:t>15</a:t>
            </a:fld>
            <a:endParaRPr lang="en-US"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1214212268"/>
              </p:ext>
            </p:extLst>
          </p:nvPr>
        </p:nvGraphicFramePr>
        <p:xfrm>
          <a:off x="677862" y="1428747"/>
          <a:ext cx="7094538" cy="2429933"/>
        </p:xfrm>
        <a:graphic>
          <a:graphicData uri="http://schemas.openxmlformats.org/drawingml/2006/table">
            <a:tbl>
              <a:tblPr firstRow="1" bandRow="1">
                <a:effectLst>
                  <a:outerShdw blurRad="63500" algn="ctr" rotWithShape="0">
                    <a:prstClr val="black">
                      <a:alpha val="35000"/>
                    </a:prstClr>
                  </a:outerShdw>
                </a:effectLst>
                <a:tableStyleId>{5C22544A-7EE6-4342-B048-85BDC9FD1C3A}</a:tableStyleId>
              </a:tblPr>
              <a:tblGrid>
                <a:gridCol w="3513138"/>
                <a:gridCol w="1828800"/>
                <a:gridCol w="1752600"/>
              </a:tblGrid>
              <a:tr h="347117">
                <a:tc>
                  <a:txBody>
                    <a:bodyPr/>
                    <a:lstStyle/>
                    <a:p>
                      <a:r>
                        <a:rPr lang="en-US" sz="1600" dirty="0" smtClean="0"/>
                        <a:t>Adjusted Net Income</a:t>
                      </a:r>
                    </a:p>
                  </a:txBody>
                  <a:tcPr>
                    <a:solidFill>
                      <a:schemeClr val="accent6"/>
                    </a:solidFill>
                  </a:tcPr>
                </a:tc>
                <a:tc>
                  <a:txBody>
                    <a:bodyPr/>
                    <a:lstStyle/>
                    <a:p>
                      <a:pPr algn="ctr"/>
                      <a:r>
                        <a:rPr lang="en-US" sz="1600" dirty="0" smtClean="0"/>
                        <a:t>Q3 2015</a:t>
                      </a:r>
                    </a:p>
                  </a:txBody>
                  <a:tcPr>
                    <a:solidFill>
                      <a:schemeClr val="accent6"/>
                    </a:solidFill>
                  </a:tcPr>
                </a:tc>
                <a:tc>
                  <a:txBody>
                    <a:bodyPr/>
                    <a:lstStyle/>
                    <a:p>
                      <a:pPr algn="ctr"/>
                      <a:r>
                        <a:rPr lang="en-US" sz="1600" dirty="0" smtClean="0"/>
                        <a:t>Q3 2014</a:t>
                      </a:r>
                    </a:p>
                  </a:txBody>
                  <a:tcPr>
                    <a:solidFill>
                      <a:schemeClr val="accent6"/>
                    </a:solidFill>
                  </a:tcPr>
                </a:tc>
              </a:tr>
              <a:tr h="347136">
                <a:tc>
                  <a:txBody>
                    <a:bodyPr/>
                    <a:lstStyle/>
                    <a:p>
                      <a:pPr marL="0" algn="l" defTabSz="914400" rtl="0" eaLnBrk="1" latinLnBrk="0" hangingPunct="1"/>
                      <a:r>
                        <a:rPr lang="en-US" sz="1600" kern="1200" dirty="0" smtClean="0">
                          <a:solidFill>
                            <a:srgbClr val="000000"/>
                          </a:solidFill>
                          <a:latin typeface="+mn-lt"/>
                          <a:ea typeface="+mn-ea"/>
                          <a:cs typeface="+mn-cs"/>
                        </a:rPr>
                        <a:t>Net Income (Loss)</a:t>
                      </a: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(1.8)</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(2.7)</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Foreign Currency Impact</a:t>
                      </a:r>
                      <a:endParaRPr lang="en-US" sz="1600" b="0" kern="1200" dirty="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$ 0.6</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Stock-Based Compensation Expense</a:t>
                      </a:r>
                      <a:endParaRPr lang="en-US" sz="1600" b="0" kern="1200" dirty="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$ 0.9</a:t>
                      </a:r>
                      <a:endParaRPr lang="en-US" sz="1600" b="0" u="none" strike="noStrike" kern="1200" dirty="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$ 1.6</a:t>
                      </a:r>
                      <a:endParaRPr lang="en-US" sz="1600" b="0" u="none" strike="noStrike" kern="1200" dirty="0">
                        <a:solidFill>
                          <a:srgbClr val="000000"/>
                        </a:solidFill>
                        <a:effectLst/>
                        <a:latin typeface="+mn-lt"/>
                        <a:ea typeface="+mn-ea"/>
                        <a:cs typeface="+mn-cs"/>
                      </a:endParaRPr>
                    </a:p>
                  </a:txBody>
                  <a:tcPr marT="45729" marB="45729">
                    <a:solidFill>
                      <a:srgbClr val="E0DBD2"/>
                    </a:solidFill>
                  </a:tcPr>
                </a:tc>
              </a:tr>
              <a:tr h="347136">
                <a:tc>
                  <a:txBody>
                    <a:bodyPr/>
                    <a:lstStyle/>
                    <a:p>
                      <a:pPr marL="0" algn="l" defTabSz="914400" rtl="0" eaLnBrk="1" latinLnBrk="0" hangingPunct="1"/>
                      <a:r>
                        <a:rPr lang="en-US" sz="1600" kern="1200" baseline="0" dirty="0" smtClean="0">
                          <a:solidFill>
                            <a:srgbClr val="000000"/>
                          </a:solidFill>
                          <a:effectLst/>
                        </a:rPr>
                        <a:t>Remediation Expense</a:t>
                      </a:r>
                      <a:endParaRPr lang="en-US" sz="1600" b="0" kern="1200" dirty="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$ 0.8</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$ 0.6</a:t>
                      </a:r>
                      <a:endParaRPr lang="en-US" sz="1600" b="0" u="none" strike="noStrike" kern="1200" dirty="0">
                        <a:solidFill>
                          <a:srgbClr val="000000"/>
                        </a:solidFill>
                        <a:effectLst/>
                        <a:latin typeface="+mn-lt"/>
                        <a:ea typeface="+mn-ea"/>
                        <a:cs typeface="+mn-cs"/>
                      </a:endParaRPr>
                    </a:p>
                  </a:txBody>
                  <a:tcPr marT="45729" marB="45729">
                    <a:solidFill>
                      <a:srgbClr val="D6D0C4"/>
                    </a:solidFill>
                  </a:tcPr>
                </a:tc>
              </a:tr>
              <a:tr h="347136">
                <a:tc>
                  <a:txBody>
                    <a:bodyPr/>
                    <a:lstStyle/>
                    <a:p>
                      <a:pPr marL="0" algn="l" defTabSz="914400" rtl="0" eaLnBrk="1" latinLnBrk="0" hangingPunct="1"/>
                      <a:r>
                        <a:rPr lang="en-US" sz="1600" kern="1200" dirty="0" smtClean="0">
                          <a:solidFill>
                            <a:srgbClr val="000000"/>
                          </a:solidFill>
                          <a:effectLst/>
                        </a:rPr>
                        <a:t>Adjusted Net Income (Loss)</a:t>
                      </a:r>
                      <a:endParaRPr lang="en-US" sz="1600" b="0" kern="1200" dirty="0" smtClean="0">
                        <a:solidFill>
                          <a:srgbClr val="000000"/>
                        </a:solidFill>
                        <a:effectLst/>
                        <a:latin typeface="+mn-lt"/>
                        <a:ea typeface="+mn-ea"/>
                        <a:cs typeface="+mn-cs"/>
                      </a:endParaRPr>
                    </a:p>
                  </a:txBody>
                  <a:tcPr marT="45729" marB="45729">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a:t>
                      </a:r>
                      <a:endParaRPr lang="en-US" sz="1600" b="0" u="none" strike="noStrike" kern="1200" dirty="0">
                        <a:solidFill>
                          <a:srgbClr val="000000"/>
                        </a:solidFill>
                        <a:effectLst/>
                        <a:latin typeface="+mn-lt"/>
                        <a:ea typeface="+mn-ea"/>
                        <a:cs typeface="+mn-cs"/>
                      </a:endParaRPr>
                    </a:p>
                  </a:txBody>
                  <a:tcPr marT="45729" marB="45729" anchor="ctr" anchorCtr="1">
                    <a:solidFill>
                      <a:srgbClr val="E0DBD2"/>
                    </a:solidFill>
                  </a:tcPr>
                </a:tc>
                <a:tc>
                  <a:txBody>
                    <a:bodyPr/>
                    <a:lstStyle/>
                    <a:p>
                      <a:pPr marL="0" algn="ctr" defTabSz="914400" rtl="0" eaLnBrk="1" latinLnBrk="0" hangingPunct="1"/>
                      <a:r>
                        <a:rPr lang="en-US" sz="1600" u="none" strike="noStrike" kern="1200" dirty="0" smtClean="0">
                          <a:solidFill>
                            <a:srgbClr val="000000"/>
                          </a:solidFill>
                          <a:effectLst/>
                        </a:rPr>
                        <a:t>$ 0.1</a:t>
                      </a:r>
                      <a:endParaRPr lang="en-US" sz="1600" b="0" u="none" strike="noStrike" kern="1200" dirty="0" smtClean="0">
                        <a:solidFill>
                          <a:srgbClr val="000000"/>
                        </a:solidFill>
                        <a:effectLst/>
                        <a:latin typeface="+mn-lt"/>
                        <a:ea typeface="+mn-ea"/>
                        <a:cs typeface="+mn-cs"/>
                      </a:endParaRPr>
                    </a:p>
                  </a:txBody>
                  <a:tcPr marT="45729" marB="45729">
                    <a:solidFill>
                      <a:srgbClr val="E0DBD2"/>
                    </a:solidFill>
                  </a:tcPr>
                </a:tc>
              </a:tr>
              <a:tr h="347136">
                <a:tc>
                  <a:txBody>
                    <a:bodyPr/>
                    <a:lstStyle/>
                    <a:p>
                      <a:pPr marL="0" algn="l" defTabSz="914400" rtl="0" eaLnBrk="1" latinLnBrk="0" hangingPunct="1"/>
                      <a:r>
                        <a:rPr lang="en-US" sz="1600" kern="1200" dirty="0" smtClean="0">
                          <a:solidFill>
                            <a:srgbClr val="000000"/>
                          </a:solidFill>
                          <a:effectLst/>
                        </a:rPr>
                        <a:t>Adj. Net Income (Loss)</a:t>
                      </a:r>
                      <a:r>
                        <a:rPr lang="en-US" sz="1600" kern="1200" baseline="0" dirty="0" smtClean="0">
                          <a:solidFill>
                            <a:srgbClr val="000000"/>
                          </a:solidFill>
                          <a:effectLst/>
                        </a:rPr>
                        <a:t> Per Dil. Share</a:t>
                      </a:r>
                      <a:endParaRPr lang="en-US" sz="1600" b="0" kern="1200" dirty="0" smtClean="0">
                        <a:solidFill>
                          <a:srgbClr val="000000"/>
                        </a:solidFill>
                        <a:effectLst/>
                        <a:latin typeface="+mn-lt"/>
                        <a:ea typeface="+mn-ea"/>
                        <a:cs typeface="+mn-cs"/>
                      </a:endParaRPr>
                    </a:p>
                  </a:txBody>
                  <a:tcPr marT="45729" marB="45729">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a:t>
                      </a:r>
                      <a:endParaRPr lang="en-US" sz="1600" b="0" u="none" strike="noStrike" kern="1200" dirty="0">
                        <a:solidFill>
                          <a:srgbClr val="000000"/>
                        </a:solidFill>
                        <a:effectLst/>
                        <a:latin typeface="+mn-lt"/>
                        <a:ea typeface="+mn-ea"/>
                        <a:cs typeface="+mn-cs"/>
                      </a:endParaRPr>
                    </a:p>
                  </a:txBody>
                  <a:tcPr marT="45729" marB="45729" anchor="ctr" anchorCtr="1">
                    <a:solidFill>
                      <a:srgbClr val="D6D0C4"/>
                    </a:solidFill>
                  </a:tcPr>
                </a:tc>
                <a:tc>
                  <a:txBody>
                    <a:bodyPr/>
                    <a:lstStyle/>
                    <a:p>
                      <a:pPr marL="0" algn="ctr" defTabSz="914400" rtl="0" eaLnBrk="1" latinLnBrk="0" hangingPunct="1"/>
                      <a:r>
                        <a:rPr lang="en-US" sz="1600" u="none" strike="noStrike" kern="1200" dirty="0" smtClean="0">
                          <a:solidFill>
                            <a:srgbClr val="000000"/>
                          </a:solidFill>
                          <a:effectLst/>
                        </a:rPr>
                        <a:t>-</a:t>
                      </a:r>
                      <a:endParaRPr lang="en-US" sz="1600" b="0" u="none" strike="noStrike" kern="1200" dirty="0" smtClean="0">
                        <a:solidFill>
                          <a:srgbClr val="000000"/>
                        </a:solidFill>
                        <a:effectLst/>
                        <a:latin typeface="+mn-lt"/>
                        <a:ea typeface="+mn-ea"/>
                        <a:cs typeface="+mn-cs"/>
                      </a:endParaRPr>
                    </a:p>
                  </a:txBody>
                  <a:tcPr marT="45729" marB="45729">
                    <a:solidFill>
                      <a:srgbClr val="D6D0C4"/>
                    </a:solidFill>
                  </a:tcPr>
                </a:tc>
              </a:tr>
            </a:tbl>
          </a:graphicData>
        </a:graphic>
      </p:graphicFrame>
    </p:spTree>
    <p:extLst>
      <p:ext uri="{BB962C8B-B14F-4D97-AF65-F5344CB8AC3E}">
        <p14:creationId xmlns:p14="http://schemas.microsoft.com/office/powerpoint/2010/main" val="4835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0641" y="103129"/>
            <a:ext cx="6820759" cy="792222"/>
          </a:xfrm>
        </p:spPr>
        <p:txBody>
          <a:bodyPr>
            <a:normAutofit/>
          </a:bodyPr>
          <a:lstStyle/>
          <a:p>
            <a:r>
              <a:rPr lang="en-US" dirty="0" smtClean="0"/>
              <a:t>Q3 FINANCIAL HIGHLIGHTS</a:t>
            </a:r>
            <a:endParaRPr lang="en-US" dirty="0"/>
          </a:p>
        </p:txBody>
      </p:sp>
      <p:sp>
        <p:nvSpPr>
          <p:cNvPr id="4" name="Slide Number Placeholder 3"/>
          <p:cNvSpPr>
            <a:spLocks noGrp="1"/>
          </p:cNvSpPr>
          <p:nvPr>
            <p:ph type="sldNum" sz="quarter" idx="12"/>
          </p:nvPr>
        </p:nvSpPr>
        <p:spPr/>
        <p:txBody>
          <a:bodyPr/>
          <a:lstStyle/>
          <a:p>
            <a:fld id="{44834683-4E22-4192-BEEB-B11540E39966}" type="slidenum">
              <a:rPr lang="en-US" smtClean="0"/>
              <a:pPr/>
              <a:t>16</a:t>
            </a:fld>
            <a:endParaRPr lang="en-US" dirty="0"/>
          </a:p>
        </p:txBody>
      </p:sp>
      <p:sp>
        <p:nvSpPr>
          <p:cNvPr id="3" name="Content Placeholder 2"/>
          <p:cNvSpPr>
            <a:spLocks noGrp="1"/>
          </p:cNvSpPr>
          <p:nvPr>
            <p:ph idx="1"/>
          </p:nvPr>
        </p:nvSpPr>
        <p:spPr>
          <a:xfrm>
            <a:off x="609600" y="1123950"/>
            <a:ext cx="8458200" cy="3657600"/>
          </a:xfrm>
        </p:spPr>
        <p:txBody>
          <a:bodyPr>
            <a:noAutofit/>
          </a:bodyPr>
          <a:lstStyle/>
          <a:p>
            <a:r>
              <a:rPr lang="en-US" sz="2000" dirty="0" smtClean="0"/>
              <a:t>Sales of $18.8M: +</a:t>
            </a:r>
            <a:r>
              <a:rPr lang="en-US" sz="1800" dirty="0" smtClean="0"/>
              <a:t>3% from Prior </a:t>
            </a:r>
            <a:r>
              <a:rPr lang="en-US" sz="1800" dirty="0"/>
              <a:t>Y</a:t>
            </a:r>
            <a:r>
              <a:rPr lang="en-US" sz="1800" dirty="0" smtClean="0"/>
              <a:t>ear and +7% in Constant </a:t>
            </a:r>
            <a:r>
              <a:rPr lang="en-US" sz="1800" dirty="0"/>
              <a:t>C</a:t>
            </a:r>
            <a:r>
              <a:rPr lang="en-US" sz="1800" dirty="0" smtClean="0"/>
              <a:t>urrency</a:t>
            </a:r>
          </a:p>
          <a:p>
            <a:pPr lvl="1">
              <a:spcBef>
                <a:spcPts val="600"/>
              </a:spcBef>
            </a:pPr>
            <a:r>
              <a:rPr lang="en-US" sz="1600" b="1" i="1" dirty="0" smtClean="0"/>
              <a:t>ICL units increased 21% WW: +37% in EMEA; +13% in APAC; +10% in NA</a:t>
            </a:r>
            <a:endParaRPr lang="en-US" sz="1800" b="1" i="1" dirty="0"/>
          </a:p>
          <a:p>
            <a:pPr>
              <a:spcBef>
                <a:spcPts val="1600"/>
              </a:spcBef>
            </a:pPr>
            <a:r>
              <a:rPr lang="en-US" sz="2000" dirty="0"/>
              <a:t>Gross Margin I</a:t>
            </a:r>
            <a:r>
              <a:rPr lang="en-US" sz="2000" dirty="0" smtClean="0"/>
              <a:t>mproved 300 bps: 68.3% </a:t>
            </a:r>
            <a:r>
              <a:rPr lang="en-US" sz="2000" dirty="0"/>
              <a:t>C</a:t>
            </a:r>
            <a:r>
              <a:rPr lang="en-US" sz="2000" dirty="0" smtClean="0"/>
              <a:t>ompared </a:t>
            </a:r>
            <a:r>
              <a:rPr lang="en-US" sz="2000" dirty="0"/>
              <a:t>to </a:t>
            </a:r>
            <a:r>
              <a:rPr lang="en-US" sz="2000" dirty="0" smtClean="0"/>
              <a:t>Prior </a:t>
            </a:r>
            <a:r>
              <a:rPr lang="en-US" sz="2000" dirty="0"/>
              <a:t>Y</a:t>
            </a:r>
            <a:r>
              <a:rPr lang="en-US" sz="2000" dirty="0" smtClean="0"/>
              <a:t>ear </a:t>
            </a:r>
            <a:r>
              <a:rPr lang="en-US" sz="2000" dirty="0"/>
              <a:t>of </a:t>
            </a:r>
            <a:r>
              <a:rPr lang="en-US" sz="2000" dirty="0" smtClean="0"/>
              <a:t>65.3%</a:t>
            </a:r>
            <a:endParaRPr lang="en-US" sz="2000" dirty="0"/>
          </a:p>
          <a:p>
            <a:pPr lvl="1">
              <a:spcBef>
                <a:spcPts val="600"/>
              </a:spcBef>
            </a:pPr>
            <a:r>
              <a:rPr lang="en-US" sz="1600" b="1" i="1" dirty="0" smtClean="0"/>
              <a:t>Favorable product mix, lower unit costs, and higher avg. selling prices</a:t>
            </a:r>
            <a:r>
              <a:rPr lang="en-US" sz="1600" dirty="0" smtClean="0"/>
              <a:t>, partially offset by negative impact of weaker euro</a:t>
            </a:r>
            <a:endParaRPr lang="en-US" sz="1600" dirty="0"/>
          </a:p>
          <a:p>
            <a:pPr>
              <a:spcBef>
                <a:spcPts val="1600"/>
              </a:spcBef>
            </a:pPr>
            <a:r>
              <a:rPr lang="en-US" sz="2000" dirty="0"/>
              <a:t>Operating </a:t>
            </a:r>
            <a:r>
              <a:rPr lang="en-US" sz="2000" dirty="0" smtClean="0"/>
              <a:t>Expense Increased 10% from Prior </a:t>
            </a:r>
            <a:r>
              <a:rPr lang="en-US" sz="2000" dirty="0"/>
              <a:t>Y</a:t>
            </a:r>
            <a:r>
              <a:rPr lang="en-US" sz="2000" dirty="0" smtClean="0"/>
              <a:t>ear</a:t>
            </a:r>
          </a:p>
          <a:p>
            <a:pPr lvl="1">
              <a:spcBef>
                <a:spcPts val="600"/>
              </a:spcBef>
            </a:pPr>
            <a:r>
              <a:rPr lang="en-US" sz="1600" dirty="0" smtClean="0"/>
              <a:t>Increase due to reversal of bonus accruals in prior year period</a:t>
            </a:r>
            <a:endParaRPr lang="en-US" sz="1600" dirty="0"/>
          </a:p>
          <a:p>
            <a:pPr>
              <a:spcBef>
                <a:spcPts val="1600"/>
              </a:spcBef>
            </a:pPr>
            <a:r>
              <a:rPr lang="en-US" sz="2000" dirty="0" smtClean="0"/>
              <a:t>Net Loss of </a:t>
            </a:r>
            <a:r>
              <a:rPr lang="en-US" sz="2000" dirty="0"/>
              <a:t>4</a:t>
            </a:r>
            <a:r>
              <a:rPr lang="en-US" sz="2000" dirty="0" smtClean="0"/>
              <a:t> </a:t>
            </a:r>
            <a:r>
              <a:rPr lang="en-US" sz="2000" dirty="0"/>
              <a:t>C</a:t>
            </a:r>
            <a:r>
              <a:rPr lang="en-US" sz="2000" dirty="0" smtClean="0"/>
              <a:t>ents </a:t>
            </a:r>
            <a:r>
              <a:rPr lang="en-US" sz="2000" dirty="0"/>
              <a:t>p</a:t>
            </a:r>
            <a:r>
              <a:rPr lang="en-US" sz="2000" dirty="0" smtClean="0"/>
              <a:t>er </a:t>
            </a:r>
            <a:r>
              <a:rPr lang="en-US" sz="2000" dirty="0"/>
              <a:t>S</a:t>
            </a:r>
            <a:r>
              <a:rPr lang="en-US" sz="2000" dirty="0" smtClean="0"/>
              <a:t>hare; Adjusted Net Income was </a:t>
            </a:r>
            <a:r>
              <a:rPr lang="en-US" sz="2000" dirty="0"/>
              <a:t>B</a:t>
            </a:r>
            <a:r>
              <a:rPr lang="en-US" sz="2000" dirty="0" smtClean="0"/>
              <a:t>reakeven</a:t>
            </a:r>
          </a:p>
          <a:p>
            <a:pPr>
              <a:spcBef>
                <a:spcPts val="1600"/>
              </a:spcBef>
            </a:pPr>
            <a:r>
              <a:rPr lang="en-US" sz="2000" dirty="0" smtClean="0"/>
              <a:t>Cash of $16.1M with Addition of $750k in 3</a:t>
            </a:r>
            <a:r>
              <a:rPr lang="en-US" sz="2000" baseline="30000" dirty="0" smtClean="0"/>
              <a:t>rd </a:t>
            </a:r>
            <a:r>
              <a:rPr lang="en-US" sz="2000" dirty="0"/>
              <a:t>Q</a:t>
            </a:r>
            <a:r>
              <a:rPr lang="en-US" sz="2000" dirty="0" smtClean="0"/>
              <a:t>uarter</a:t>
            </a:r>
          </a:p>
          <a:p>
            <a:pPr lvl="1">
              <a:spcBef>
                <a:spcPts val="600"/>
              </a:spcBef>
            </a:pPr>
            <a:r>
              <a:rPr lang="en-US" sz="1600" b="1" i="1" dirty="0" smtClean="0"/>
              <a:t>Driven by addition of $1.1M cash from operating activities</a:t>
            </a:r>
          </a:p>
        </p:txBody>
      </p:sp>
    </p:spTree>
    <p:extLst>
      <p:ext uri="{BB962C8B-B14F-4D97-AF65-F5344CB8AC3E}">
        <p14:creationId xmlns:p14="http://schemas.microsoft.com/office/powerpoint/2010/main" val="41823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8750"/>
            <a:ext cx="8305800" cy="3304675"/>
          </a:xfrm>
        </p:spPr>
        <p:txBody>
          <a:bodyPr>
            <a:noAutofit/>
          </a:bodyPr>
          <a:lstStyle/>
          <a:p>
            <a:r>
              <a:rPr lang="en-US" sz="2000" b="1" dirty="0" smtClean="0"/>
              <a:t>Engender </a:t>
            </a:r>
            <a:r>
              <a:rPr lang="en-US" sz="2000" b="1" i="1" dirty="0" smtClean="0"/>
              <a:t>Culture of Quality - </a:t>
            </a:r>
            <a:r>
              <a:rPr lang="en-US" sz="2000" b="1" dirty="0" smtClean="0"/>
              <a:t>FDA Remediation and Systemic Change</a:t>
            </a:r>
          </a:p>
          <a:p>
            <a:r>
              <a:rPr lang="en-US" sz="2000" b="1" dirty="0"/>
              <a:t>Build R &amp; D </a:t>
            </a:r>
            <a:r>
              <a:rPr lang="en-US" sz="2000" b="1" dirty="0" smtClean="0"/>
              <a:t>Continuum: CentraFLOW/ </a:t>
            </a:r>
            <a:r>
              <a:rPr lang="en-US" sz="2000" b="1" dirty="0"/>
              <a:t>Presbyopia/ Cataract Care </a:t>
            </a:r>
          </a:p>
          <a:p>
            <a:r>
              <a:rPr lang="en-US" sz="2000" b="1" dirty="0" smtClean="0"/>
              <a:t>Invest </a:t>
            </a:r>
            <a:r>
              <a:rPr lang="en-US" sz="2000" b="1" dirty="0"/>
              <a:t>in </a:t>
            </a:r>
            <a:r>
              <a:rPr lang="en-US" sz="2000" b="1" dirty="0" smtClean="0"/>
              <a:t>Proprietary Technology </a:t>
            </a:r>
            <a:r>
              <a:rPr lang="en-US" sz="2000" b="1" dirty="0"/>
              <a:t>and Process Improvements</a:t>
            </a:r>
          </a:p>
          <a:p>
            <a:r>
              <a:rPr lang="en-US" sz="2000" b="1" dirty="0" smtClean="0"/>
              <a:t>Develop </a:t>
            </a:r>
            <a:r>
              <a:rPr lang="en-US" sz="2000" b="1" dirty="0"/>
              <a:t>Global Clinical Validation and Clinical Utility </a:t>
            </a:r>
            <a:r>
              <a:rPr lang="en-US" sz="2000" b="1" dirty="0" smtClean="0"/>
              <a:t>Competency</a:t>
            </a:r>
            <a:endParaRPr lang="en-US" sz="2200" b="1" dirty="0"/>
          </a:p>
          <a:p>
            <a:r>
              <a:rPr lang="en-US" sz="2000" b="1" dirty="0" smtClean="0"/>
              <a:t>Properly Size Commercial Strategic Investment – People and Services</a:t>
            </a:r>
          </a:p>
          <a:p>
            <a:r>
              <a:rPr lang="en-US" sz="2000" b="1" dirty="0" smtClean="0"/>
              <a:t>Create an Extraordinary Surgeon and Patient Experience</a:t>
            </a:r>
          </a:p>
          <a:p>
            <a:r>
              <a:rPr lang="en-US" sz="2000" b="1" dirty="0" smtClean="0"/>
              <a:t>Deliver Shareholder Value</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a:spcBef>
                <a:spcPts val="1800"/>
              </a:spcBef>
            </a:pPr>
            <a:endParaRPr lang="en-US" sz="2000" b="1" dirty="0" smtClean="0"/>
          </a:p>
          <a:p>
            <a:pPr lvl="1">
              <a:spcBef>
                <a:spcPts val="1800"/>
              </a:spcBef>
            </a:pPr>
            <a:endParaRPr lang="en-US" sz="2000" b="1" dirty="0"/>
          </a:p>
        </p:txBody>
      </p:sp>
      <p:sp>
        <p:nvSpPr>
          <p:cNvPr id="6" name="Slide Number Placeholder 5"/>
          <p:cNvSpPr>
            <a:spLocks noGrp="1"/>
          </p:cNvSpPr>
          <p:nvPr>
            <p:ph type="sldNum" sz="quarter" idx="12"/>
          </p:nvPr>
        </p:nvSpPr>
        <p:spPr/>
        <p:txBody>
          <a:bodyPr/>
          <a:lstStyle/>
          <a:p>
            <a:fld id="{A6640CCC-7041-446A-B1D7-28130A1E430D}" type="slidenum">
              <a:rPr lang="en-US" smtClean="0"/>
              <a:pPr/>
              <a:t>17</a:t>
            </a:fld>
            <a:endParaRPr lang="en-US" dirty="0"/>
          </a:p>
        </p:txBody>
      </p:sp>
      <p:sp>
        <p:nvSpPr>
          <p:cNvPr id="9" name="Text Placeholder 4"/>
          <p:cNvSpPr txBox="1">
            <a:spLocks/>
          </p:cNvSpPr>
          <p:nvPr/>
        </p:nvSpPr>
        <p:spPr>
          <a:xfrm>
            <a:off x="588818" y="999258"/>
            <a:ext cx="8250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r>
              <a:rPr lang="en-US" sz="2400" b="1" dirty="0" smtClean="0">
                <a:solidFill>
                  <a:schemeClr val="accent2"/>
                </a:solidFill>
                <a:effectLst/>
                <a:latin typeface="+mn-lt"/>
              </a:rPr>
              <a:t>BUILDING A FOUNDATION FOR CONSISTENT GROWTH</a:t>
            </a:r>
            <a:endParaRPr lang="en-US" sz="2400" b="1" dirty="0">
              <a:solidFill>
                <a:schemeClr val="accent2"/>
              </a:solidFill>
              <a:effectLst/>
              <a:latin typeface="+mn-lt"/>
            </a:endParaRPr>
          </a:p>
        </p:txBody>
      </p:sp>
      <p:sp>
        <p:nvSpPr>
          <p:cNvPr id="4" name="Title 3"/>
          <p:cNvSpPr>
            <a:spLocks noGrp="1"/>
          </p:cNvSpPr>
          <p:nvPr>
            <p:ph type="title"/>
          </p:nvPr>
        </p:nvSpPr>
        <p:spPr>
          <a:xfrm>
            <a:off x="570641" y="133350"/>
            <a:ext cx="6820759" cy="792222"/>
          </a:xfrm>
        </p:spPr>
        <p:txBody>
          <a:bodyPr>
            <a:normAutofit/>
          </a:bodyPr>
          <a:lstStyle/>
          <a:p>
            <a:r>
              <a:rPr lang="en-US" sz="3200" dirty="0"/>
              <a:t>OUR </a:t>
            </a:r>
            <a:r>
              <a:rPr lang="en-US" sz="3200" dirty="0" smtClean="0"/>
              <a:t>FOCUS 2015 - 2017</a:t>
            </a:r>
            <a:endParaRPr lang="en-US" sz="3200" dirty="0"/>
          </a:p>
        </p:txBody>
      </p:sp>
      <p:pic>
        <p:nvPicPr>
          <p:cNvPr id="7" name="Picture 2" descr="Image result for really happy visian icl pat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1686"/>
            <a:ext cx="2133600" cy="675107"/>
          </a:xfrm>
          <a:prstGeom prst="rect">
            <a:avLst/>
          </a:prstGeom>
          <a:noFill/>
          <a:ln w="12700">
            <a:solidFill>
              <a:schemeClr val="bg1"/>
            </a:solidFill>
          </a:ln>
          <a:effectLst>
            <a:outerShdw blurRad="63500" algn="ctr"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392" y="2165063"/>
            <a:ext cx="4944658" cy="1321087"/>
          </a:xfrm>
        </p:spPr>
        <p:txBody>
          <a:bodyPr>
            <a:normAutofit/>
          </a:bodyPr>
          <a:lstStyle/>
          <a:p>
            <a:r>
              <a:rPr lang="en-US" sz="2400" dirty="0" smtClean="0"/>
              <a:t>Investor Update</a:t>
            </a:r>
            <a:endParaRPr lang="en-US" sz="2400" dirty="0"/>
          </a:p>
        </p:txBody>
      </p:sp>
      <p:sp>
        <p:nvSpPr>
          <p:cNvPr id="3" name="Subtitle 2"/>
          <p:cNvSpPr>
            <a:spLocks noGrp="1"/>
          </p:cNvSpPr>
          <p:nvPr>
            <p:ph type="subTitle" idx="1"/>
          </p:nvPr>
        </p:nvSpPr>
        <p:spPr>
          <a:xfrm>
            <a:off x="5480501" y="3516016"/>
            <a:ext cx="3192549" cy="655934"/>
          </a:xfrm>
        </p:spPr>
        <p:txBody>
          <a:bodyPr>
            <a:normAutofit/>
          </a:bodyPr>
          <a:lstStyle/>
          <a:p>
            <a:r>
              <a:rPr lang="en-US" sz="2000" b="1" dirty="0" smtClean="0"/>
              <a:t>January 11 &amp; 12,</a:t>
            </a:r>
            <a:r>
              <a:rPr lang="en-US" sz="2000" b="1" dirty="0"/>
              <a:t> </a:t>
            </a:r>
            <a:r>
              <a:rPr lang="en-US" sz="2000" b="1" dirty="0" smtClean="0"/>
              <a:t>2016</a:t>
            </a:r>
            <a:r>
              <a:rPr lang="en-US" sz="2000" b="1" dirty="0" smtClean="0">
                <a:latin typeface="Calibri"/>
                <a:cs typeface="Calibri"/>
              </a:rPr>
              <a:t> </a:t>
            </a:r>
            <a:endParaRPr lang="en-US" sz="2000" b="1" dirty="0"/>
          </a:p>
        </p:txBody>
      </p:sp>
      <p:sp>
        <p:nvSpPr>
          <p:cNvPr id="6" name="Slide Number Placeholder 5"/>
          <p:cNvSpPr>
            <a:spLocks noGrp="1"/>
          </p:cNvSpPr>
          <p:nvPr>
            <p:ph type="sldNum" sz="quarter" idx="4294967295"/>
          </p:nvPr>
        </p:nvSpPr>
        <p:spPr>
          <a:xfrm>
            <a:off x="6705600" y="4776350"/>
            <a:ext cx="2133600" cy="273844"/>
          </a:xfrm>
        </p:spPr>
        <p:txBody>
          <a:bodyPr/>
          <a:lstStyle/>
          <a:p>
            <a:fld id="{A6640CCC-7041-446A-B1D7-28130A1E430D}" type="slidenum">
              <a:rPr lang="en-US" smtClean="0"/>
              <a:pPr/>
              <a:t>18</a:t>
            </a:fld>
            <a:endParaRPr lang="en-US" dirty="0"/>
          </a:p>
        </p:txBody>
      </p:sp>
      <p:sp>
        <p:nvSpPr>
          <p:cNvPr id="5" name="Subtitle 2"/>
          <p:cNvSpPr txBox="1">
            <a:spLocks/>
          </p:cNvSpPr>
          <p:nvPr/>
        </p:nvSpPr>
        <p:spPr>
          <a:xfrm>
            <a:off x="6471592" y="4082354"/>
            <a:ext cx="2201458" cy="654421"/>
          </a:xfrm>
          <a:prstGeom prst="rect">
            <a:avLst/>
          </a:prstGeom>
        </p:spPr>
        <p:txBody>
          <a:bodyPr vert="horz" lIns="91440" tIns="45720" rIns="91440" bIns="45720" rtlCol="0">
            <a:noAutofit/>
          </a:bodyPr>
          <a:lstStyle>
            <a:lvl1pPr marL="0" indent="0" algn="r" defTabSz="914400" rtl="0" eaLnBrk="1" latinLnBrk="0" hangingPunct="1">
              <a:lnSpc>
                <a:spcPct val="85000"/>
              </a:lnSpc>
              <a:spcBef>
                <a:spcPts val="1200"/>
              </a:spcBef>
              <a:buClr>
                <a:srgbClr val="A79C75"/>
              </a:buClr>
              <a:buFont typeface="Arial" panose="020B0604020202020204" pitchFamily="34" charset="0"/>
              <a:buNone/>
              <a:defRPr sz="2300" b="0" kern="1200">
                <a:solidFill>
                  <a:srgbClr val="000000"/>
                </a:solidFill>
                <a:latin typeface="Century Gothic" panose="020B0502020202020204" pitchFamily="34" charset="0"/>
                <a:ea typeface="+mn-ea"/>
                <a:cs typeface="+mn-cs"/>
              </a:defRPr>
            </a:lvl1pPr>
            <a:lvl2pPr marL="457200" indent="0" algn="ctr" defTabSz="914400" rtl="0" eaLnBrk="1" latinLnBrk="0" hangingPunct="1">
              <a:lnSpc>
                <a:spcPct val="85000"/>
              </a:lnSpc>
              <a:spcBef>
                <a:spcPts val="1200"/>
              </a:spcBef>
              <a:buClr>
                <a:srgbClr val="A79C75"/>
              </a:buClr>
              <a:buFont typeface="Century Gothic" panose="020B0502020202020204" pitchFamily="34" charset="0"/>
              <a:buNone/>
              <a:defRPr sz="2100" b="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lnSpc>
                <a:spcPct val="85000"/>
              </a:lnSpc>
              <a:spcBef>
                <a:spcPts val="1200"/>
              </a:spcBef>
              <a:buClr>
                <a:srgbClr val="A79C75"/>
              </a:buClr>
              <a:buFont typeface="Arial" panose="020B0604020202020204" pitchFamily="34" charset="0"/>
              <a:buNone/>
              <a:defRPr sz="1900" b="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lnSpc>
                <a:spcPct val="85000"/>
              </a:lnSpc>
              <a:spcBef>
                <a:spcPts val="1200"/>
              </a:spcBef>
              <a:buClr>
                <a:srgbClr val="A79C75"/>
              </a:buClr>
              <a:buFont typeface="Century Gothic" panose="020B0502020202020204" pitchFamily="34" charset="0"/>
              <a:buNone/>
              <a:defRPr sz="1700" b="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lnSpc>
                <a:spcPct val="85000"/>
              </a:lnSpc>
              <a:spcBef>
                <a:spcPts val="1200"/>
              </a:spcBef>
              <a:buClr>
                <a:srgbClr val="A79C75"/>
              </a:buClr>
              <a:buFont typeface="Arial" panose="020B0604020202020204" pitchFamily="34" charset="0"/>
              <a:buNone/>
              <a:defRPr sz="1500" b="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latin typeface="+mn-lt"/>
              </a:rPr>
              <a:t>NASDAQ</a:t>
            </a:r>
            <a:r>
              <a:rPr lang="en-US" sz="1800" b="1" dirty="0">
                <a:latin typeface="+mn-lt"/>
              </a:rPr>
              <a:t>: STAA</a:t>
            </a:r>
          </a:p>
          <a:p>
            <a:endParaRPr lang="en-US" sz="1800" b="1" dirty="0">
              <a:solidFill>
                <a:schemeClr val="accent6"/>
              </a:solidFill>
              <a:latin typeface="+mj-lt"/>
            </a:endParaRPr>
          </a:p>
        </p:txBody>
      </p:sp>
    </p:spTree>
    <p:extLst>
      <p:ext uri="{BB962C8B-B14F-4D97-AF65-F5344CB8AC3E}">
        <p14:creationId xmlns:p14="http://schemas.microsoft.com/office/powerpoint/2010/main" val="158733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609600" y="971550"/>
            <a:ext cx="8305800" cy="4171950"/>
          </a:xfrm>
          <a:prstGeom prst="rect">
            <a:avLst/>
          </a:prstGeom>
          <a:noFill/>
          <a:ln w="9525">
            <a:noFill/>
            <a:miter lim="800000"/>
            <a:headEnd/>
            <a:tailEnd/>
          </a:ln>
          <a:effectLst/>
        </p:spPr>
        <p:txBody>
          <a:bodyPr/>
          <a:lstStyle/>
          <a:p>
            <a:r>
              <a:rPr lang="en-US" sz="900" dirty="0" smtClean="0">
                <a:solidFill>
                  <a:srgbClr val="000000"/>
                </a:solidFill>
              </a:rPr>
              <a:t>All </a:t>
            </a:r>
            <a:r>
              <a:rPr lang="en-US" sz="900" dirty="0">
                <a:solidFill>
                  <a:srgbClr val="000000"/>
                </a:solidFill>
              </a:rPr>
              <a:t>statements in this </a:t>
            </a:r>
            <a:r>
              <a:rPr lang="en-US" sz="900" dirty="0" smtClean="0">
                <a:solidFill>
                  <a:srgbClr val="000000"/>
                </a:solidFill>
              </a:rPr>
              <a:t>presentation </a:t>
            </a:r>
            <a:r>
              <a:rPr lang="en-US" sz="900" dirty="0">
                <a:solidFill>
                  <a:srgbClr val="000000"/>
                </a:solidFill>
              </a:rPr>
              <a:t>that are not statements of historical fact are forward-looking statements, including statements about any of the following: any projections of earnings, revenue, sales, profit margins, cash, effective tax rate or any other financial items; the plans, strategies, and objectives of management for future operations or prospects for achieving such </a:t>
            </a:r>
            <a:r>
              <a:rPr lang="en-US" sz="900" dirty="0" smtClean="0">
                <a:solidFill>
                  <a:srgbClr val="000000"/>
                </a:solidFill>
              </a:rPr>
              <a:t>plans; </a:t>
            </a:r>
            <a:r>
              <a:rPr lang="en-US" sz="900" dirty="0">
                <a:solidFill>
                  <a:srgbClr val="000000"/>
                </a:solidFill>
              </a:rPr>
              <a:t>statements regarding </a:t>
            </a:r>
            <a:r>
              <a:rPr lang="en-US" sz="900" dirty="0" smtClean="0">
                <a:solidFill>
                  <a:srgbClr val="000000"/>
                </a:solidFill>
              </a:rPr>
              <a:t>new, existing, </a:t>
            </a:r>
            <a:r>
              <a:rPr lang="en-US" sz="900" dirty="0">
                <a:solidFill>
                  <a:srgbClr val="000000"/>
                </a:solidFill>
              </a:rPr>
              <a:t>or improved products, including but not limited to, expectations for success of </a:t>
            </a:r>
            <a:r>
              <a:rPr lang="en-US" sz="900" dirty="0" smtClean="0">
                <a:solidFill>
                  <a:srgbClr val="000000"/>
                </a:solidFill>
              </a:rPr>
              <a:t>new, existing, </a:t>
            </a:r>
            <a:r>
              <a:rPr lang="en-US" sz="900" dirty="0">
                <a:solidFill>
                  <a:srgbClr val="000000"/>
                </a:solidFill>
              </a:rPr>
              <a:t>or improved products in the U.S. or international markets or government approval of new or improved products (including the Toric ICL in the U.S.); the nature, timing and likelihood of resolving issues </a:t>
            </a:r>
            <a:r>
              <a:rPr lang="en-US" sz="900" dirty="0" smtClean="0">
                <a:solidFill>
                  <a:srgbClr val="000000"/>
                </a:solidFill>
              </a:rPr>
              <a:t>cited </a:t>
            </a:r>
            <a:r>
              <a:rPr lang="en-US" sz="900" dirty="0">
                <a:solidFill>
                  <a:srgbClr val="000000"/>
                </a:solidFill>
              </a:rPr>
              <a:t>in the FDA’s </a:t>
            </a:r>
            <a:r>
              <a:rPr lang="en-US" sz="900" dirty="0" smtClean="0">
                <a:solidFill>
                  <a:srgbClr val="000000"/>
                </a:solidFill>
              </a:rPr>
              <a:t>2014 Warning Letter or 2015 FDA Form 483; </a:t>
            </a:r>
            <a:r>
              <a:rPr lang="en-US" sz="900" dirty="0">
                <a:solidFill>
                  <a:srgbClr val="000000"/>
                </a:solidFill>
              </a:rPr>
              <a:t>future economic conditions or size of market opportunities; </a:t>
            </a:r>
            <a:r>
              <a:rPr lang="en-US" sz="900" dirty="0" smtClean="0">
                <a:solidFill>
                  <a:srgbClr val="000000"/>
                </a:solidFill>
              </a:rPr>
              <a:t>expected costs of quality system or FDA remediation; statements </a:t>
            </a:r>
            <a:r>
              <a:rPr lang="en-US" sz="900" dirty="0">
                <a:solidFill>
                  <a:srgbClr val="000000"/>
                </a:solidFill>
              </a:rPr>
              <a:t>of belief, including as to achieving </a:t>
            </a:r>
            <a:r>
              <a:rPr lang="en-US" sz="900" dirty="0" smtClean="0">
                <a:solidFill>
                  <a:srgbClr val="000000"/>
                </a:solidFill>
              </a:rPr>
              <a:t>2015 plans; </a:t>
            </a:r>
            <a:r>
              <a:rPr lang="en-US" sz="900" dirty="0">
                <a:solidFill>
                  <a:srgbClr val="000000"/>
                </a:solidFill>
              </a:rPr>
              <a:t>expected regulatory activities and approvals, product launches, and any statements of assumptions underlying any of the foregoing.  Important additional factors that could cause actual results to differ materially from those indicated by such forward-looking statements are set forth in the company’s Annual Report on Form 10-K for the year ended January 2</a:t>
            </a:r>
            <a:r>
              <a:rPr lang="en-US" sz="900" dirty="0" smtClean="0">
                <a:solidFill>
                  <a:srgbClr val="000000"/>
                </a:solidFill>
              </a:rPr>
              <a:t>, 2015 under </a:t>
            </a:r>
            <a:r>
              <a:rPr lang="en-US" sz="900" dirty="0">
                <a:solidFill>
                  <a:srgbClr val="000000"/>
                </a:solidFill>
              </a:rPr>
              <a:t>the caption “Risk </a:t>
            </a:r>
            <a:r>
              <a:rPr lang="en-US" sz="900" dirty="0" smtClean="0">
                <a:solidFill>
                  <a:srgbClr val="000000"/>
                </a:solidFill>
              </a:rPr>
              <a:t>Factors,” </a:t>
            </a:r>
            <a:r>
              <a:rPr lang="en-US" sz="900" dirty="0">
                <a:solidFill>
                  <a:srgbClr val="000000"/>
                </a:solidFill>
              </a:rPr>
              <a:t>which </a:t>
            </a:r>
            <a:r>
              <a:rPr lang="en-US" sz="900" dirty="0" smtClean="0">
                <a:solidFill>
                  <a:srgbClr val="000000"/>
                </a:solidFill>
              </a:rPr>
              <a:t>is </a:t>
            </a:r>
            <a:r>
              <a:rPr lang="en-US" sz="900" dirty="0">
                <a:solidFill>
                  <a:srgbClr val="000000"/>
                </a:solidFill>
              </a:rPr>
              <a:t>on file with the Securities and Exchange Commission and available in the “Investor Information” section of the company’s website under the </a:t>
            </a:r>
            <a:r>
              <a:rPr lang="en-US" sz="900" dirty="0" smtClean="0">
                <a:solidFill>
                  <a:srgbClr val="000000"/>
                </a:solidFill>
              </a:rPr>
              <a:t>heading “SEC </a:t>
            </a:r>
            <a:r>
              <a:rPr lang="en-US" sz="900" dirty="0">
                <a:solidFill>
                  <a:srgbClr val="000000"/>
                </a:solidFill>
              </a:rPr>
              <a:t>Filings</a:t>
            </a:r>
            <a:r>
              <a:rPr lang="en-US" sz="900" dirty="0" smtClean="0">
                <a:solidFill>
                  <a:srgbClr val="000000"/>
                </a:solidFill>
              </a:rPr>
              <a:t>.”</a:t>
            </a:r>
            <a:endParaRPr lang="en-US" sz="900" dirty="0">
              <a:solidFill>
                <a:srgbClr val="000000"/>
              </a:solidFill>
            </a:endParaRPr>
          </a:p>
          <a:p>
            <a:r>
              <a:rPr lang="en-US" sz="900" dirty="0">
                <a:solidFill>
                  <a:srgbClr val="000000"/>
                </a:solidFill>
              </a:rPr>
              <a:t> </a:t>
            </a:r>
          </a:p>
          <a:p>
            <a:r>
              <a:rPr lang="en-US" sz="900" dirty="0">
                <a:solidFill>
                  <a:srgbClr val="000000"/>
                </a:solidFill>
              </a:rPr>
              <a:t>These statements are based on expectations and assumptions as of the date of this </a:t>
            </a:r>
            <a:r>
              <a:rPr lang="en-US" sz="900" dirty="0" smtClean="0">
                <a:solidFill>
                  <a:srgbClr val="000000"/>
                </a:solidFill>
              </a:rPr>
              <a:t>presentation </a:t>
            </a:r>
            <a:r>
              <a:rPr lang="en-US" sz="900" dirty="0">
                <a:solidFill>
                  <a:srgbClr val="000000"/>
                </a:solidFill>
              </a:rPr>
              <a:t>and are subject to numerous risks and uncertainties, which could cause actual results to differ materially from those described in the forward-looking statements. The risks and uncertainties include </a:t>
            </a:r>
            <a:r>
              <a:rPr lang="en-US" sz="900" dirty="0" smtClean="0">
                <a:solidFill>
                  <a:srgbClr val="000000"/>
                </a:solidFill>
              </a:rPr>
              <a:t>the following</a:t>
            </a:r>
            <a:r>
              <a:rPr lang="en-US" sz="900" dirty="0">
                <a:solidFill>
                  <a:srgbClr val="000000"/>
                </a:solidFill>
              </a:rPr>
              <a:t>: our limited capital resources and limited access to financing; the negative effect of unstable global economic conditions on sales of products, especially products such as the ICL used in non-reimbursed elective procedures; the challenge of managing our foreign subsidiaries; backlog or supply delays as we fully integrate our manufacturing facility consolidation; the risk of unfavorable changes in currency exchange </a:t>
            </a:r>
            <a:r>
              <a:rPr lang="en-US" sz="900" dirty="0" smtClean="0">
                <a:solidFill>
                  <a:srgbClr val="000000"/>
                </a:solidFill>
              </a:rPr>
              <a:t>rates; </a:t>
            </a:r>
            <a:r>
              <a:rPr lang="en-US" sz="900" dirty="0">
                <a:solidFill>
                  <a:srgbClr val="000000"/>
                </a:solidFill>
              </a:rPr>
              <a:t>the discretion of regulatory agencies to approve or reject </a:t>
            </a:r>
            <a:r>
              <a:rPr lang="en-US" sz="900" dirty="0" smtClean="0">
                <a:solidFill>
                  <a:srgbClr val="000000"/>
                </a:solidFill>
              </a:rPr>
              <a:t>new, existing </a:t>
            </a:r>
            <a:r>
              <a:rPr lang="en-US" sz="900" dirty="0">
                <a:solidFill>
                  <a:srgbClr val="000000"/>
                </a:solidFill>
              </a:rPr>
              <a:t>or improved products, or to require additional actions before approval (including but not limited to FDA requirements regarding the TICL and/or actions related to the </a:t>
            </a:r>
            <a:r>
              <a:rPr lang="en-US" sz="900" dirty="0" smtClean="0">
                <a:solidFill>
                  <a:srgbClr val="000000"/>
                </a:solidFill>
              </a:rPr>
              <a:t>2014 FDA </a:t>
            </a:r>
            <a:r>
              <a:rPr lang="en-US" sz="900" dirty="0">
                <a:solidFill>
                  <a:srgbClr val="000000"/>
                </a:solidFill>
              </a:rPr>
              <a:t>Warning </a:t>
            </a:r>
            <a:r>
              <a:rPr lang="en-US" sz="900" dirty="0" smtClean="0">
                <a:solidFill>
                  <a:srgbClr val="000000"/>
                </a:solidFill>
              </a:rPr>
              <a:t>Letter or 2015 FDA Form 483); </a:t>
            </a:r>
            <a:r>
              <a:rPr lang="en-US" sz="900" dirty="0">
                <a:solidFill>
                  <a:srgbClr val="000000"/>
                </a:solidFill>
              </a:rPr>
              <a:t>the risk that research and development efforts will not be successful or may be delayed in </a:t>
            </a:r>
            <a:r>
              <a:rPr lang="en-US" sz="900" dirty="0" smtClean="0">
                <a:solidFill>
                  <a:srgbClr val="000000"/>
                </a:solidFill>
              </a:rPr>
              <a:t>delivering products </a:t>
            </a:r>
            <a:r>
              <a:rPr lang="en-US" sz="900" dirty="0">
                <a:solidFill>
                  <a:srgbClr val="000000"/>
                </a:solidFill>
              </a:rPr>
              <a:t>for launch; the purchasing patterns </a:t>
            </a:r>
            <a:r>
              <a:rPr lang="en-US" sz="900" dirty="0" smtClean="0">
                <a:solidFill>
                  <a:srgbClr val="000000"/>
                </a:solidFill>
              </a:rPr>
              <a:t>distributors</a:t>
            </a:r>
            <a:r>
              <a:rPr lang="en-US" sz="900" dirty="0">
                <a:solidFill>
                  <a:srgbClr val="000000"/>
                </a:solidFill>
              </a:rPr>
              <a:t> </a:t>
            </a:r>
            <a:r>
              <a:rPr lang="en-US" sz="900" dirty="0" smtClean="0">
                <a:solidFill>
                  <a:srgbClr val="000000"/>
                </a:solidFill>
              </a:rPr>
              <a:t>carrying </a:t>
            </a:r>
            <a:r>
              <a:rPr lang="en-US" sz="900" dirty="0">
                <a:solidFill>
                  <a:srgbClr val="000000"/>
                </a:solidFill>
              </a:rPr>
              <a:t>inventory in the market; the willingness of surgeons and patients to adopt a new or improved product and procedure; patterns of Visian ICL use that have typically limited our penetration of the refractive procedure market, </a:t>
            </a:r>
            <a:r>
              <a:rPr lang="en-US" sz="900" dirty="0" smtClean="0">
                <a:solidFill>
                  <a:srgbClr val="000000"/>
                </a:solidFill>
              </a:rPr>
              <a:t>negative media coverage in different regions regarding refractive procedures, and </a:t>
            </a:r>
            <a:r>
              <a:rPr lang="en-US" sz="900" dirty="0">
                <a:solidFill>
                  <a:srgbClr val="000000"/>
                </a:solidFill>
              </a:rPr>
              <a:t>a general decline in the demand for refractive surgery particularly in the U.S. and the Asia Pacific region, which STAAR believes has resulted from both concerns about the safety and effectiveness of laser procedures and current economic conditions.  The Visian Toric ICL and the Visian ICL with CentraFLOW are not yet approved for sale in the United States</a:t>
            </a:r>
            <a:r>
              <a:rPr lang="en-US" sz="900" dirty="0" smtClean="0">
                <a:solidFill>
                  <a:srgbClr val="000000"/>
                </a:solidFill>
              </a:rPr>
              <a:t>.</a:t>
            </a:r>
            <a:endParaRPr lang="en-US" sz="900" dirty="0">
              <a:solidFill>
                <a:srgbClr val="000000"/>
              </a:solidFill>
            </a:endParaRPr>
          </a:p>
          <a:p>
            <a:pPr fontAlgn="auto">
              <a:spcBef>
                <a:spcPts val="0"/>
              </a:spcBef>
              <a:spcAft>
                <a:spcPts val="0"/>
              </a:spcAft>
              <a:defRPr/>
            </a:pPr>
            <a:r>
              <a:rPr lang="en-US" sz="900" dirty="0">
                <a:solidFill>
                  <a:srgbClr val="000000"/>
                </a:solidFill>
              </a:rPr>
              <a:t>                </a:t>
            </a:r>
          </a:p>
          <a:p>
            <a:pPr fontAlgn="auto">
              <a:spcBef>
                <a:spcPts val="0"/>
              </a:spcBef>
              <a:spcAft>
                <a:spcPts val="0"/>
              </a:spcAft>
              <a:defRPr/>
            </a:pPr>
            <a:r>
              <a:rPr lang="en-US" sz="900" dirty="0">
                <a:solidFill>
                  <a:srgbClr val="000000"/>
                </a:solidFill>
              </a:rPr>
              <a:t>In addition, to supplement the GAAP numbers, this presentation includes supplemental non-GAAP financial information, which STAAR believes investors will find helpful in understanding its operating performance.  “Adjusted Net Income” excludes the following items that are included in “Net Income (Loss)” as calculated in accordance with </a:t>
            </a:r>
            <a:r>
              <a:rPr lang="en-US" sz="900" dirty="0" smtClean="0">
                <a:solidFill>
                  <a:srgbClr val="000000"/>
                </a:solidFill>
              </a:rPr>
              <a:t>U.S.</a:t>
            </a:r>
            <a:br>
              <a:rPr lang="en-US" sz="900" dirty="0" smtClean="0">
                <a:solidFill>
                  <a:srgbClr val="000000"/>
                </a:solidFill>
              </a:rPr>
            </a:br>
            <a:r>
              <a:rPr lang="en-US" sz="900" dirty="0" smtClean="0">
                <a:solidFill>
                  <a:srgbClr val="000000"/>
                </a:solidFill>
              </a:rPr>
              <a:t>generally </a:t>
            </a:r>
            <a:r>
              <a:rPr lang="en-US" sz="900" dirty="0">
                <a:solidFill>
                  <a:srgbClr val="000000"/>
                </a:solidFill>
              </a:rPr>
              <a:t>accepted accounting principles (“GAAP”):  </a:t>
            </a:r>
            <a:r>
              <a:rPr lang="en-US" sz="900" dirty="0" smtClean="0">
                <a:solidFill>
                  <a:srgbClr val="000000"/>
                </a:solidFill>
              </a:rPr>
              <a:t>manufacturing </a:t>
            </a:r>
            <a:r>
              <a:rPr lang="en-US" sz="900" dirty="0">
                <a:solidFill>
                  <a:srgbClr val="000000"/>
                </a:solidFill>
              </a:rPr>
              <a:t>consolidation expenses, gain or loss on foreign currency transactions</a:t>
            </a:r>
            <a:r>
              <a:rPr lang="en-US" sz="900" dirty="0" smtClean="0">
                <a:solidFill>
                  <a:srgbClr val="000000"/>
                </a:solidFill>
              </a:rPr>
              <a:t>, </a:t>
            </a:r>
            <a:r>
              <a:rPr lang="en-US" sz="900" dirty="0">
                <a:solidFill>
                  <a:srgbClr val="000000"/>
                </a:solidFill>
              </a:rPr>
              <a:t>stock-based compensation expenses and </a:t>
            </a:r>
            <a:r>
              <a:rPr lang="en-US" sz="900" dirty="0" smtClean="0">
                <a:solidFill>
                  <a:srgbClr val="000000"/>
                </a:solidFill>
              </a:rPr>
              <a:t>FDA panel and remediation </a:t>
            </a:r>
            <a:r>
              <a:rPr lang="en-US" sz="900" dirty="0">
                <a:solidFill>
                  <a:srgbClr val="000000"/>
                </a:solidFill>
              </a:rPr>
              <a:t>expenses.  A table reconciling the GAAP information to the non-GAAP information is included in our financial release which can be found in our Form 8-K filed on </a:t>
            </a:r>
            <a:r>
              <a:rPr lang="en-US" sz="900" dirty="0" smtClean="0">
                <a:solidFill>
                  <a:srgbClr val="000000"/>
                </a:solidFill>
              </a:rPr>
              <a:t>October 28, 2015 </a:t>
            </a:r>
            <a:r>
              <a:rPr lang="en-US" sz="900" dirty="0">
                <a:solidFill>
                  <a:srgbClr val="000000"/>
                </a:solidFill>
              </a:rPr>
              <a:t>and also available on our website</a:t>
            </a:r>
            <a:r>
              <a:rPr lang="en-US" sz="900" dirty="0" smtClean="0">
                <a:solidFill>
                  <a:srgbClr val="000000"/>
                </a:solidFill>
              </a:rPr>
              <a:t>.</a:t>
            </a:r>
            <a:endParaRPr lang="en-US" sz="900" dirty="0">
              <a:solidFill>
                <a:srgbClr val="000000"/>
              </a:solidFill>
            </a:endParaRPr>
          </a:p>
        </p:txBody>
      </p:sp>
      <p:sp>
        <p:nvSpPr>
          <p:cNvPr id="1638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37A58-711B-4B32-A18D-9B30D57765AC}" type="slidenum">
              <a:rPr/>
              <a:pPr fontAlgn="base">
                <a:spcBef>
                  <a:spcPct val="0"/>
                </a:spcBef>
                <a:spcAft>
                  <a:spcPct val="0"/>
                </a:spcAft>
                <a:defRPr/>
              </a:pPr>
              <a:t>2</a:t>
            </a:fld>
            <a:endParaRPr dirty="0"/>
          </a:p>
        </p:txBody>
      </p:sp>
      <p:sp>
        <p:nvSpPr>
          <p:cNvPr id="2" name="Title 1"/>
          <p:cNvSpPr>
            <a:spLocks noGrp="1"/>
          </p:cNvSpPr>
          <p:nvPr>
            <p:ph type="title"/>
          </p:nvPr>
        </p:nvSpPr>
        <p:spPr/>
        <p:txBody>
          <a:bodyPr/>
          <a:lstStyle/>
          <a:p>
            <a:r>
              <a:rPr lang="en-US" dirty="0"/>
              <a:t>FORWARD-LOOKING STATEMENTS</a:t>
            </a:r>
          </a:p>
        </p:txBody>
      </p:sp>
    </p:spTree>
    <p:extLst>
      <p:ext uri="{BB962C8B-B14F-4D97-AF65-F5344CB8AC3E}">
        <p14:creationId xmlns:p14="http://schemas.microsoft.com/office/powerpoint/2010/main" val="282859204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572238" y="141585"/>
            <a:ext cx="6819164" cy="753766"/>
          </a:xfrm>
        </p:spPr>
        <p:txBody>
          <a:bodyPr>
            <a:normAutofit/>
          </a:bodyPr>
          <a:lstStyle/>
          <a:p>
            <a:r>
              <a:rPr lang="en-US" sz="3200" dirty="0"/>
              <a:t>STAAR® SURGICAL IS…</a:t>
            </a:r>
          </a:p>
        </p:txBody>
      </p:sp>
      <p:sp>
        <p:nvSpPr>
          <p:cNvPr id="3" name="Slide Number Placeholder 2"/>
          <p:cNvSpPr>
            <a:spLocks noGrp="1"/>
          </p:cNvSpPr>
          <p:nvPr>
            <p:ph type="sldNum" sz="quarter" idx="12"/>
          </p:nvPr>
        </p:nvSpPr>
        <p:spPr/>
        <p:txBody>
          <a:bodyPr/>
          <a:lstStyle/>
          <a:p>
            <a:fld id="{A6640CCC-7041-446A-B1D7-28130A1E430D}" type="slidenum">
              <a:rPr lang="en-US" smtClean="0"/>
              <a:pPr/>
              <a:t>3</a:t>
            </a:fld>
            <a:endParaRPr lang="en-US" dirty="0"/>
          </a:p>
        </p:txBody>
      </p:sp>
      <p:sp>
        <p:nvSpPr>
          <p:cNvPr id="6" name="Text Placeholder 4"/>
          <p:cNvSpPr txBox="1">
            <a:spLocks/>
          </p:cNvSpPr>
          <p:nvPr/>
        </p:nvSpPr>
        <p:spPr>
          <a:xfrm>
            <a:off x="1427018" y="3105150"/>
            <a:ext cx="2916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defRPr/>
            </a:pPr>
            <a:endParaRPr lang="en-US" sz="4000" b="1" dirty="0">
              <a:solidFill>
                <a:srgbClr val="000000"/>
              </a:solidFill>
              <a:effectLst/>
              <a:latin typeface="+mn-lt"/>
            </a:endParaRPr>
          </a:p>
        </p:txBody>
      </p:sp>
      <p:sp>
        <p:nvSpPr>
          <p:cNvPr id="13" name="Text Placeholder 4"/>
          <p:cNvSpPr txBox="1">
            <a:spLocks/>
          </p:cNvSpPr>
          <p:nvPr/>
        </p:nvSpPr>
        <p:spPr>
          <a:xfrm>
            <a:off x="574756" y="998375"/>
            <a:ext cx="8035844" cy="693613"/>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85000"/>
              </a:lnSpc>
              <a:spcBef>
                <a:spcPts val="1200"/>
              </a:spcBef>
              <a:buNone/>
              <a:defRPr/>
            </a:pPr>
            <a:r>
              <a:rPr lang="en-US" sz="2100" b="1" dirty="0" smtClean="0">
                <a:solidFill>
                  <a:schemeClr val="accent2"/>
                </a:solidFill>
                <a:effectLst/>
                <a:latin typeface="+mj-lt"/>
              </a:rPr>
              <a:t>…	a Leading Developer, Manufacturer and Marketer of Premium Implantable </a:t>
            </a:r>
            <a:r>
              <a:rPr lang="en-US" sz="2100" b="1" dirty="0">
                <a:solidFill>
                  <a:schemeClr val="accent2"/>
                </a:solidFill>
                <a:effectLst/>
                <a:latin typeface="+mj-lt"/>
              </a:rPr>
              <a:t>L</a:t>
            </a:r>
            <a:r>
              <a:rPr lang="en-US" sz="2100" b="1" dirty="0" smtClean="0">
                <a:solidFill>
                  <a:schemeClr val="accent2"/>
                </a:solidFill>
                <a:effectLst/>
                <a:latin typeface="+mj-lt"/>
              </a:rPr>
              <a:t>enses for Refractive </a:t>
            </a:r>
            <a:r>
              <a:rPr lang="en-US" sz="2100" b="1" dirty="0">
                <a:solidFill>
                  <a:schemeClr val="accent2"/>
                </a:solidFill>
                <a:effectLst/>
                <a:latin typeface="+mj-lt"/>
              </a:rPr>
              <a:t>V</a:t>
            </a:r>
            <a:r>
              <a:rPr lang="en-US" sz="2100" b="1" dirty="0" smtClean="0">
                <a:solidFill>
                  <a:schemeClr val="accent2"/>
                </a:solidFill>
                <a:effectLst/>
                <a:latin typeface="+mj-lt"/>
              </a:rPr>
              <a:t>ision Correction</a:t>
            </a:r>
            <a:endParaRPr lang="en-US" sz="2100" i="1" dirty="0" smtClean="0">
              <a:solidFill>
                <a:schemeClr val="accent2"/>
              </a:solidFill>
              <a:effectLst/>
              <a:latin typeface="+mj-lt"/>
            </a:endParaRPr>
          </a:p>
        </p:txBody>
      </p:sp>
      <p:sp>
        <p:nvSpPr>
          <p:cNvPr id="7" name="Content Placeholder 2"/>
          <p:cNvSpPr txBox="1">
            <a:spLocks/>
          </p:cNvSpPr>
          <p:nvPr/>
        </p:nvSpPr>
        <p:spPr>
          <a:xfrm>
            <a:off x="713677" y="1885950"/>
            <a:ext cx="4848923" cy="2895600"/>
          </a:xfrm>
          <a:prstGeom prst="rect">
            <a:avLst/>
          </a:prstGeom>
        </p:spPr>
        <p:txBody>
          <a:bodyPr>
            <a:noAutofit/>
          </a:bodyPr>
          <a:lstStyle>
            <a:lvl1pPr marL="171450" indent="-171450" algn="l" defTabSz="914400" rtl="0" eaLnBrk="1" latinLnBrk="0" hangingPunct="1">
              <a:lnSpc>
                <a:spcPct val="85000"/>
              </a:lnSpc>
              <a:spcBef>
                <a:spcPts val="1200"/>
              </a:spcBef>
              <a:buClr>
                <a:srgbClr val="A79C75"/>
              </a:buClr>
              <a:buFont typeface="Arial" panose="020B0604020202020204" pitchFamily="34" charset="0"/>
              <a:buChar char="•"/>
              <a:defRPr sz="2400" b="0" kern="1200">
                <a:solidFill>
                  <a:srgbClr val="000000"/>
                </a:solidFill>
                <a:latin typeface="+mj-lt"/>
                <a:ea typeface="+mn-ea"/>
                <a:cs typeface="+mn-cs"/>
              </a:defRPr>
            </a:lvl1pPr>
            <a:lvl2pPr marL="460375" indent="-171450" algn="l" defTabSz="914400" rtl="0" eaLnBrk="1" latinLnBrk="0" hangingPunct="1">
              <a:lnSpc>
                <a:spcPct val="85000"/>
              </a:lnSpc>
              <a:spcBef>
                <a:spcPts val="1200"/>
              </a:spcBef>
              <a:buClr>
                <a:srgbClr val="A79C75"/>
              </a:buClr>
              <a:buFont typeface="Century Gothic" panose="020B0502020202020204" pitchFamily="34" charset="0"/>
              <a:buChar char="-"/>
              <a:defRPr sz="2400" b="0" kern="1200">
                <a:solidFill>
                  <a:srgbClr val="000000"/>
                </a:solidFill>
                <a:latin typeface="+mj-lt"/>
                <a:ea typeface="+mn-ea"/>
                <a:cs typeface="+mn-cs"/>
              </a:defRPr>
            </a:lvl2pPr>
            <a:lvl3pPr marL="687388" indent="-171450" algn="l" defTabSz="914400" rtl="0" eaLnBrk="1" latinLnBrk="0" hangingPunct="1">
              <a:lnSpc>
                <a:spcPct val="85000"/>
              </a:lnSpc>
              <a:spcBef>
                <a:spcPts val="1200"/>
              </a:spcBef>
              <a:buClr>
                <a:srgbClr val="A79C75"/>
              </a:buClr>
              <a:buFont typeface="Arial" panose="020B0604020202020204" pitchFamily="34" charset="0"/>
              <a:buChar char="•"/>
              <a:defRPr sz="2000" b="0" kern="1200">
                <a:solidFill>
                  <a:srgbClr val="000000"/>
                </a:solidFill>
                <a:latin typeface="+mj-lt"/>
                <a:ea typeface="+mn-ea"/>
                <a:cs typeface="+mn-cs"/>
              </a:defRPr>
            </a:lvl3pPr>
            <a:lvl4pPr marL="914400" indent="-171450" algn="l" defTabSz="914400" rtl="0" eaLnBrk="1" latinLnBrk="0" hangingPunct="1">
              <a:lnSpc>
                <a:spcPct val="85000"/>
              </a:lnSpc>
              <a:spcBef>
                <a:spcPts val="1200"/>
              </a:spcBef>
              <a:buClr>
                <a:srgbClr val="A79C75"/>
              </a:buClr>
              <a:buFont typeface="Century Gothic" panose="020B0502020202020204" pitchFamily="34" charset="0"/>
              <a:buChar char="-"/>
              <a:defRPr sz="1800" b="0" kern="1200">
                <a:solidFill>
                  <a:srgbClr val="000000"/>
                </a:solidFill>
                <a:latin typeface="+mj-lt"/>
                <a:ea typeface="+mn-ea"/>
                <a:cs typeface="+mn-cs"/>
              </a:defRPr>
            </a:lvl4pPr>
            <a:lvl5pPr marL="1141413" indent="-171450" algn="l" defTabSz="914400" rtl="0" eaLnBrk="1" latinLnBrk="0" hangingPunct="1">
              <a:lnSpc>
                <a:spcPct val="85000"/>
              </a:lnSpc>
              <a:spcBef>
                <a:spcPts val="1200"/>
              </a:spcBef>
              <a:buClr>
                <a:srgbClr val="A79C75"/>
              </a:buClr>
              <a:buFont typeface="Arial" panose="020B0604020202020204" pitchFamily="34" charset="0"/>
              <a:buChar char="•"/>
              <a:defRPr sz="1600" b="0" kern="1200">
                <a:solidFill>
                  <a:srgbClr val="00000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t>Implantable Collamer® Lens or “</a:t>
            </a:r>
            <a:r>
              <a:rPr lang="en-US" sz="2200" b="1" dirty="0" smtClean="0"/>
              <a:t>ICL”™</a:t>
            </a:r>
          </a:p>
          <a:p>
            <a:pPr lvl="1">
              <a:spcBef>
                <a:spcPts val="600"/>
              </a:spcBef>
            </a:pPr>
            <a:r>
              <a:rPr lang="en-US" sz="2000" dirty="0" smtClean="0"/>
              <a:t>A Premium </a:t>
            </a:r>
            <a:r>
              <a:rPr lang="en-US" sz="2000" dirty="0"/>
              <a:t>R</a:t>
            </a:r>
            <a:r>
              <a:rPr lang="en-US" sz="2000" dirty="0" smtClean="0"/>
              <a:t>efractive </a:t>
            </a:r>
            <a:r>
              <a:rPr lang="en-US" sz="2000" dirty="0"/>
              <a:t>P</a:t>
            </a:r>
            <a:r>
              <a:rPr lang="en-US" sz="2000" dirty="0" smtClean="0"/>
              <a:t>rocedure Delivering </a:t>
            </a:r>
            <a:r>
              <a:rPr lang="en-US" sz="2000" b="1" i="1" dirty="0" smtClean="0"/>
              <a:t>Visual Freedom </a:t>
            </a:r>
            <a:r>
              <a:rPr lang="en-US" sz="2000" dirty="0" smtClean="0"/>
              <a:t>to the Patient</a:t>
            </a:r>
          </a:p>
          <a:p>
            <a:pPr lvl="1"/>
            <a:r>
              <a:rPr lang="en-US" sz="2000" dirty="0" smtClean="0"/>
              <a:t>&gt;</a:t>
            </a:r>
            <a:r>
              <a:rPr lang="en-US" sz="2000" b="1" dirty="0" smtClean="0"/>
              <a:t>550,000 </a:t>
            </a:r>
            <a:r>
              <a:rPr lang="en-US" sz="2000" dirty="0" smtClean="0"/>
              <a:t>Visian® </a:t>
            </a:r>
            <a:r>
              <a:rPr lang="en-US" sz="2000" dirty="0"/>
              <a:t>ICLs I</a:t>
            </a:r>
            <a:r>
              <a:rPr lang="en-US" sz="2000" dirty="0" smtClean="0"/>
              <a:t>mplanted </a:t>
            </a:r>
            <a:endParaRPr lang="en-US" sz="2000" dirty="0"/>
          </a:p>
        </p:txBody>
      </p:sp>
      <p:sp>
        <p:nvSpPr>
          <p:cNvPr id="8" name="TextBox 6"/>
          <p:cNvSpPr txBox="1"/>
          <p:nvPr/>
        </p:nvSpPr>
        <p:spPr>
          <a:xfrm>
            <a:off x="5246942" y="4098982"/>
            <a:ext cx="1169837" cy="647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400" b="1" dirty="0" smtClean="0">
                <a:solidFill>
                  <a:schemeClr val="tx1">
                    <a:lumMod val="10000"/>
                  </a:schemeClr>
                </a:solidFill>
              </a:rPr>
              <a:t>70%</a:t>
            </a:r>
            <a:endParaRPr lang="en-US" sz="2800" dirty="0">
              <a:solidFill>
                <a:schemeClr val="tx1">
                  <a:lumMod val="10000"/>
                </a:schemeClr>
              </a:solidFill>
            </a:endParaRPr>
          </a:p>
        </p:txBody>
      </p:sp>
      <p:sp>
        <p:nvSpPr>
          <p:cNvPr id="15" name="Rectangle 14"/>
          <p:cNvSpPr/>
          <p:nvPr/>
        </p:nvSpPr>
        <p:spPr>
          <a:xfrm flipV="1">
            <a:off x="574757" y="1733550"/>
            <a:ext cx="7121443" cy="18288"/>
          </a:xfrm>
          <a:prstGeom prst="rect">
            <a:avLst/>
          </a:prstGeom>
          <a:gradFill flip="none" rotWithShape="1">
            <a:gsLst>
              <a:gs pos="87000">
                <a:schemeClr val="accent6">
                  <a:lumMod val="40000"/>
                  <a:lumOff val="60000"/>
                  <a:alpha val="78000"/>
                </a:schemeClr>
              </a:gs>
              <a:gs pos="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b="1" spc="300" dirty="0">
              <a:solidFill>
                <a:srgbClr val="000000"/>
              </a:solidFill>
            </a:endParaRPr>
          </a:p>
        </p:txBody>
      </p:sp>
      <p:sp>
        <p:nvSpPr>
          <p:cNvPr id="17" name="TextBox 6"/>
          <p:cNvSpPr txBox="1"/>
          <p:nvPr/>
        </p:nvSpPr>
        <p:spPr>
          <a:xfrm>
            <a:off x="5881122" y="4250402"/>
            <a:ext cx="2729478" cy="3447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pPr>
            <a:r>
              <a:rPr lang="en-US" sz="2000" b="1" dirty="0" smtClean="0">
                <a:solidFill>
                  <a:schemeClr val="tx1">
                    <a:lumMod val="10000"/>
                  </a:schemeClr>
                </a:solidFill>
              </a:rPr>
              <a:t> Q3 YTD 2015 Lenses</a:t>
            </a:r>
            <a:endParaRPr lang="en-US" sz="2000" b="1" dirty="0">
              <a:solidFill>
                <a:schemeClr val="tx1">
                  <a:lumMod val="10000"/>
                </a:schemeClr>
              </a:solidFill>
            </a:endParaRPr>
          </a:p>
        </p:txBody>
      </p:sp>
      <p:pic>
        <p:nvPicPr>
          <p:cNvPr id="2050" name="Picture 2" descr="http://pic.pimg.tw/lottew/1381154052-244873870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5244" y="1940950"/>
            <a:ext cx="2144004" cy="2138420"/>
          </a:xfrm>
          <a:prstGeom prst="rect">
            <a:avLst/>
          </a:prstGeom>
          <a:noFill/>
          <a:ln w="9525">
            <a:solidFill>
              <a:schemeClr val="bg1"/>
            </a:solidFill>
          </a:ln>
          <a:effectLst>
            <a:outerShdw blurRad="63500" algn="ctr" rotWithShape="0">
              <a:prstClr val="black">
                <a:alpha val="35000"/>
              </a:prstClr>
            </a:outerShdw>
          </a:effectLst>
          <a:extLst>
            <a:ext uri="{909E8E84-426E-40DD-AFC4-6F175D3DCCD1}">
              <a14:hiddenFill xmlns:a14="http://schemas.microsoft.com/office/drawing/2010/main">
                <a:solidFill>
                  <a:srgbClr val="FFFFFF"/>
                </a:solidFill>
              </a14:hiddenFill>
            </a:ext>
          </a:extLst>
        </p:spPr>
      </p:pic>
      <p:pic>
        <p:nvPicPr>
          <p:cNvPr id="3074" name="Picture 2" descr="http://visianinfo.eu/en-gb/visian-icl/its-clearly-simpler/@@images/12627ca6-d719-4fbc-a265-9d09d74b7739.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651"/>
          <a:stretch/>
        </p:blipFill>
        <p:spPr bwMode="auto">
          <a:xfrm>
            <a:off x="1377902" y="3296005"/>
            <a:ext cx="3200398" cy="1541119"/>
          </a:xfrm>
          <a:prstGeom prst="rect">
            <a:avLst/>
          </a:prstGeom>
          <a:noFill/>
          <a:ln w="9525">
            <a:solidFill>
              <a:schemeClr val="bg1"/>
            </a:solidFill>
          </a:ln>
          <a:effectLst>
            <a:outerShdw blurRad="63500" algn="ctr"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77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0641" y="103129"/>
            <a:ext cx="6820759" cy="792222"/>
          </a:xfrm>
        </p:spPr>
        <p:txBody>
          <a:bodyPr>
            <a:normAutofit/>
          </a:bodyPr>
          <a:lstStyle/>
          <a:p>
            <a:r>
              <a:rPr lang="en-US" sz="3200" dirty="0"/>
              <a:t>STAAR SURGICAL IS…</a:t>
            </a:r>
          </a:p>
        </p:txBody>
      </p:sp>
      <p:sp>
        <p:nvSpPr>
          <p:cNvPr id="3" name="Slide Number Placeholder 2"/>
          <p:cNvSpPr>
            <a:spLocks noGrp="1"/>
          </p:cNvSpPr>
          <p:nvPr>
            <p:ph type="sldNum" sz="quarter" idx="12"/>
          </p:nvPr>
        </p:nvSpPr>
        <p:spPr/>
        <p:txBody>
          <a:bodyPr/>
          <a:lstStyle/>
          <a:p>
            <a:fld id="{A6640CCC-7041-446A-B1D7-28130A1E430D}" type="slidenum">
              <a:rPr lang="en-US" smtClean="0"/>
              <a:pPr/>
              <a:t>4</a:t>
            </a:fld>
            <a:endParaRPr lang="en-US" dirty="0"/>
          </a:p>
        </p:txBody>
      </p:sp>
      <p:sp>
        <p:nvSpPr>
          <p:cNvPr id="6" name="Text Placeholder 4"/>
          <p:cNvSpPr txBox="1">
            <a:spLocks/>
          </p:cNvSpPr>
          <p:nvPr/>
        </p:nvSpPr>
        <p:spPr>
          <a:xfrm>
            <a:off x="1427018" y="3105150"/>
            <a:ext cx="2916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defRPr/>
            </a:pPr>
            <a:endParaRPr lang="en-US" sz="4000" b="1" dirty="0">
              <a:solidFill>
                <a:srgbClr val="000000"/>
              </a:solidFill>
              <a:effectLst/>
              <a:latin typeface="+mn-lt"/>
            </a:endParaRPr>
          </a:p>
        </p:txBody>
      </p:sp>
      <p:sp>
        <p:nvSpPr>
          <p:cNvPr id="13" name="Text Placeholder 4"/>
          <p:cNvSpPr txBox="1">
            <a:spLocks/>
          </p:cNvSpPr>
          <p:nvPr/>
        </p:nvSpPr>
        <p:spPr>
          <a:xfrm>
            <a:off x="574756" y="929544"/>
            <a:ext cx="8485594" cy="693613"/>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85000"/>
              </a:lnSpc>
              <a:spcBef>
                <a:spcPts val="1200"/>
              </a:spcBef>
              <a:buNone/>
              <a:defRPr/>
            </a:pPr>
            <a:r>
              <a:rPr lang="en-US" sz="2100" b="1" dirty="0" smtClean="0">
                <a:solidFill>
                  <a:schemeClr val="accent2"/>
                </a:solidFill>
                <a:effectLst/>
                <a:latin typeface="+mj-lt"/>
              </a:rPr>
              <a:t>…	a Developer, Manufacturer and Marketer of Premium Implantable </a:t>
            </a:r>
            <a:r>
              <a:rPr lang="en-US" sz="2100" b="1" dirty="0">
                <a:solidFill>
                  <a:schemeClr val="accent2"/>
                </a:solidFill>
                <a:effectLst/>
                <a:latin typeface="+mj-lt"/>
              </a:rPr>
              <a:t>L</a:t>
            </a:r>
            <a:r>
              <a:rPr lang="en-US" sz="2100" b="1" dirty="0" smtClean="0">
                <a:solidFill>
                  <a:schemeClr val="accent2"/>
                </a:solidFill>
                <a:effectLst/>
                <a:latin typeface="+mj-lt"/>
              </a:rPr>
              <a:t>enses for Cataract </a:t>
            </a:r>
            <a:r>
              <a:rPr lang="en-US" sz="2100" b="1" dirty="0">
                <a:solidFill>
                  <a:schemeClr val="accent2"/>
                </a:solidFill>
                <a:effectLst/>
                <a:latin typeface="+mj-lt"/>
              </a:rPr>
              <a:t>L</a:t>
            </a:r>
            <a:r>
              <a:rPr lang="en-US" sz="2100" b="1" dirty="0" smtClean="0">
                <a:solidFill>
                  <a:schemeClr val="accent2"/>
                </a:solidFill>
                <a:effectLst/>
                <a:latin typeface="+mj-lt"/>
              </a:rPr>
              <a:t>ens Replacement (Assessing Strategy in 2016)</a:t>
            </a:r>
            <a:endParaRPr lang="en-US" sz="2100" i="1" dirty="0" smtClean="0">
              <a:solidFill>
                <a:schemeClr val="accent2"/>
              </a:solidFill>
              <a:effectLst/>
              <a:latin typeface="+mj-lt"/>
            </a:endParaRPr>
          </a:p>
        </p:txBody>
      </p:sp>
      <p:sp>
        <p:nvSpPr>
          <p:cNvPr id="7" name="Content Placeholder 2"/>
          <p:cNvSpPr txBox="1">
            <a:spLocks/>
          </p:cNvSpPr>
          <p:nvPr/>
        </p:nvSpPr>
        <p:spPr>
          <a:xfrm>
            <a:off x="713677" y="1885950"/>
            <a:ext cx="4533577" cy="2895600"/>
          </a:xfrm>
          <a:prstGeom prst="rect">
            <a:avLst/>
          </a:prstGeom>
        </p:spPr>
        <p:txBody>
          <a:bodyPr>
            <a:noAutofit/>
          </a:bodyPr>
          <a:lstStyle>
            <a:lvl1pPr marL="171450" indent="-171450" algn="l" defTabSz="914400" rtl="0" eaLnBrk="1" latinLnBrk="0" hangingPunct="1">
              <a:lnSpc>
                <a:spcPct val="85000"/>
              </a:lnSpc>
              <a:spcBef>
                <a:spcPts val="1200"/>
              </a:spcBef>
              <a:buClr>
                <a:srgbClr val="A79C75"/>
              </a:buClr>
              <a:buFont typeface="Arial" panose="020B0604020202020204" pitchFamily="34" charset="0"/>
              <a:buChar char="•"/>
              <a:defRPr sz="2400" b="0" kern="1200">
                <a:solidFill>
                  <a:srgbClr val="000000"/>
                </a:solidFill>
                <a:latin typeface="+mj-lt"/>
                <a:ea typeface="+mn-ea"/>
                <a:cs typeface="+mn-cs"/>
              </a:defRPr>
            </a:lvl1pPr>
            <a:lvl2pPr marL="460375" indent="-171450" algn="l" defTabSz="914400" rtl="0" eaLnBrk="1" latinLnBrk="0" hangingPunct="1">
              <a:lnSpc>
                <a:spcPct val="85000"/>
              </a:lnSpc>
              <a:spcBef>
                <a:spcPts val="1200"/>
              </a:spcBef>
              <a:buClr>
                <a:srgbClr val="A79C75"/>
              </a:buClr>
              <a:buFont typeface="Century Gothic" panose="020B0502020202020204" pitchFamily="34" charset="0"/>
              <a:buChar char="-"/>
              <a:defRPr sz="2400" b="0" kern="1200">
                <a:solidFill>
                  <a:srgbClr val="000000"/>
                </a:solidFill>
                <a:latin typeface="+mj-lt"/>
                <a:ea typeface="+mn-ea"/>
                <a:cs typeface="+mn-cs"/>
              </a:defRPr>
            </a:lvl2pPr>
            <a:lvl3pPr marL="687388" indent="-171450" algn="l" defTabSz="914400" rtl="0" eaLnBrk="1" latinLnBrk="0" hangingPunct="1">
              <a:lnSpc>
                <a:spcPct val="85000"/>
              </a:lnSpc>
              <a:spcBef>
                <a:spcPts val="1200"/>
              </a:spcBef>
              <a:buClr>
                <a:srgbClr val="A79C75"/>
              </a:buClr>
              <a:buFont typeface="Arial" panose="020B0604020202020204" pitchFamily="34" charset="0"/>
              <a:buChar char="•"/>
              <a:defRPr sz="2000" b="0" kern="1200">
                <a:solidFill>
                  <a:srgbClr val="000000"/>
                </a:solidFill>
                <a:latin typeface="+mj-lt"/>
                <a:ea typeface="+mn-ea"/>
                <a:cs typeface="+mn-cs"/>
              </a:defRPr>
            </a:lvl3pPr>
            <a:lvl4pPr marL="914400" indent="-171450" algn="l" defTabSz="914400" rtl="0" eaLnBrk="1" latinLnBrk="0" hangingPunct="1">
              <a:lnSpc>
                <a:spcPct val="85000"/>
              </a:lnSpc>
              <a:spcBef>
                <a:spcPts val="1200"/>
              </a:spcBef>
              <a:buClr>
                <a:srgbClr val="A79C75"/>
              </a:buClr>
              <a:buFont typeface="Century Gothic" panose="020B0502020202020204" pitchFamily="34" charset="0"/>
              <a:buChar char="-"/>
              <a:defRPr sz="1800" b="0" kern="1200">
                <a:solidFill>
                  <a:srgbClr val="000000"/>
                </a:solidFill>
                <a:latin typeface="+mj-lt"/>
                <a:ea typeface="+mn-ea"/>
                <a:cs typeface="+mn-cs"/>
              </a:defRPr>
            </a:lvl4pPr>
            <a:lvl5pPr marL="1141413" indent="-171450" algn="l" defTabSz="914400" rtl="0" eaLnBrk="1" latinLnBrk="0" hangingPunct="1">
              <a:lnSpc>
                <a:spcPct val="85000"/>
              </a:lnSpc>
              <a:spcBef>
                <a:spcPts val="1200"/>
              </a:spcBef>
              <a:buClr>
                <a:srgbClr val="A79C75"/>
              </a:buClr>
              <a:buFont typeface="Arial" panose="020B0604020202020204" pitchFamily="34" charset="0"/>
              <a:buChar char="•"/>
              <a:defRPr sz="1600" b="0" kern="1200">
                <a:solidFill>
                  <a:srgbClr val="00000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pPr>
            <a:r>
              <a:rPr lang="en-US" sz="2200" b="1" dirty="0" smtClean="0"/>
              <a:t>Intraocular </a:t>
            </a:r>
            <a:r>
              <a:rPr lang="en-US" sz="2200" b="1" dirty="0"/>
              <a:t>L</a:t>
            </a:r>
            <a:r>
              <a:rPr lang="en-US" sz="2200" b="1" dirty="0" smtClean="0"/>
              <a:t>ens </a:t>
            </a:r>
            <a:r>
              <a:rPr lang="en-US" sz="2200" b="1" dirty="0"/>
              <a:t>(IOL) </a:t>
            </a:r>
            <a:endParaRPr lang="en-US" sz="2200" b="1" dirty="0" smtClean="0"/>
          </a:p>
          <a:p>
            <a:pPr lvl="1">
              <a:spcBef>
                <a:spcPts val="600"/>
              </a:spcBef>
            </a:pPr>
            <a:r>
              <a:rPr lang="en-US" sz="2000" dirty="0"/>
              <a:t>U</a:t>
            </a:r>
            <a:r>
              <a:rPr lang="en-US" sz="2000" dirty="0" smtClean="0"/>
              <a:t>sed </a:t>
            </a:r>
            <a:r>
              <a:rPr lang="en-US" sz="2000" dirty="0"/>
              <a:t>to </a:t>
            </a:r>
            <a:r>
              <a:rPr lang="en-US" sz="2000" dirty="0" smtClean="0"/>
              <a:t>Replace </a:t>
            </a:r>
            <a:r>
              <a:rPr lang="en-US" sz="2000" dirty="0"/>
              <a:t>the </a:t>
            </a:r>
            <a:r>
              <a:rPr lang="en-US" sz="2000" dirty="0" smtClean="0"/>
              <a:t>Natural </a:t>
            </a:r>
            <a:r>
              <a:rPr lang="en-US" sz="2000" dirty="0"/>
              <a:t>L</a:t>
            </a:r>
            <a:r>
              <a:rPr lang="en-US" sz="2000" dirty="0" smtClean="0"/>
              <a:t>ens </a:t>
            </a:r>
            <a:r>
              <a:rPr lang="en-US" sz="2000" dirty="0"/>
              <a:t>after </a:t>
            </a:r>
            <a:r>
              <a:rPr lang="en-US" sz="2000" dirty="0" smtClean="0"/>
              <a:t>Cataract </a:t>
            </a:r>
            <a:r>
              <a:rPr lang="en-US" sz="2000" dirty="0"/>
              <a:t>S</a:t>
            </a:r>
            <a:r>
              <a:rPr lang="en-US" sz="2000" dirty="0" smtClean="0"/>
              <a:t>urgery</a:t>
            </a:r>
            <a:endParaRPr lang="en-US" sz="2000" b="1" dirty="0"/>
          </a:p>
        </p:txBody>
      </p:sp>
      <p:sp>
        <p:nvSpPr>
          <p:cNvPr id="15" name="Rectangle 14"/>
          <p:cNvSpPr/>
          <p:nvPr/>
        </p:nvSpPr>
        <p:spPr>
          <a:xfrm flipV="1">
            <a:off x="574757" y="1733550"/>
            <a:ext cx="7121443" cy="18288"/>
          </a:xfrm>
          <a:prstGeom prst="rect">
            <a:avLst/>
          </a:prstGeom>
          <a:gradFill flip="none" rotWithShape="1">
            <a:gsLst>
              <a:gs pos="87000">
                <a:schemeClr val="accent6">
                  <a:lumMod val="40000"/>
                  <a:lumOff val="60000"/>
                  <a:alpha val="78000"/>
                </a:schemeClr>
              </a:gs>
              <a:gs pos="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b="1" spc="300" dirty="0">
              <a:solidFill>
                <a:srgbClr val="000000"/>
              </a:solidFill>
            </a:endParaRPr>
          </a:p>
        </p:txBody>
      </p:sp>
      <p:sp>
        <p:nvSpPr>
          <p:cNvPr id="14" name="TextBox 6"/>
          <p:cNvSpPr txBox="1"/>
          <p:nvPr/>
        </p:nvSpPr>
        <p:spPr>
          <a:xfrm>
            <a:off x="5400227" y="4065576"/>
            <a:ext cx="1387142" cy="655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400" b="1" dirty="0" smtClean="0">
                <a:solidFill>
                  <a:schemeClr val="tx1">
                    <a:lumMod val="10000"/>
                  </a:schemeClr>
                </a:solidFill>
              </a:rPr>
              <a:t>30%</a:t>
            </a:r>
            <a:endParaRPr lang="en-US" sz="2800" dirty="0">
              <a:solidFill>
                <a:schemeClr val="tx1">
                  <a:lumMod val="10000"/>
                </a:schemeClr>
              </a:solidFill>
            </a:endParaRPr>
          </a:p>
        </p:txBody>
      </p:sp>
      <p:sp>
        <p:nvSpPr>
          <p:cNvPr id="16" name="TextBox 6"/>
          <p:cNvSpPr txBox="1"/>
          <p:nvPr/>
        </p:nvSpPr>
        <p:spPr>
          <a:xfrm>
            <a:off x="6172200" y="4186039"/>
            <a:ext cx="2590800" cy="3447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pPr>
            <a:r>
              <a:rPr lang="en-US" sz="2000" b="1" dirty="0" smtClean="0">
                <a:solidFill>
                  <a:schemeClr val="tx1">
                    <a:lumMod val="10000"/>
                  </a:schemeClr>
                </a:solidFill>
              </a:rPr>
              <a:t>Q3 YTD 2015 Lenses</a:t>
            </a:r>
            <a:endParaRPr lang="en-US" sz="2000" b="1" dirty="0">
              <a:solidFill>
                <a:schemeClr val="tx1">
                  <a:lumMod val="10000"/>
                </a:schemeClr>
              </a:solidFill>
            </a:endParaRPr>
          </a:p>
        </p:txBody>
      </p:sp>
      <p:grpSp>
        <p:nvGrpSpPr>
          <p:cNvPr id="4" name="Group 3"/>
          <p:cNvGrpSpPr/>
          <p:nvPr/>
        </p:nvGrpSpPr>
        <p:grpSpPr>
          <a:xfrm>
            <a:off x="1273521" y="2842131"/>
            <a:ext cx="3413887" cy="1787019"/>
            <a:chOff x="1796380" y="3208972"/>
            <a:chExt cx="3004220" cy="1572577"/>
          </a:xfrm>
        </p:grpSpPr>
        <p:pic>
          <p:nvPicPr>
            <p:cNvPr id="2060" name="Picture 12" descr="http://www.nanoflexlens.com/images/nanof.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00" t="3895" r="11500" b="30438"/>
            <a:stretch/>
          </p:blipFill>
          <p:spPr bwMode="auto">
            <a:xfrm>
              <a:off x="2141858" y="3208972"/>
              <a:ext cx="2313264" cy="12100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nanoflexlens.com/images/nanof.jpg"/>
            <p:cNvPicPr>
              <a:picLocks noChangeAspect="1" noChangeArrowheads="1"/>
            </p:cNvPicPr>
            <p:nvPr/>
          </p:nvPicPr>
          <p:blipFill rotWithShape="1">
            <a:blip r:embed="rId3">
              <a:extLst>
                <a:ext uri="{28A0092B-C50C-407E-A947-70E740481C1C}">
                  <a14:useLocalDpi xmlns:a14="http://schemas.microsoft.com/office/drawing/2010/main" val="0"/>
                </a:ext>
              </a:extLst>
            </a:blip>
            <a:srcRect t="77494"/>
            <a:stretch/>
          </p:blipFill>
          <p:spPr bwMode="auto">
            <a:xfrm>
              <a:off x="1796380" y="4366844"/>
              <a:ext cx="3004220" cy="41470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6" descr="Image result for staar cataract lenses iol'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60073" y="1940951"/>
            <a:ext cx="2294345" cy="2137364"/>
          </a:xfrm>
          <a:prstGeom prst="rect">
            <a:avLst/>
          </a:prstGeom>
          <a:noFill/>
          <a:ln w="9525">
            <a:solidFill>
              <a:schemeClr val="bg1"/>
            </a:solidFill>
          </a:ln>
          <a:effectLst>
            <a:outerShdw blurRad="63500" algn="ctr"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75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Box 1"/>
          <p:cNvSpPr txBox="1">
            <a:spLocks noChangeArrowheads="1"/>
          </p:cNvSpPr>
          <p:nvPr/>
        </p:nvSpPr>
        <p:spPr bwMode="gray">
          <a:xfrm>
            <a:off x="1970224" y="4355859"/>
            <a:ext cx="10861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n-US" sz="1050" b="1" dirty="0">
                <a:solidFill>
                  <a:schemeClr val="tx1">
                    <a:lumMod val="10000"/>
                  </a:schemeClr>
                </a:solidFill>
              </a:rPr>
              <a:t>Year 2014</a:t>
            </a:r>
          </a:p>
        </p:txBody>
      </p:sp>
      <p:sp>
        <p:nvSpPr>
          <p:cNvPr id="9229" name="Text Box 50"/>
          <p:cNvSpPr txBox="1">
            <a:spLocks noChangeArrowheads="1"/>
          </p:cNvSpPr>
          <p:nvPr/>
        </p:nvSpPr>
        <p:spPr bwMode="gray">
          <a:xfrm>
            <a:off x="762000" y="4656766"/>
            <a:ext cx="24919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750" dirty="0">
                <a:solidFill>
                  <a:srgbClr val="000000"/>
                </a:solidFill>
              </a:rPr>
              <a:t>Source: Market Scope</a:t>
            </a:r>
          </a:p>
        </p:txBody>
      </p:sp>
      <p:sp>
        <p:nvSpPr>
          <p:cNvPr id="18" name="Text Box 4"/>
          <p:cNvSpPr txBox="1">
            <a:spLocks noChangeArrowheads="1"/>
          </p:cNvSpPr>
          <p:nvPr/>
        </p:nvSpPr>
        <p:spPr bwMode="gray">
          <a:xfrm>
            <a:off x="1758174" y="1362407"/>
            <a:ext cx="1778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n-US" sz="1200" b="1" dirty="0">
                <a:solidFill>
                  <a:schemeClr val="tx1">
                    <a:lumMod val="10000"/>
                  </a:schemeClr>
                </a:solidFill>
                <a:latin typeface="+mj-lt"/>
              </a:rPr>
              <a:t>Total Procedures 3.3 Million</a:t>
            </a:r>
            <a:br>
              <a:rPr lang="en-US" sz="1200" b="1" dirty="0">
                <a:solidFill>
                  <a:schemeClr val="tx1">
                    <a:lumMod val="10000"/>
                  </a:schemeClr>
                </a:solidFill>
                <a:latin typeface="+mj-lt"/>
              </a:rPr>
            </a:br>
            <a:r>
              <a:rPr lang="en-US" sz="1200" b="1" dirty="0">
                <a:solidFill>
                  <a:schemeClr val="tx1">
                    <a:lumMod val="10000"/>
                  </a:schemeClr>
                </a:solidFill>
                <a:latin typeface="+mj-lt"/>
              </a:rPr>
              <a:t>% by Region</a:t>
            </a:r>
          </a:p>
        </p:txBody>
      </p:sp>
      <p:pic>
        <p:nvPicPr>
          <p:cNvPr id="19" name="Picture 29" descr="Group 10_pptX"/>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gray">
          <a:xfrm>
            <a:off x="1155811" y="940194"/>
            <a:ext cx="3094434"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gray">
          <a:xfrm>
            <a:off x="1468939" y="890803"/>
            <a:ext cx="2341061"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buClr>
                <a:schemeClr val="accent1"/>
              </a:buClr>
              <a:buSzPct val="75000"/>
            </a:pPr>
            <a:r>
              <a:rPr lang="en-US" sz="1350" b="1" dirty="0" smtClean="0">
                <a:solidFill>
                  <a:schemeClr val="tx1">
                    <a:lumMod val="10000"/>
                  </a:schemeClr>
                </a:solidFill>
              </a:rPr>
              <a:t>WW Refractive Market</a:t>
            </a:r>
            <a:br>
              <a:rPr lang="en-US" sz="1350" b="1" dirty="0" smtClean="0">
                <a:solidFill>
                  <a:schemeClr val="tx1">
                    <a:lumMod val="10000"/>
                  </a:schemeClr>
                </a:solidFill>
              </a:rPr>
            </a:br>
            <a:r>
              <a:rPr lang="en-US" sz="1350" b="1" dirty="0" smtClean="0">
                <a:solidFill>
                  <a:schemeClr val="tx1">
                    <a:lumMod val="10000"/>
                  </a:schemeClr>
                </a:solidFill>
              </a:rPr>
              <a:t>by Region</a:t>
            </a:r>
            <a:endParaRPr lang="en-AU" sz="1350" b="1" baseline="30000" dirty="0">
              <a:solidFill>
                <a:schemeClr val="tx1">
                  <a:lumMod val="10000"/>
                </a:schemeClr>
              </a:solidFill>
            </a:endParaRPr>
          </a:p>
        </p:txBody>
      </p:sp>
      <p:pic>
        <p:nvPicPr>
          <p:cNvPr id="21" name="Picture 31" descr="Group 11_pptX"/>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gray">
          <a:xfrm>
            <a:off x="4963568" y="948179"/>
            <a:ext cx="3094434"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9"/>
          <p:cNvSpPr>
            <a:spLocks noChangeArrowheads="1"/>
          </p:cNvSpPr>
          <p:nvPr/>
        </p:nvSpPr>
        <p:spPr bwMode="gray">
          <a:xfrm>
            <a:off x="4701787" y="1002891"/>
            <a:ext cx="3011282" cy="28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57175" indent="-257175" algn="ctr" eaLnBrk="0" hangingPunct="0">
              <a:lnSpc>
                <a:spcPct val="90000"/>
              </a:lnSpc>
              <a:buClr>
                <a:schemeClr val="accent1"/>
              </a:buClr>
              <a:buSzPct val="75000"/>
            </a:pPr>
            <a:r>
              <a:rPr lang="en-US" sz="1350" b="1" dirty="0" smtClean="0">
                <a:solidFill>
                  <a:schemeClr val="tx1">
                    <a:lumMod val="10000"/>
                  </a:schemeClr>
                </a:solidFill>
              </a:rPr>
              <a:t>         2014-2017 </a:t>
            </a:r>
            <a:r>
              <a:rPr lang="en-US" sz="1350" b="1" dirty="0">
                <a:solidFill>
                  <a:schemeClr val="tx1">
                    <a:lumMod val="10000"/>
                  </a:schemeClr>
                </a:solidFill>
              </a:rPr>
              <a:t>Growth Rate</a:t>
            </a:r>
            <a:endParaRPr lang="en-AU" sz="1350" b="1" baseline="30000" dirty="0">
              <a:solidFill>
                <a:schemeClr val="tx1">
                  <a:lumMod val="10000"/>
                </a:schemeClr>
              </a:solidFill>
            </a:endParaRPr>
          </a:p>
        </p:txBody>
      </p:sp>
      <p:sp>
        <p:nvSpPr>
          <p:cNvPr id="23" name="Text Box 4"/>
          <p:cNvSpPr txBox="1">
            <a:spLocks noChangeArrowheads="1"/>
          </p:cNvSpPr>
          <p:nvPr/>
        </p:nvSpPr>
        <p:spPr bwMode="gray">
          <a:xfrm>
            <a:off x="5263194" y="1378346"/>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200" b="1" dirty="0" smtClean="0">
                <a:solidFill>
                  <a:schemeClr val="tx1">
                    <a:lumMod val="10000"/>
                  </a:schemeClr>
                </a:solidFill>
                <a:latin typeface="+mj-lt"/>
              </a:rPr>
              <a:t>Total Procedures 3.9 Million</a:t>
            </a:r>
          </a:p>
          <a:p>
            <a:pPr algn="ctr" eaLnBrk="1" hangingPunct="1"/>
            <a:r>
              <a:rPr lang="en-US" sz="1200" b="1" dirty="0" smtClean="0">
                <a:solidFill>
                  <a:schemeClr val="tx1">
                    <a:lumMod val="10000"/>
                  </a:schemeClr>
                </a:solidFill>
                <a:latin typeface="+mj-lt"/>
              </a:rPr>
              <a:t>3-year </a:t>
            </a:r>
            <a:r>
              <a:rPr lang="en-US" sz="1200" b="1" dirty="0">
                <a:solidFill>
                  <a:schemeClr val="tx1">
                    <a:lumMod val="10000"/>
                  </a:schemeClr>
                </a:solidFill>
                <a:latin typeface="+mj-lt"/>
              </a:rPr>
              <a:t>CAGR = 5.6%</a:t>
            </a:r>
          </a:p>
          <a:p>
            <a:pPr algn="ctr" eaLnBrk="1" hangingPunct="1"/>
            <a:endParaRPr lang="en-US" sz="1200" b="1" dirty="0">
              <a:solidFill>
                <a:schemeClr val="tx1">
                  <a:lumMod val="10000"/>
                </a:schemeClr>
              </a:solidFill>
              <a:latin typeface="+mj-lt"/>
            </a:endParaRPr>
          </a:p>
        </p:txBody>
      </p:sp>
      <p:sp>
        <p:nvSpPr>
          <p:cNvPr id="2" name="Rectangle 1"/>
          <p:cNvSpPr/>
          <p:nvPr/>
        </p:nvSpPr>
        <p:spPr>
          <a:xfrm>
            <a:off x="609600" y="269962"/>
            <a:ext cx="6985406" cy="584775"/>
          </a:xfrm>
          <a:prstGeom prst="rect">
            <a:avLst/>
          </a:prstGeom>
        </p:spPr>
        <p:txBody>
          <a:bodyPr wrap="square">
            <a:spAutoFit/>
          </a:bodyPr>
          <a:lstStyle/>
          <a:p>
            <a:r>
              <a:rPr lang="en-US" sz="3200" b="1" dirty="0" smtClean="0">
                <a:solidFill>
                  <a:schemeClr val="tx1">
                    <a:lumMod val="10000"/>
                  </a:schemeClr>
                </a:solidFill>
                <a:latin typeface="Calibri (Body)"/>
                <a:ea typeface="ＭＳ Ｐゴシック" charset="0"/>
                <a:cs typeface="Calibri (Body)"/>
              </a:rPr>
              <a:t>REFRACTIVE MARKET 2017</a:t>
            </a:r>
            <a:endParaRPr lang="en-US" sz="3200" b="1" dirty="0">
              <a:solidFill>
                <a:schemeClr val="tx1">
                  <a:lumMod val="10000"/>
                </a:schemeClr>
              </a:solidFill>
              <a:latin typeface="Calibri (Body)"/>
              <a:ea typeface="ＭＳ Ｐゴシック" charset="0"/>
              <a:cs typeface="Calibri (Body)"/>
            </a:endParaRPr>
          </a:p>
        </p:txBody>
      </p:sp>
      <p:graphicFrame>
        <p:nvGraphicFramePr>
          <p:cNvPr id="9220" name="Object 13"/>
          <p:cNvGraphicFramePr>
            <a:graphicFrameLocks noChangeAspect="1"/>
          </p:cNvGraphicFramePr>
          <p:nvPr>
            <p:extLst>
              <p:ext uri="{D42A27DB-BD31-4B8C-83A1-F6EECF244321}">
                <p14:modId xmlns:p14="http://schemas.microsoft.com/office/powerpoint/2010/main" val="2569734486"/>
              </p:ext>
            </p:extLst>
          </p:nvPr>
        </p:nvGraphicFramePr>
        <p:xfrm>
          <a:off x="914400" y="1696110"/>
          <a:ext cx="3429000" cy="2667000"/>
        </p:xfrm>
        <a:graphic>
          <a:graphicData uri="http://schemas.openxmlformats.org/presentationml/2006/ole">
            <mc:AlternateContent xmlns:mc="http://schemas.openxmlformats.org/markup-compatibility/2006">
              <mc:Choice xmlns:v="urn:schemas-microsoft-com:vml" Requires="v">
                <p:oleObj spid="_x0000_s1324" name="Worksheet" r:id="rId8" imgW="4572000" imgH="3556000" progId="Excel.Sheet.8">
                  <p:embed/>
                </p:oleObj>
              </mc:Choice>
              <mc:Fallback>
                <p:oleObj name="Worksheet" r:id="rId8" imgW="4572000" imgH="3556000" progId="Excel.Sheet.8">
                  <p:embed/>
                  <p:pic>
                    <p:nvPicPr>
                      <p:cNvPr id="0" name=""/>
                      <p:cNvPicPr>
                        <a:picLocks noChangeAspect="1" noChangeArrowheads="1"/>
                      </p:cNvPicPr>
                      <p:nvPr/>
                    </p:nvPicPr>
                    <p:blipFill>
                      <a:blip r:embed="rId9"/>
                      <a:srcRect/>
                      <a:stretch>
                        <a:fillRect/>
                      </a:stretch>
                    </p:blipFill>
                    <p:spPr bwMode="gray">
                      <a:xfrm>
                        <a:off x="914400" y="169611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7" name="Object 14"/>
          <p:cNvGraphicFramePr>
            <a:graphicFrameLocks noChangeAspect="1"/>
          </p:cNvGraphicFramePr>
          <p:nvPr>
            <p:extLst>
              <p:ext uri="{D42A27DB-BD31-4B8C-83A1-F6EECF244321}">
                <p14:modId xmlns:p14="http://schemas.microsoft.com/office/powerpoint/2010/main" val="2116159664"/>
              </p:ext>
            </p:extLst>
          </p:nvPr>
        </p:nvGraphicFramePr>
        <p:xfrm>
          <a:off x="4597085" y="1618059"/>
          <a:ext cx="3563541" cy="2881313"/>
        </p:xfrm>
        <a:graphic>
          <a:graphicData uri="http://schemas.openxmlformats.org/presentationml/2006/ole">
            <mc:AlternateContent xmlns:mc="http://schemas.openxmlformats.org/markup-compatibility/2006">
              <mc:Choice xmlns:v="urn:schemas-microsoft-com:vml" Requires="v">
                <p:oleObj spid="_x0000_s1325" name="Worksheet" r:id="rId11" imgW="4902200" imgH="3975100" progId="Excel.Sheet.8">
                  <p:embed/>
                </p:oleObj>
              </mc:Choice>
              <mc:Fallback>
                <p:oleObj name="Worksheet" r:id="rId11" imgW="4902200" imgH="3975100" progId="Excel.Sheet.8">
                  <p:embed/>
                  <p:pic>
                    <p:nvPicPr>
                      <p:cNvPr id="0" name=""/>
                      <p:cNvPicPr>
                        <a:picLocks noChangeAspect="1" noChangeArrowheads="1"/>
                      </p:cNvPicPr>
                      <p:nvPr/>
                    </p:nvPicPr>
                    <p:blipFill>
                      <a:blip r:embed="rId12"/>
                      <a:srcRect/>
                      <a:stretch>
                        <a:fillRect/>
                      </a:stretch>
                    </p:blipFill>
                    <p:spPr bwMode="gray">
                      <a:xfrm>
                        <a:off x="4597085" y="1618059"/>
                        <a:ext cx="3563541"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70461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7239000" cy="792222"/>
          </a:xfrm>
        </p:spPr>
        <p:txBody>
          <a:bodyPr>
            <a:normAutofit/>
          </a:bodyPr>
          <a:lstStyle/>
          <a:p>
            <a:r>
              <a:rPr lang="en-US" sz="2800" dirty="0" smtClean="0"/>
              <a:t>TOP 10 COUNTRIES – REFRACTIVE PROCEDURES</a:t>
            </a:r>
            <a:endParaRPr lang="en-US" sz="2800" dirty="0"/>
          </a:p>
        </p:txBody>
      </p:sp>
      <p:sp>
        <p:nvSpPr>
          <p:cNvPr id="8" name="Content Placeholder 7"/>
          <p:cNvSpPr>
            <a:spLocks noGrp="1"/>
          </p:cNvSpPr>
          <p:nvPr>
            <p:ph idx="1"/>
          </p:nvPr>
        </p:nvSpPr>
        <p:spPr>
          <a:xfrm>
            <a:off x="4572000" y="1047749"/>
            <a:ext cx="3429000" cy="3470672"/>
          </a:xfrm>
        </p:spPr>
        <p:txBody>
          <a:bodyPr>
            <a:normAutofit fontScale="85000" lnSpcReduction="20000"/>
          </a:bodyPr>
          <a:lstStyle/>
          <a:p>
            <a:pPr lvl="1"/>
            <a:r>
              <a:rPr lang="en-US" b="1" dirty="0" smtClean="0"/>
              <a:t>China	875,000 </a:t>
            </a:r>
          </a:p>
          <a:p>
            <a:pPr lvl="1"/>
            <a:r>
              <a:rPr lang="en-US" b="1" dirty="0" smtClean="0"/>
              <a:t>USA		602,000</a:t>
            </a:r>
          </a:p>
          <a:p>
            <a:pPr lvl="1"/>
            <a:r>
              <a:rPr lang="en-US" b="1" dirty="0" smtClean="0"/>
              <a:t>India	156,430</a:t>
            </a:r>
          </a:p>
          <a:p>
            <a:pPr lvl="1"/>
            <a:r>
              <a:rPr lang="en-US" b="1" dirty="0" smtClean="0"/>
              <a:t>South Korea	139,280</a:t>
            </a:r>
          </a:p>
          <a:p>
            <a:pPr lvl="1"/>
            <a:r>
              <a:rPr lang="en-US" b="1" dirty="0" smtClean="0"/>
              <a:t>Germany	135,000</a:t>
            </a:r>
          </a:p>
          <a:p>
            <a:pPr lvl="1"/>
            <a:r>
              <a:rPr lang="en-US" b="1" dirty="0" smtClean="0"/>
              <a:t>Japan	125,000</a:t>
            </a:r>
          </a:p>
          <a:p>
            <a:pPr lvl="1"/>
            <a:r>
              <a:rPr lang="en-US" b="1" dirty="0" smtClean="0"/>
              <a:t>Italy		105,240</a:t>
            </a:r>
          </a:p>
          <a:p>
            <a:pPr lvl="1"/>
            <a:r>
              <a:rPr lang="en-US" b="1" dirty="0" smtClean="0"/>
              <a:t>Spain	105,000</a:t>
            </a:r>
          </a:p>
          <a:p>
            <a:pPr lvl="1"/>
            <a:r>
              <a:rPr lang="en-US" b="1" dirty="0" smtClean="0"/>
              <a:t>Brazil	102,580</a:t>
            </a:r>
          </a:p>
          <a:p>
            <a:pPr lvl="1"/>
            <a:r>
              <a:rPr lang="en-US" b="1" dirty="0" smtClean="0"/>
              <a:t>UK		  97,540</a:t>
            </a:r>
            <a:r>
              <a:rPr lang="en-US" dirty="0" smtClean="0"/>
              <a:t>	</a:t>
            </a:r>
          </a:p>
          <a:p>
            <a:pPr lvl="1">
              <a:lnSpc>
                <a:spcPct val="100000"/>
              </a:lnSpc>
            </a:pPr>
            <a:endParaRPr lang="en-US" dirty="0"/>
          </a:p>
        </p:txBody>
      </p:sp>
      <p:sp>
        <p:nvSpPr>
          <p:cNvPr id="10" name="Text Box 50"/>
          <p:cNvSpPr txBox="1">
            <a:spLocks noChangeArrowheads="1"/>
          </p:cNvSpPr>
          <p:nvPr/>
        </p:nvSpPr>
        <p:spPr bwMode="gray">
          <a:xfrm>
            <a:off x="937011" y="4675874"/>
            <a:ext cx="15013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750" dirty="0">
                <a:solidFill>
                  <a:srgbClr val="000000"/>
                </a:solidFill>
              </a:rPr>
              <a:t>Source: Market Scope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200150"/>
            <a:ext cx="3733800" cy="3124200"/>
          </a:xfrm>
          <a:prstGeom prst="rect">
            <a:avLst/>
          </a:prstGeom>
          <a:noFill/>
          <a:ln w="12700">
            <a:solidFill>
              <a:schemeClr val="bg1"/>
            </a:solidFill>
          </a:ln>
          <a:effectLst>
            <a:outerShdw blurRad="63500" algn="ctr" rotWithShape="0">
              <a:prstClr val="black">
                <a:alpha val="35000"/>
              </a:prstClr>
            </a:outerShdw>
          </a:effectLst>
        </p:spPr>
      </p:pic>
    </p:spTree>
    <p:custDataLst>
      <p:tags r:id="rId1"/>
    </p:custDataLst>
    <p:extLst>
      <p:ext uri="{BB962C8B-B14F-4D97-AF65-F5344CB8AC3E}">
        <p14:creationId xmlns:p14="http://schemas.microsoft.com/office/powerpoint/2010/main" val="138247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935" y="1256563"/>
            <a:ext cx="3656862" cy="3708085"/>
          </a:xfrm>
        </p:spPr>
        <p:txBody>
          <a:bodyPr>
            <a:noAutofit/>
          </a:bodyPr>
          <a:lstStyle/>
          <a:p>
            <a:pPr>
              <a:lnSpc>
                <a:spcPct val="100000"/>
              </a:lnSpc>
            </a:pPr>
            <a:r>
              <a:rPr lang="en-US" sz="1600" b="1" dirty="0" smtClean="0"/>
              <a:t>Focused on Lenses Inserted into the Eye and Delivery Systems Therefor</a:t>
            </a:r>
          </a:p>
          <a:p>
            <a:pPr>
              <a:lnSpc>
                <a:spcPct val="200000"/>
              </a:lnSpc>
            </a:pPr>
            <a:r>
              <a:rPr lang="en-US" sz="1600" b="1" dirty="0"/>
              <a:t>Two Large Market Opportunities</a:t>
            </a:r>
          </a:p>
          <a:p>
            <a:pPr>
              <a:lnSpc>
                <a:spcPct val="100000"/>
              </a:lnSpc>
            </a:pPr>
            <a:r>
              <a:rPr lang="en-US" sz="1600" b="1" dirty="0"/>
              <a:t>Rapid Cadence of New ICL and IOL Products</a:t>
            </a:r>
          </a:p>
          <a:p>
            <a:pPr lvl="1">
              <a:lnSpc>
                <a:spcPct val="100000"/>
              </a:lnSpc>
            </a:pPr>
            <a:r>
              <a:rPr lang="en-US" sz="1600" b="1" dirty="0"/>
              <a:t>Focus on Top 12 Markets for ICLs</a:t>
            </a:r>
          </a:p>
          <a:p>
            <a:pPr lvl="1">
              <a:lnSpc>
                <a:spcPct val="100000"/>
              </a:lnSpc>
            </a:pPr>
            <a:r>
              <a:rPr lang="en-US" sz="1600" b="1" dirty="0"/>
              <a:t>Selective approach with IOLs in 8 main markets based on market opportunity for premium prices and STAAR business structure</a:t>
            </a:r>
          </a:p>
          <a:p>
            <a:pPr>
              <a:lnSpc>
                <a:spcPct val="100000"/>
              </a:lnSpc>
            </a:pPr>
            <a:endParaRPr lang="en-US" sz="1600" b="1" dirty="0" smtClean="0"/>
          </a:p>
        </p:txBody>
      </p:sp>
      <p:sp>
        <p:nvSpPr>
          <p:cNvPr id="5" name="Slide Number Placeholder 4"/>
          <p:cNvSpPr>
            <a:spLocks noGrp="1"/>
          </p:cNvSpPr>
          <p:nvPr>
            <p:ph type="sldNum" sz="quarter" idx="12"/>
          </p:nvPr>
        </p:nvSpPr>
        <p:spPr/>
        <p:txBody>
          <a:bodyPr vert="horz" lIns="68580" tIns="34290" rIns="68580" bIns="34290" rtlCol="0" anchor="ctr" anchorCtr="0"/>
          <a:lstStyle/>
          <a:p>
            <a:fld id="{44834683-4E22-4192-BEEB-B11540E39966}" type="slidenum">
              <a:rPr lang="en-US">
                <a:effectLst/>
              </a:rPr>
              <a:pPr/>
              <a:t>7</a:t>
            </a:fld>
            <a:endParaRPr lang="en-US" dirty="0">
              <a:effectLst/>
            </a:endParaRPr>
          </a:p>
        </p:txBody>
      </p:sp>
      <p:sp>
        <p:nvSpPr>
          <p:cNvPr id="4" name="Title 3"/>
          <p:cNvSpPr>
            <a:spLocks noGrp="1"/>
          </p:cNvSpPr>
          <p:nvPr>
            <p:ph type="title"/>
          </p:nvPr>
        </p:nvSpPr>
        <p:spPr>
          <a:xfrm>
            <a:off x="637130" y="-29497"/>
            <a:ext cx="7164275" cy="788795"/>
          </a:xfrm>
        </p:spPr>
        <p:txBody>
          <a:bodyPr>
            <a:normAutofit/>
          </a:bodyPr>
          <a:lstStyle/>
          <a:p>
            <a:r>
              <a:rPr lang="en-US" sz="3200" dirty="0" smtClean="0"/>
              <a:t>STAAR APPROACH TO THE MARKET  </a:t>
            </a:r>
            <a:endParaRPr lang="en-US" sz="3200" dirty="0"/>
          </a:p>
        </p:txBody>
      </p:sp>
      <p:sp>
        <p:nvSpPr>
          <p:cNvPr id="6" name="Content Placeholder 2"/>
          <p:cNvSpPr txBox="1">
            <a:spLocks/>
          </p:cNvSpPr>
          <p:nvPr/>
        </p:nvSpPr>
        <p:spPr>
          <a:xfrm>
            <a:off x="3962400" y="1226945"/>
            <a:ext cx="5029200" cy="3706601"/>
          </a:xfrm>
          <a:prstGeom prst="rect">
            <a:avLst/>
          </a:prstGeom>
        </p:spPr>
        <p:txBody>
          <a:bodyPr vert="horz" lIns="91440" tIns="45720" rIns="91440" bIns="45720" rtlCol="0">
            <a:noAutofit/>
          </a:bodyPr>
          <a:lstStyle>
            <a:lvl1pPr marL="171450" indent="-171450" algn="l" defTabSz="914400" rtl="0" eaLnBrk="1" latinLnBrk="0" hangingPunct="1">
              <a:lnSpc>
                <a:spcPct val="85000"/>
              </a:lnSpc>
              <a:spcBef>
                <a:spcPts val="1200"/>
              </a:spcBef>
              <a:buClr>
                <a:srgbClr val="A79C75"/>
              </a:buClr>
              <a:buFont typeface="Arial" panose="020B0604020202020204" pitchFamily="34" charset="0"/>
              <a:buChar char="•"/>
              <a:defRPr lang="en-US" sz="2400" b="0" kern="1200" dirty="0" smtClean="0">
                <a:solidFill>
                  <a:srgbClr val="000000"/>
                </a:solidFill>
                <a:latin typeface="+mj-lt"/>
                <a:ea typeface="+mn-ea"/>
                <a:cs typeface="+mn-cs"/>
              </a:defRPr>
            </a:lvl1pPr>
            <a:lvl2pPr marL="460375" indent="-171450" algn="l" defTabSz="914400" rtl="0" eaLnBrk="1" latinLnBrk="0" hangingPunct="1">
              <a:lnSpc>
                <a:spcPct val="85000"/>
              </a:lnSpc>
              <a:spcBef>
                <a:spcPts val="1200"/>
              </a:spcBef>
              <a:buClr>
                <a:srgbClr val="A79C75"/>
              </a:buClr>
              <a:buFont typeface="Century Gothic" panose="020B0502020202020204" pitchFamily="34" charset="0"/>
              <a:buChar char="-"/>
              <a:defRPr lang="en-US" sz="2200" b="0" kern="1200" dirty="0" smtClean="0">
                <a:solidFill>
                  <a:srgbClr val="000000"/>
                </a:solidFill>
                <a:latin typeface="+mj-lt"/>
                <a:ea typeface="+mn-ea"/>
                <a:cs typeface="+mn-cs"/>
              </a:defRPr>
            </a:lvl2pPr>
            <a:lvl3pPr marL="687388" indent="-171450" algn="l" defTabSz="914400" rtl="0" eaLnBrk="1" latinLnBrk="0" hangingPunct="1">
              <a:lnSpc>
                <a:spcPct val="85000"/>
              </a:lnSpc>
              <a:spcBef>
                <a:spcPts val="1200"/>
              </a:spcBef>
              <a:buClr>
                <a:srgbClr val="A79C75"/>
              </a:buClr>
              <a:buFont typeface="Arial" panose="020B0604020202020204" pitchFamily="34" charset="0"/>
              <a:buChar char="•"/>
              <a:defRPr lang="en-US" sz="2000" b="0" kern="1200" dirty="0" smtClean="0">
                <a:solidFill>
                  <a:srgbClr val="000000"/>
                </a:solidFill>
                <a:latin typeface="+mj-lt"/>
                <a:ea typeface="+mn-ea"/>
                <a:cs typeface="+mn-cs"/>
              </a:defRPr>
            </a:lvl3pPr>
            <a:lvl4pPr marL="914400" indent="-171450" algn="l" defTabSz="914400" rtl="0" eaLnBrk="1" latinLnBrk="0" hangingPunct="1">
              <a:lnSpc>
                <a:spcPct val="85000"/>
              </a:lnSpc>
              <a:spcBef>
                <a:spcPts val="1200"/>
              </a:spcBef>
              <a:buClr>
                <a:srgbClr val="A79C75"/>
              </a:buClr>
              <a:buFont typeface="Century Gothic" panose="020B0502020202020204" pitchFamily="34" charset="0"/>
              <a:buChar char="-"/>
              <a:defRPr lang="en-US" sz="1800" b="0" kern="1200" dirty="0" smtClean="0">
                <a:solidFill>
                  <a:srgbClr val="000000"/>
                </a:solidFill>
                <a:latin typeface="+mj-lt"/>
                <a:ea typeface="+mn-ea"/>
                <a:cs typeface="+mn-cs"/>
              </a:defRPr>
            </a:lvl4pPr>
            <a:lvl5pPr marL="1141413" indent="-171450" algn="l" defTabSz="914400" rtl="0" eaLnBrk="1" latinLnBrk="0" hangingPunct="1">
              <a:lnSpc>
                <a:spcPct val="85000"/>
              </a:lnSpc>
              <a:spcBef>
                <a:spcPts val="1200"/>
              </a:spcBef>
              <a:buClr>
                <a:srgbClr val="A79C75"/>
              </a:buClr>
              <a:buFont typeface="Arial" panose="020B0604020202020204" pitchFamily="34" charset="0"/>
              <a:buChar char="•"/>
              <a:defRPr lang="en-US" sz="1600" b="0" kern="1200" dirty="0">
                <a:solidFill>
                  <a:srgbClr val="00000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sz="1600" b="1" dirty="0" smtClean="0"/>
              <a:t>Focused on Lenses Inserted into the Eye with Companion Delivery Systems Delighting Surgeons and Their Patients… </a:t>
            </a:r>
            <a:r>
              <a:rPr lang="en-US" sz="1600" b="1" i="1" dirty="0" smtClean="0"/>
              <a:t>the premium and primary choice</a:t>
            </a:r>
            <a:endParaRPr lang="en-US" sz="1600" b="1" dirty="0" smtClean="0"/>
          </a:p>
          <a:p>
            <a:pPr>
              <a:lnSpc>
                <a:spcPct val="100000"/>
              </a:lnSpc>
            </a:pPr>
            <a:r>
              <a:rPr lang="en-US" sz="1600" b="1" dirty="0" smtClean="0"/>
              <a:t>Three Large Vision Enhancement Market Opportunities </a:t>
            </a:r>
          </a:p>
          <a:p>
            <a:pPr>
              <a:lnSpc>
                <a:spcPct val="100000"/>
              </a:lnSpc>
            </a:pPr>
            <a:r>
              <a:rPr lang="en-US" sz="1600" b="1" i="1" dirty="0" smtClean="0"/>
              <a:t>Build and Brand the Visual Freedom Market</a:t>
            </a:r>
            <a:r>
              <a:rPr lang="en-US" sz="1600" b="1" dirty="0" smtClean="0"/>
              <a:t> </a:t>
            </a:r>
          </a:p>
          <a:p>
            <a:pPr lvl="1">
              <a:lnSpc>
                <a:spcPct val="100000"/>
              </a:lnSpc>
            </a:pPr>
            <a:r>
              <a:rPr lang="en-US" sz="1600" b="1" dirty="0" smtClean="0"/>
              <a:t>Focus and Effectively Target All Global Markets for ICLs… </a:t>
            </a:r>
            <a:r>
              <a:rPr lang="en-US" sz="1600" b="1" i="1" dirty="0" smtClean="0"/>
              <a:t>apply surgeon and patient choice paradigm </a:t>
            </a:r>
            <a:endParaRPr lang="en-US" sz="1600" b="1" dirty="0" smtClean="0"/>
          </a:p>
          <a:p>
            <a:pPr lvl="1">
              <a:lnSpc>
                <a:spcPct val="100000"/>
              </a:lnSpc>
            </a:pPr>
            <a:r>
              <a:rPr lang="en-US" sz="1600" b="1" dirty="0" smtClean="0"/>
              <a:t>Treat Cataract Care Lens Development (IOL) as a Required Vision Choice and Determine Best Approach to Market… </a:t>
            </a:r>
            <a:r>
              <a:rPr lang="en-US" sz="1600" b="1" i="1" dirty="0" smtClean="0"/>
              <a:t>with </a:t>
            </a:r>
            <a:r>
              <a:rPr lang="en-US" sz="1600" b="1" i="1" dirty="0"/>
              <a:t>d</a:t>
            </a:r>
            <a:r>
              <a:rPr lang="en-US" sz="1600" b="1" i="1" dirty="0" smtClean="0"/>
              <a:t>istinct </a:t>
            </a:r>
            <a:r>
              <a:rPr lang="en-US" sz="1600" b="1" i="1" dirty="0"/>
              <a:t>a</a:t>
            </a:r>
            <a:r>
              <a:rPr lang="en-US" sz="1600" b="1" i="1" dirty="0" smtClean="0"/>
              <a:t>dvantages and affordability</a:t>
            </a:r>
          </a:p>
        </p:txBody>
      </p:sp>
      <p:sp>
        <p:nvSpPr>
          <p:cNvPr id="7" name="Title 3"/>
          <p:cNvSpPr txBox="1">
            <a:spLocks/>
          </p:cNvSpPr>
          <p:nvPr/>
        </p:nvSpPr>
        <p:spPr>
          <a:xfrm>
            <a:off x="865163" y="438150"/>
            <a:ext cx="7162800" cy="789163"/>
          </a:xfrm>
          <a:prstGeom prst="rect">
            <a:avLst/>
          </a:prstGeom>
        </p:spPr>
        <p:txBody>
          <a:bodyPr vert="horz" lIns="91440" tIns="45720" rIns="91440" bIns="45720" rtlCol="0" anchor="b" anchorCtr="0">
            <a:normAutofit/>
          </a:bodyPr>
          <a:lstStyle>
            <a:lvl1pPr algn="l" defTabSz="914400" rtl="0" eaLnBrk="1" latinLnBrk="0" hangingPunct="1">
              <a:lnSpc>
                <a:spcPct val="80000"/>
              </a:lnSpc>
              <a:spcBef>
                <a:spcPct val="0"/>
              </a:spcBef>
              <a:buNone/>
              <a:defRPr sz="3400" b="1" kern="1200">
                <a:solidFill>
                  <a:srgbClr val="000000"/>
                </a:solidFill>
                <a:effectLst>
                  <a:outerShdw blurRad="127000" algn="ctr" rotWithShape="0">
                    <a:schemeClr val="bg1"/>
                  </a:outerShdw>
                </a:effectLst>
                <a:latin typeface="+mj-lt"/>
                <a:ea typeface="+mj-ea"/>
                <a:cs typeface="+mj-cs"/>
              </a:defRPr>
            </a:lvl1pPr>
          </a:lstStyle>
          <a:p>
            <a:r>
              <a:rPr lang="en-US" sz="2000" dirty="0" smtClean="0"/>
              <a:t>             </a:t>
            </a:r>
            <a:r>
              <a:rPr lang="en-US" sz="2000" u="sng" dirty="0" smtClean="0"/>
              <a:t>2014</a:t>
            </a:r>
            <a:r>
              <a:rPr lang="en-US" sz="2000" dirty="0" smtClean="0"/>
              <a:t>			</a:t>
            </a:r>
            <a:r>
              <a:rPr lang="en-US" sz="2000" dirty="0"/>
              <a:t>	 </a:t>
            </a:r>
            <a:r>
              <a:rPr lang="en-US" sz="2000" dirty="0" smtClean="0"/>
              <a:t>      </a:t>
            </a:r>
            <a:r>
              <a:rPr lang="en-US" sz="2000" u="sng" dirty="0" smtClean="0"/>
              <a:t>Now</a:t>
            </a:r>
            <a:r>
              <a:rPr lang="en-US" sz="2000" dirty="0" smtClean="0"/>
              <a:t> </a:t>
            </a:r>
            <a:endParaRPr lang="en-US" sz="2000" dirty="0"/>
          </a:p>
        </p:txBody>
      </p:sp>
    </p:spTree>
    <p:extLst>
      <p:ext uri="{BB962C8B-B14F-4D97-AF65-F5344CB8AC3E}">
        <p14:creationId xmlns:p14="http://schemas.microsoft.com/office/powerpoint/2010/main" val="247761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3995"/>
            <a:ext cx="3429000" cy="3691974"/>
          </a:xfrm>
        </p:spPr>
        <p:txBody>
          <a:bodyPr>
            <a:normAutofit/>
          </a:bodyPr>
          <a:lstStyle/>
          <a:p>
            <a:r>
              <a:rPr lang="en-US" sz="1600" b="1" dirty="0" smtClean="0"/>
              <a:t>Increasing IP Position with New Technologies</a:t>
            </a:r>
          </a:p>
          <a:p>
            <a:r>
              <a:rPr lang="en-US" sz="1600" b="1" dirty="0" smtClean="0"/>
              <a:t>Provide sufficient clinical data to HCPs that supports STAAR products</a:t>
            </a:r>
            <a:endParaRPr lang="en-US" sz="1600" b="1" dirty="0"/>
          </a:p>
          <a:p>
            <a:r>
              <a:rPr lang="en-US" sz="1600" b="1" dirty="0" smtClean="0"/>
              <a:t>Increasing emphasis on growing the consumer demand for ICLs; expand to presbyopic patients for V6 models</a:t>
            </a:r>
          </a:p>
          <a:p>
            <a:r>
              <a:rPr lang="en-US" sz="1600" b="1" dirty="0" smtClean="0"/>
              <a:t>Selective adjustments to business structure based on market opportunity and distributor performance</a:t>
            </a:r>
          </a:p>
        </p:txBody>
      </p:sp>
      <p:sp>
        <p:nvSpPr>
          <p:cNvPr id="5" name="Slide Number Placeholder 4"/>
          <p:cNvSpPr>
            <a:spLocks noGrp="1"/>
          </p:cNvSpPr>
          <p:nvPr>
            <p:ph type="sldNum" sz="quarter" idx="12"/>
          </p:nvPr>
        </p:nvSpPr>
        <p:spPr/>
        <p:txBody>
          <a:bodyPr vert="horz" lIns="68580" tIns="34290" rIns="68580" bIns="34290" rtlCol="0" anchor="ctr" anchorCtr="0"/>
          <a:lstStyle/>
          <a:p>
            <a:fld id="{44834683-4E22-4192-BEEB-B11540E39966}" type="slidenum">
              <a:rPr lang="en-US">
                <a:effectLst/>
              </a:rPr>
              <a:pPr/>
              <a:t>8</a:t>
            </a:fld>
            <a:endParaRPr lang="en-US" dirty="0">
              <a:effectLst/>
            </a:endParaRPr>
          </a:p>
        </p:txBody>
      </p:sp>
      <p:sp>
        <p:nvSpPr>
          <p:cNvPr id="4" name="Title 3"/>
          <p:cNvSpPr>
            <a:spLocks noGrp="1"/>
          </p:cNvSpPr>
          <p:nvPr>
            <p:ph type="title"/>
          </p:nvPr>
        </p:nvSpPr>
        <p:spPr>
          <a:xfrm>
            <a:off x="637130" y="-29497"/>
            <a:ext cx="7164275" cy="788795"/>
          </a:xfrm>
        </p:spPr>
        <p:txBody>
          <a:bodyPr>
            <a:normAutofit/>
          </a:bodyPr>
          <a:lstStyle/>
          <a:p>
            <a:r>
              <a:rPr lang="en-US" sz="3200" dirty="0" smtClean="0"/>
              <a:t>STAAR APPROACH TO THE MARKET  </a:t>
            </a:r>
            <a:endParaRPr lang="en-US" sz="3200" dirty="0"/>
          </a:p>
        </p:txBody>
      </p:sp>
      <p:sp>
        <p:nvSpPr>
          <p:cNvPr id="6" name="Content Placeholder 2"/>
          <p:cNvSpPr txBox="1">
            <a:spLocks/>
          </p:cNvSpPr>
          <p:nvPr/>
        </p:nvSpPr>
        <p:spPr>
          <a:xfrm>
            <a:off x="4660490" y="1215268"/>
            <a:ext cx="4178710" cy="3700702"/>
          </a:xfrm>
          <a:prstGeom prst="rect">
            <a:avLst/>
          </a:prstGeom>
        </p:spPr>
        <p:txBody>
          <a:bodyPr vert="horz" lIns="91440" tIns="45720" rIns="91440" bIns="45720" rtlCol="0">
            <a:noAutofit/>
          </a:bodyPr>
          <a:lstStyle>
            <a:lvl1pPr marL="171450" indent="-171450" algn="l" defTabSz="914400" rtl="0" eaLnBrk="1" latinLnBrk="0" hangingPunct="1">
              <a:lnSpc>
                <a:spcPct val="85000"/>
              </a:lnSpc>
              <a:spcBef>
                <a:spcPts val="1200"/>
              </a:spcBef>
              <a:buClr>
                <a:srgbClr val="A79C75"/>
              </a:buClr>
              <a:buFont typeface="Arial" panose="020B0604020202020204" pitchFamily="34" charset="0"/>
              <a:buChar char="•"/>
              <a:defRPr lang="en-US" sz="2400" b="0" kern="1200" dirty="0" smtClean="0">
                <a:solidFill>
                  <a:srgbClr val="000000"/>
                </a:solidFill>
                <a:latin typeface="+mj-lt"/>
                <a:ea typeface="+mn-ea"/>
                <a:cs typeface="+mn-cs"/>
              </a:defRPr>
            </a:lvl1pPr>
            <a:lvl2pPr marL="460375" indent="-171450" algn="l" defTabSz="914400" rtl="0" eaLnBrk="1" latinLnBrk="0" hangingPunct="1">
              <a:lnSpc>
                <a:spcPct val="85000"/>
              </a:lnSpc>
              <a:spcBef>
                <a:spcPts val="1200"/>
              </a:spcBef>
              <a:buClr>
                <a:srgbClr val="A79C75"/>
              </a:buClr>
              <a:buFont typeface="Century Gothic" panose="020B0502020202020204" pitchFamily="34" charset="0"/>
              <a:buChar char="-"/>
              <a:defRPr lang="en-US" sz="2200" b="0" kern="1200" dirty="0" smtClean="0">
                <a:solidFill>
                  <a:srgbClr val="000000"/>
                </a:solidFill>
                <a:latin typeface="+mj-lt"/>
                <a:ea typeface="+mn-ea"/>
                <a:cs typeface="+mn-cs"/>
              </a:defRPr>
            </a:lvl2pPr>
            <a:lvl3pPr marL="687388" indent="-171450" algn="l" defTabSz="914400" rtl="0" eaLnBrk="1" latinLnBrk="0" hangingPunct="1">
              <a:lnSpc>
                <a:spcPct val="85000"/>
              </a:lnSpc>
              <a:spcBef>
                <a:spcPts val="1200"/>
              </a:spcBef>
              <a:buClr>
                <a:srgbClr val="A79C75"/>
              </a:buClr>
              <a:buFont typeface="Arial" panose="020B0604020202020204" pitchFamily="34" charset="0"/>
              <a:buChar char="•"/>
              <a:defRPr lang="en-US" sz="2000" b="0" kern="1200" dirty="0" smtClean="0">
                <a:solidFill>
                  <a:srgbClr val="000000"/>
                </a:solidFill>
                <a:latin typeface="+mj-lt"/>
                <a:ea typeface="+mn-ea"/>
                <a:cs typeface="+mn-cs"/>
              </a:defRPr>
            </a:lvl3pPr>
            <a:lvl4pPr marL="914400" indent="-171450" algn="l" defTabSz="914400" rtl="0" eaLnBrk="1" latinLnBrk="0" hangingPunct="1">
              <a:lnSpc>
                <a:spcPct val="85000"/>
              </a:lnSpc>
              <a:spcBef>
                <a:spcPts val="1200"/>
              </a:spcBef>
              <a:buClr>
                <a:srgbClr val="A79C75"/>
              </a:buClr>
              <a:buFont typeface="Century Gothic" panose="020B0502020202020204" pitchFamily="34" charset="0"/>
              <a:buChar char="-"/>
              <a:defRPr lang="en-US" sz="1800" b="0" kern="1200" dirty="0" smtClean="0">
                <a:solidFill>
                  <a:srgbClr val="000000"/>
                </a:solidFill>
                <a:latin typeface="+mj-lt"/>
                <a:ea typeface="+mn-ea"/>
                <a:cs typeface="+mn-cs"/>
              </a:defRPr>
            </a:lvl4pPr>
            <a:lvl5pPr marL="1141413" indent="-171450" algn="l" defTabSz="914400" rtl="0" eaLnBrk="1" latinLnBrk="0" hangingPunct="1">
              <a:lnSpc>
                <a:spcPct val="85000"/>
              </a:lnSpc>
              <a:spcBef>
                <a:spcPts val="1200"/>
              </a:spcBef>
              <a:buClr>
                <a:srgbClr val="A79C75"/>
              </a:buClr>
              <a:buFont typeface="Arial" panose="020B0604020202020204" pitchFamily="34" charset="0"/>
              <a:buChar char="•"/>
              <a:defRPr lang="en-US" sz="1600" b="0" kern="1200" dirty="0">
                <a:solidFill>
                  <a:srgbClr val="00000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smtClean="0"/>
              <a:t>Materially Strengthen and Expand IP Patent Estate, </a:t>
            </a:r>
            <a:r>
              <a:rPr lang="en-US" sz="1600" b="1" i="1" dirty="0" smtClean="0"/>
              <a:t>Continually Secure Trade Secrets</a:t>
            </a:r>
          </a:p>
          <a:p>
            <a:r>
              <a:rPr lang="en-US" sz="1600" b="1" i="1" dirty="0" smtClean="0"/>
              <a:t>Build Global Clinical Validation, Clinical Utility and Patient Registries as Best in Class</a:t>
            </a:r>
          </a:p>
          <a:p>
            <a:r>
              <a:rPr lang="en-US" sz="1600" b="1" dirty="0" smtClean="0"/>
              <a:t>Become a </a:t>
            </a:r>
            <a:r>
              <a:rPr lang="en-US" sz="1600" b="1" i="1" dirty="0" smtClean="0"/>
              <a:t>Consumer Facing Company </a:t>
            </a:r>
            <a:r>
              <a:rPr lang="en-US" sz="1600" b="1" dirty="0" smtClean="0"/>
              <a:t>Highlighting the Patient Experience by Patients and for Surgeons… Focus on </a:t>
            </a:r>
            <a:r>
              <a:rPr lang="en-US" sz="1600" b="1" i="1" dirty="0" smtClean="0"/>
              <a:t>Visual Freedom for all Ages</a:t>
            </a:r>
          </a:p>
          <a:p>
            <a:r>
              <a:rPr lang="en-US" sz="1600" b="1" dirty="0" smtClean="0"/>
              <a:t>Aggressively Develop Global Go-to-Market to Include Direct, Distributor, </a:t>
            </a:r>
            <a:r>
              <a:rPr lang="en-US" sz="1600" b="1" i="1" dirty="0" smtClean="0"/>
              <a:t>Centers of Excellence and Corporate Account Partnerships </a:t>
            </a:r>
            <a:endParaRPr lang="en-US" sz="1600" b="1" i="1" dirty="0"/>
          </a:p>
        </p:txBody>
      </p:sp>
      <p:sp>
        <p:nvSpPr>
          <p:cNvPr id="7" name="Title 3"/>
          <p:cNvSpPr txBox="1">
            <a:spLocks/>
          </p:cNvSpPr>
          <p:nvPr/>
        </p:nvSpPr>
        <p:spPr>
          <a:xfrm>
            <a:off x="865163" y="438150"/>
            <a:ext cx="7162800" cy="789163"/>
          </a:xfrm>
          <a:prstGeom prst="rect">
            <a:avLst/>
          </a:prstGeom>
        </p:spPr>
        <p:txBody>
          <a:bodyPr vert="horz" lIns="91440" tIns="45720" rIns="91440" bIns="45720" rtlCol="0" anchor="b" anchorCtr="0">
            <a:normAutofit/>
          </a:bodyPr>
          <a:lstStyle>
            <a:lvl1pPr algn="l" defTabSz="914400" rtl="0" eaLnBrk="1" latinLnBrk="0" hangingPunct="1">
              <a:lnSpc>
                <a:spcPct val="80000"/>
              </a:lnSpc>
              <a:spcBef>
                <a:spcPct val="0"/>
              </a:spcBef>
              <a:buNone/>
              <a:defRPr sz="3400" b="1" kern="1200">
                <a:solidFill>
                  <a:srgbClr val="000000"/>
                </a:solidFill>
                <a:effectLst>
                  <a:outerShdw blurRad="127000" algn="ctr" rotWithShape="0">
                    <a:schemeClr val="bg1"/>
                  </a:outerShdw>
                </a:effectLst>
                <a:latin typeface="+mj-lt"/>
                <a:ea typeface="+mj-ea"/>
                <a:cs typeface="+mj-cs"/>
              </a:defRPr>
            </a:lvl1pPr>
          </a:lstStyle>
          <a:p>
            <a:r>
              <a:rPr lang="en-US" sz="2000" dirty="0" smtClean="0"/>
              <a:t>             </a:t>
            </a:r>
            <a:r>
              <a:rPr lang="en-US" sz="2000" u="sng" dirty="0" smtClean="0"/>
              <a:t>2014</a:t>
            </a:r>
            <a:r>
              <a:rPr lang="en-US" sz="2000" dirty="0" smtClean="0"/>
              <a:t>			</a:t>
            </a:r>
            <a:r>
              <a:rPr lang="en-US" sz="2000" dirty="0"/>
              <a:t>	 </a:t>
            </a:r>
            <a:r>
              <a:rPr lang="en-US" sz="2000" dirty="0" smtClean="0"/>
              <a:t>      </a:t>
            </a:r>
            <a:r>
              <a:rPr lang="en-US" sz="2000" u="sng" dirty="0" smtClean="0"/>
              <a:t>Now</a:t>
            </a:r>
            <a:r>
              <a:rPr lang="en-US" sz="2000" dirty="0" smtClean="0"/>
              <a:t> </a:t>
            </a:r>
            <a:endParaRPr lang="en-US" sz="2000" dirty="0"/>
          </a:p>
        </p:txBody>
      </p:sp>
    </p:spTree>
    <p:extLst>
      <p:ext uri="{BB962C8B-B14F-4D97-AF65-F5344CB8AC3E}">
        <p14:creationId xmlns:p14="http://schemas.microsoft.com/office/powerpoint/2010/main" val="208282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80">
                                          <p:stCondLst>
                                            <p:cond delay="0"/>
                                          </p:stCondLst>
                                        </p:cTn>
                                        <p:tgtEl>
                                          <p:spTgt spid="6">
                                            <p:txEl>
                                              <p:pRg st="3" end="3"/>
                                            </p:txEl>
                                          </p:spTgt>
                                        </p:tgtEl>
                                      </p:cBhvr>
                                    </p:animEffect>
                                    <p:anim calcmode="lin" valueType="num">
                                      <p:cBhvr>
                                        <p:cTn id="3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xEl>
                                              <p:pRg st="3" end="3"/>
                                            </p:txEl>
                                          </p:spTgt>
                                        </p:tgtEl>
                                      </p:cBhvr>
                                      <p:to x="100000" y="60000"/>
                                    </p:animScale>
                                    <p:animScale>
                                      <p:cBhvr>
                                        <p:cTn id="36" dur="166" decel="50000">
                                          <p:stCondLst>
                                            <p:cond delay="676"/>
                                          </p:stCondLst>
                                        </p:cTn>
                                        <p:tgtEl>
                                          <p:spTgt spid="6">
                                            <p:txEl>
                                              <p:pRg st="3" end="3"/>
                                            </p:txEl>
                                          </p:spTgt>
                                        </p:tgtEl>
                                      </p:cBhvr>
                                      <p:to x="100000" y="100000"/>
                                    </p:animScale>
                                    <p:animScale>
                                      <p:cBhvr>
                                        <p:cTn id="37" dur="26">
                                          <p:stCondLst>
                                            <p:cond delay="1312"/>
                                          </p:stCondLst>
                                        </p:cTn>
                                        <p:tgtEl>
                                          <p:spTgt spid="6">
                                            <p:txEl>
                                              <p:pRg st="3" end="3"/>
                                            </p:txEl>
                                          </p:spTgt>
                                        </p:tgtEl>
                                      </p:cBhvr>
                                      <p:to x="100000" y="80000"/>
                                    </p:animScale>
                                    <p:animScale>
                                      <p:cBhvr>
                                        <p:cTn id="38" dur="166" decel="50000">
                                          <p:stCondLst>
                                            <p:cond delay="1338"/>
                                          </p:stCondLst>
                                        </p:cTn>
                                        <p:tgtEl>
                                          <p:spTgt spid="6">
                                            <p:txEl>
                                              <p:pRg st="3" end="3"/>
                                            </p:txEl>
                                          </p:spTgt>
                                        </p:tgtEl>
                                      </p:cBhvr>
                                      <p:to x="100000" y="100000"/>
                                    </p:animScale>
                                    <p:animScale>
                                      <p:cBhvr>
                                        <p:cTn id="39" dur="26">
                                          <p:stCondLst>
                                            <p:cond delay="1642"/>
                                          </p:stCondLst>
                                        </p:cTn>
                                        <p:tgtEl>
                                          <p:spTgt spid="6">
                                            <p:txEl>
                                              <p:pRg st="3" end="3"/>
                                            </p:txEl>
                                          </p:spTgt>
                                        </p:tgtEl>
                                      </p:cBhvr>
                                      <p:to x="100000" y="90000"/>
                                    </p:animScale>
                                    <p:animScale>
                                      <p:cBhvr>
                                        <p:cTn id="40" dur="166" decel="50000">
                                          <p:stCondLst>
                                            <p:cond delay="1668"/>
                                          </p:stCondLst>
                                        </p:cTn>
                                        <p:tgtEl>
                                          <p:spTgt spid="6">
                                            <p:txEl>
                                              <p:pRg st="3" end="3"/>
                                            </p:txEl>
                                          </p:spTgt>
                                        </p:tgtEl>
                                      </p:cBhvr>
                                      <p:to x="100000" y="100000"/>
                                    </p:animScale>
                                    <p:animScale>
                                      <p:cBhvr>
                                        <p:cTn id="41" dur="26">
                                          <p:stCondLst>
                                            <p:cond delay="1808"/>
                                          </p:stCondLst>
                                        </p:cTn>
                                        <p:tgtEl>
                                          <p:spTgt spid="6">
                                            <p:txEl>
                                              <p:pRg st="3" end="3"/>
                                            </p:txEl>
                                          </p:spTgt>
                                        </p:tgtEl>
                                      </p:cBhvr>
                                      <p:to x="100000" y="95000"/>
                                    </p:animScale>
                                    <p:animScale>
                                      <p:cBhvr>
                                        <p:cTn id="42"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8750"/>
            <a:ext cx="8305800" cy="3304675"/>
          </a:xfrm>
        </p:spPr>
        <p:txBody>
          <a:bodyPr>
            <a:noAutofit/>
          </a:bodyPr>
          <a:lstStyle/>
          <a:p>
            <a:r>
              <a:rPr lang="en-US" sz="2000" b="1" dirty="0" smtClean="0"/>
              <a:t>Engender </a:t>
            </a:r>
            <a:r>
              <a:rPr lang="en-US" sz="2000" b="1" i="1" dirty="0" smtClean="0"/>
              <a:t>Culture of Quality - </a:t>
            </a:r>
            <a:r>
              <a:rPr lang="en-US" sz="2000" b="1" dirty="0" smtClean="0"/>
              <a:t>FDA Remediation and Systemic Change</a:t>
            </a:r>
          </a:p>
          <a:p>
            <a:r>
              <a:rPr lang="en-US" sz="2000" b="1" dirty="0"/>
              <a:t>Build R &amp; D </a:t>
            </a:r>
            <a:r>
              <a:rPr lang="en-US" sz="2000" b="1" dirty="0" smtClean="0"/>
              <a:t>Continuum: CentraFLOW®/ </a:t>
            </a:r>
            <a:r>
              <a:rPr lang="en-US" sz="2000" b="1" dirty="0"/>
              <a:t>Presbyopia/ Cataract Care </a:t>
            </a:r>
          </a:p>
          <a:p>
            <a:r>
              <a:rPr lang="en-US" sz="2000" b="1" dirty="0" smtClean="0"/>
              <a:t>Invest </a:t>
            </a:r>
            <a:r>
              <a:rPr lang="en-US" sz="2000" b="1" dirty="0"/>
              <a:t>in </a:t>
            </a:r>
            <a:r>
              <a:rPr lang="en-US" sz="2000" b="1" dirty="0" smtClean="0"/>
              <a:t>Proprietary Technology </a:t>
            </a:r>
            <a:r>
              <a:rPr lang="en-US" sz="2000" b="1" dirty="0"/>
              <a:t>and Process Improvements</a:t>
            </a:r>
          </a:p>
          <a:p>
            <a:r>
              <a:rPr lang="en-US" sz="2000" b="1" dirty="0" smtClean="0"/>
              <a:t>Develop </a:t>
            </a:r>
            <a:r>
              <a:rPr lang="en-US" sz="2000" b="1" dirty="0"/>
              <a:t>Global Clinical Validation and Clinical Utility </a:t>
            </a:r>
            <a:r>
              <a:rPr lang="en-US" sz="2000" b="1" dirty="0" smtClean="0"/>
              <a:t>Competency</a:t>
            </a:r>
            <a:endParaRPr lang="en-US" sz="2200" b="1" dirty="0"/>
          </a:p>
          <a:p>
            <a:r>
              <a:rPr lang="en-US" sz="2000" b="1" dirty="0" smtClean="0"/>
              <a:t>Properly Size Commercial Strategic Investment – People and Services</a:t>
            </a:r>
          </a:p>
          <a:p>
            <a:r>
              <a:rPr lang="en-US" sz="2000" b="1" dirty="0" smtClean="0"/>
              <a:t>Create an Extraordinary Surgeon and Patient Experience</a:t>
            </a:r>
          </a:p>
          <a:p>
            <a:r>
              <a:rPr lang="en-US" sz="2000" b="1" dirty="0" smtClean="0"/>
              <a:t>Deliver Shareholder Value</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a:spcBef>
                <a:spcPts val="1800"/>
              </a:spcBef>
            </a:pPr>
            <a:endParaRPr lang="en-US" sz="2000" b="1" dirty="0" smtClean="0"/>
          </a:p>
          <a:p>
            <a:pPr lvl="1">
              <a:spcBef>
                <a:spcPts val="1800"/>
              </a:spcBef>
            </a:pPr>
            <a:endParaRPr lang="en-US" sz="2000" b="1" dirty="0"/>
          </a:p>
        </p:txBody>
      </p:sp>
      <p:sp>
        <p:nvSpPr>
          <p:cNvPr id="6" name="Slide Number Placeholder 5"/>
          <p:cNvSpPr>
            <a:spLocks noGrp="1"/>
          </p:cNvSpPr>
          <p:nvPr>
            <p:ph type="sldNum" sz="quarter" idx="12"/>
          </p:nvPr>
        </p:nvSpPr>
        <p:spPr/>
        <p:txBody>
          <a:bodyPr/>
          <a:lstStyle/>
          <a:p>
            <a:fld id="{A6640CCC-7041-446A-B1D7-28130A1E430D}" type="slidenum">
              <a:rPr lang="en-US" smtClean="0"/>
              <a:pPr/>
              <a:t>9</a:t>
            </a:fld>
            <a:endParaRPr lang="en-US" dirty="0"/>
          </a:p>
        </p:txBody>
      </p:sp>
      <p:sp>
        <p:nvSpPr>
          <p:cNvPr id="9" name="Text Placeholder 4"/>
          <p:cNvSpPr txBox="1">
            <a:spLocks/>
          </p:cNvSpPr>
          <p:nvPr/>
        </p:nvSpPr>
        <p:spPr>
          <a:xfrm>
            <a:off x="588818" y="999258"/>
            <a:ext cx="8250382" cy="363664"/>
          </a:xfrm>
          <a:prstGeom prst="rect">
            <a:avLst/>
          </a:prstGeom>
        </p:spPr>
        <p:txBody>
          <a:bodyPr/>
          <a:lstStyle>
            <a:lvl1pPr marL="342900" indent="-342900" algn="l" defTabSz="914400" rtl="0" eaLnBrk="1" latinLnBrk="0" hangingPunct="1">
              <a:spcBef>
                <a:spcPct val="20000"/>
              </a:spcBef>
              <a:buClr>
                <a:srgbClr val="BD974B"/>
              </a:buClr>
              <a:buFont typeface="Arial" pitchFamily="34" charset="0"/>
              <a:buChar char="•"/>
              <a:defRPr sz="20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1pPr>
            <a:lvl2pPr marL="742950" indent="-285750" algn="l" defTabSz="914400" rtl="0" eaLnBrk="1" latinLnBrk="0" hangingPunct="1">
              <a:spcBef>
                <a:spcPct val="20000"/>
              </a:spcBef>
              <a:buClr>
                <a:srgbClr val="BD974B"/>
              </a:buClr>
              <a:buFont typeface="Arial" pitchFamily="34" charset="0"/>
              <a:buChar char="–"/>
              <a:defRPr sz="18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2pPr>
            <a:lvl3pPr marL="1143000" indent="-228600" algn="l" defTabSz="914400" rtl="0" eaLnBrk="1" latinLnBrk="0" hangingPunct="1">
              <a:spcBef>
                <a:spcPct val="20000"/>
              </a:spcBef>
              <a:buClr>
                <a:srgbClr val="BD974B"/>
              </a:buClr>
              <a:buFont typeface="Arial" pitchFamily="34" charset="0"/>
              <a:buChar char="•"/>
              <a:defRPr sz="16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3pPr>
            <a:lvl4pPr marL="16002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4pPr>
            <a:lvl5pPr marL="2057400" indent="-228600" algn="l" defTabSz="914400" rtl="0" eaLnBrk="1" latinLnBrk="0" hangingPunct="1">
              <a:spcBef>
                <a:spcPct val="20000"/>
              </a:spcBef>
              <a:buClr>
                <a:srgbClr val="BD974B"/>
              </a:buClr>
              <a:buFont typeface="Arial" pitchFamily="34" charset="0"/>
              <a:buChar char="»"/>
              <a:defRPr sz="1400" kern="1200">
                <a:solidFill>
                  <a:schemeClr val="bg1"/>
                </a:solidFill>
                <a:effectLst>
                  <a:outerShdw blurRad="50800" dist="38100" dir="2700000" algn="tl" rotWithShape="0">
                    <a:prstClr val="black">
                      <a:alpha val="60000"/>
                    </a:prstClr>
                  </a:outerShdw>
                </a:effectLst>
                <a:latin typeface="Futura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r>
              <a:rPr lang="en-US" sz="2400" b="1" dirty="0" smtClean="0">
                <a:solidFill>
                  <a:schemeClr val="accent2"/>
                </a:solidFill>
                <a:effectLst/>
                <a:latin typeface="+mn-lt"/>
              </a:rPr>
              <a:t>BUILDING A FOUNDATION FOR CONSISTENT GROWTH</a:t>
            </a:r>
            <a:endParaRPr lang="en-US" sz="2400" b="1" dirty="0">
              <a:solidFill>
                <a:schemeClr val="accent2"/>
              </a:solidFill>
              <a:effectLst/>
              <a:latin typeface="+mn-lt"/>
            </a:endParaRPr>
          </a:p>
        </p:txBody>
      </p:sp>
      <p:sp>
        <p:nvSpPr>
          <p:cNvPr id="4" name="Title 3"/>
          <p:cNvSpPr>
            <a:spLocks noGrp="1"/>
          </p:cNvSpPr>
          <p:nvPr>
            <p:ph type="title"/>
          </p:nvPr>
        </p:nvSpPr>
        <p:spPr>
          <a:xfrm>
            <a:off x="570641" y="133350"/>
            <a:ext cx="6820759" cy="792222"/>
          </a:xfrm>
        </p:spPr>
        <p:txBody>
          <a:bodyPr>
            <a:normAutofit/>
          </a:bodyPr>
          <a:lstStyle/>
          <a:p>
            <a:r>
              <a:rPr lang="en-US" sz="3200" dirty="0"/>
              <a:t>OUR </a:t>
            </a:r>
            <a:r>
              <a:rPr lang="en-US" sz="3200" dirty="0" smtClean="0"/>
              <a:t>FOCUS 2015 - 2017</a:t>
            </a:r>
            <a:endParaRPr lang="en-US" sz="3200" dirty="0"/>
          </a:p>
        </p:txBody>
      </p:sp>
      <p:pic>
        <p:nvPicPr>
          <p:cNvPr id="7" name="Picture 2" descr="Image result for really happy visian icl pat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1686"/>
            <a:ext cx="2133600" cy="675107"/>
          </a:xfrm>
          <a:prstGeom prst="rect">
            <a:avLst/>
          </a:prstGeom>
          <a:noFill/>
          <a:ln w="12700">
            <a:solidFill>
              <a:schemeClr val="bg1"/>
            </a:solidFill>
          </a:ln>
          <a:effectLst>
            <a:outerShdw blurRad="63500" algn="ctr"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8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12298,Group 10,363,Slide108"/>
  <p:tag name="PPTXSS_SETTINGS" val="9408399,5,5,200,50,3,True,False"/>
  <p:tag name="PTXSS_ORIGID" val="12304"/>
</p:tagLst>
</file>

<file path=ppt/tags/tag2.xml><?xml version="1.0" encoding="utf-8"?>
<p:tagLst xmlns:a="http://schemas.openxmlformats.org/drawingml/2006/main" xmlns:r="http://schemas.openxmlformats.org/officeDocument/2006/relationships" xmlns:p="http://schemas.openxmlformats.org/presentationml/2006/main">
  <p:tag name="PPTXSS_ORIGINAL" val="12299,Group 11,363,Slide108"/>
  <p:tag name="PPTXSS_SETTINGS" val="9408399,5,5,200,50,3,True,False"/>
  <p:tag name="PTXSS_ORIGID" val="12305"/>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Office Theme">
  <a:themeElements>
    <a:clrScheme name="Custom 2">
      <a:dk1>
        <a:srgbClr val="E5E0EC"/>
      </a:dk1>
      <a:lt1>
        <a:sysClr val="window" lastClr="FFFFFF"/>
      </a:lt1>
      <a:dk2>
        <a:srgbClr val="5F497A"/>
      </a:dk2>
      <a:lt2>
        <a:srgbClr val="DDD9C3"/>
      </a:lt2>
      <a:accent1>
        <a:srgbClr val="7E3E76"/>
      </a:accent1>
      <a:accent2>
        <a:srgbClr val="C12153"/>
      </a:accent2>
      <a:accent3>
        <a:srgbClr val="81A042"/>
      </a:accent3>
      <a:accent4>
        <a:srgbClr val="2B7589"/>
      </a:accent4>
      <a:accent5>
        <a:srgbClr val="2393A9"/>
      </a:accent5>
      <a:accent6>
        <a:srgbClr val="7A714E"/>
      </a:accent6>
      <a:hlink>
        <a:srgbClr val="4352E5"/>
      </a:hlink>
      <a:folHlink>
        <a:srgbClr val="30CA9A"/>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E5E0EC"/>
    </a:dk1>
    <a:lt1>
      <a:sysClr val="window" lastClr="FFFFFF"/>
    </a:lt1>
    <a:dk2>
      <a:srgbClr val="5F497A"/>
    </a:dk2>
    <a:lt2>
      <a:srgbClr val="DDD9C3"/>
    </a:lt2>
    <a:accent1>
      <a:srgbClr val="7E3E76"/>
    </a:accent1>
    <a:accent2>
      <a:srgbClr val="C12153"/>
    </a:accent2>
    <a:accent3>
      <a:srgbClr val="81A042"/>
    </a:accent3>
    <a:accent4>
      <a:srgbClr val="2B7589"/>
    </a:accent4>
    <a:accent5>
      <a:srgbClr val="2393A9"/>
    </a:accent5>
    <a:accent6>
      <a:srgbClr val="7A714E"/>
    </a:accent6>
    <a:hlink>
      <a:srgbClr val="4352E5"/>
    </a:hlink>
    <a:folHlink>
      <a:srgbClr val="30CA9A"/>
    </a:folHlink>
  </a:clrScheme>
</a:themeOverride>
</file>

<file path=ppt/theme/themeOverride2.xml><?xml version="1.0" encoding="utf-8"?>
<a:themeOverride xmlns:a="http://schemas.openxmlformats.org/drawingml/2006/main">
  <a:clrScheme name="Custom 2">
    <a:dk1>
      <a:srgbClr val="E5E0EC"/>
    </a:dk1>
    <a:lt1>
      <a:sysClr val="window" lastClr="FFFFFF"/>
    </a:lt1>
    <a:dk2>
      <a:srgbClr val="5F497A"/>
    </a:dk2>
    <a:lt2>
      <a:srgbClr val="DDD9C3"/>
    </a:lt2>
    <a:accent1>
      <a:srgbClr val="7E3E76"/>
    </a:accent1>
    <a:accent2>
      <a:srgbClr val="C12153"/>
    </a:accent2>
    <a:accent3>
      <a:srgbClr val="81A042"/>
    </a:accent3>
    <a:accent4>
      <a:srgbClr val="2B7589"/>
    </a:accent4>
    <a:accent5>
      <a:srgbClr val="2393A9"/>
    </a:accent5>
    <a:accent6>
      <a:srgbClr val="7A714E"/>
    </a:accent6>
    <a:hlink>
      <a:srgbClr val="4352E5"/>
    </a:hlink>
    <a:folHlink>
      <a:srgbClr val="30CA9A"/>
    </a:folHlink>
  </a:clrScheme>
</a:themeOverride>
</file>

<file path=docProps/app.xml><?xml version="1.0" encoding="utf-8"?>
<Properties xmlns="http://schemas.openxmlformats.org/officeDocument/2006/extended-properties" xmlns:vt="http://schemas.openxmlformats.org/officeDocument/2006/docPropsVTypes">
  <Template/>
  <TotalTime>4630</TotalTime>
  <Words>1371</Words>
  <Application>Microsoft Office PowerPoint</Application>
  <PresentationFormat>On-screen Show (16:9)</PresentationFormat>
  <Paragraphs>215</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Worksheet</vt:lpstr>
      <vt:lpstr>Investor Update</vt:lpstr>
      <vt:lpstr>FORWARD-LOOKING STATEMENTS</vt:lpstr>
      <vt:lpstr>STAAR® SURGICAL IS…</vt:lpstr>
      <vt:lpstr>STAAR SURGICAL IS…</vt:lpstr>
      <vt:lpstr>PowerPoint Presentation</vt:lpstr>
      <vt:lpstr>TOP 10 COUNTRIES – REFRACTIVE PROCEDURES</vt:lpstr>
      <vt:lpstr>STAAR APPROACH TO THE MARKET  </vt:lpstr>
      <vt:lpstr>STAAR APPROACH TO THE MARKET  </vt:lpstr>
      <vt:lpstr>OUR FOCUS 2015 - 2017</vt:lpstr>
      <vt:lpstr>   2016: Continuing Growth &amp; Investment</vt:lpstr>
      <vt:lpstr>   2016: Continuing Growth &amp; Investment</vt:lpstr>
      <vt:lpstr>STAAR SURGICAL WAS… 2014</vt:lpstr>
      <vt:lpstr>STAAR SURGICAL IS… 2016</vt:lpstr>
      <vt:lpstr>RECENT FINANCIAL RESULTS</vt:lpstr>
      <vt:lpstr>RECENT FINANCIAL RESULTS</vt:lpstr>
      <vt:lpstr>Q3 FINANCIAL HIGHLIGHTS</vt:lpstr>
      <vt:lpstr>OUR FOCUS 2015 - 2017</vt:lpstr>
      <vt:lpstr>Investor Update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KAKreative</dc:creator>
  <cp:lastModifiedBy>Sam Gesten</cp:lastModifiedBy>
  <cp:revision>499</cp:revision>
  <cp:lastPrinted>2016-01-07T22:53:17Z</cp:lastPrinted>
  <dcterms:created xsi:type="dcterms:W3CDTF">2015-04-16T23:24:15Z</dcterms:created>
  <dcterms:modified xsi:type="dcterms:W3CDTF">2016-01-08T01:49:31Z</dcterms:modified>
</cp:coreProperties>
</file>