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73" r:id="rId3"/>
  </p:sldMasterIdLst>
  <p:notesMasterIdLst>
    <p:notesMasterId r:id="rId29"/>
  </p:notesMasterIdLst>
  <p:handoutMasterIdLst>
    <p:handoutMasterId r:id="rId30"/>
  </p:handoutMasterIdLst>
  <p:sldIdLst>
    <p:sldId id="256" r:id="rId4"/>
    <p:sldId id="258" r:id="rId5"/>
    <p:sldId id="259" r:id="rId6"/>
    <p:sldId id="304" r:id="rId7"/>
    <p:sldId id="270" r:id="rId8"/>
    <p:sldId id="307" r:id="rId9"/>
    <p:sldId id="302" r:id="rId10"/>
    <p:sldId id="285" r:id="rId11"/>
    <p:sldId id="317" r:id="rId12"/>
    <p:sldId id="311" r:id="rId13"/>
    <p:sldId id="312" r:id="rId14"/>
    <p:sldId id="313" r:id="rId15"/>
    <p:sldId id="289" r:id="rId16"/>
    <p:sldId id="303" r:id="rId17"/>
    <p:sldId id="308" r:id="rId18"/>
    <p:sldId id="305" r:id="rId19"/>
    <p:sldId id="306" r:id="rId20"/>
    <p:sldId id="294" r:id="rId21"/>
    <p:sldId id="290" r:id="rId22"/>
    <p:sldId id="314" r:id="rId23"/>
    <p:sldId id="310" r:id="rId24"/>
    <p:sldId id="315" r:id="rId25"/>
    <p:sldId id="316" r:id="rId26"/>
    <p:sldId id="301" r:id="rId27"/>
    <p:sldId id="265"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0" d="100"/>
          <a:sy n="90" d="100"/>
        </p:scale>
        <p:origin x="-1182" y="210"/>
      </p:cViewPr>
      <p:guideLst>
        <p:guide orient="horz" pos="2160"/>
        <p:guide pos="2880"/>
      </p:guideLst>
    </p:cSldViewPr>
  </p:slideViewPr>
  <p:notesTextViewPr>
    <p:cViewPr>
      <p:scale>
        <a:sx n="1" d="1"/>
        <a:sy n="1" d="1"/>
      </p:scale>
      <p:origin x="0" y="0"/>
    </p:cViewPr>
  </p:notesTextViewPr>
  <p:sorterViewPr>
    <p:cViewPr>
      <p:scale>
        <a:sx n="100" d="100"/>
        <a:sy n="100" d="100"/>
      </p:scale>
      <p:origin x="0" y="24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Sheet1!$B$1</c:f>
              <c:strCache>
                <c:ptCount val="1"/>
                <c:pt idx="0">
                  <c:v>ICL Sales</c:v>
                </c:pt>
              </c:strCache>
            </c:strRef>
          </c:tx>
          <c:spPr>
            <a:ln w="88900">
              <a:solidFill>
                <a:srgbClr val="009900"/>
              </a:solidFill>
            </a:ln>
          </c:spPr>
          <c:marker>
            <c:symbol val="none"/>
          </c:marker>
          <c:cat>
            <c:strRef>
              <c:f>Sheet1!$A$2:$A$28</c:f>
              <c:strCache>
                <c:ptCount val="27"/>
                <c:pt idx="0">
                  <c:v>Q305</c:v>
                </c:pt>
                <c:pt idx="1">
                  <c:v>Q405</c:v>
                </c:pt>
                <c:pt idx="2">
                  <c:v>Q106</c:v>
                </c:pt>
                <c:pt idx="3">
                  <c:v>Q206</c:v>
                </c:pt>
                <c:pt idx="4">
                  <c:v>Q306</c:v>
                </c:pt>
                <c:pt idx="5">
                  <c:v>Q406</c:v>
                </c:pt>
                <c:pt idx="6">
                  <c:v>Q107</c:v>
                </c:pt>
                <c:pt idx="7">
                  <c:v>Q207</c:v>
                </c:pt>
                <c:pt idx="8">
                  <c:v>Q307</c:v>
                </c:pt>
                <c:pt idx="9">
                  <c:v>Q407</c:v>
                </c:pt>
                <c:pt idx="10">
                  <c:v>Q108</c:v>
                </c:pt>
                <c:pt idx="11">
                  <c:v>Q208</c:v>
                </c:pt>
                <c:pt idx="12">
                  <c:v>Q308</c:v>
                </c:pt>
                <c:pt idx="13">
                  <c:v>Q408</c:v>
                </c:pt>
                <c:pt idx="14">
                  <c:v>Q109</c:v>
                </c:pt>
                <c:pt idx="15">
                  <c:v>Q209</c:v>
                </c:pt>
                <c:pt idx="16">
                  <c:v>Q309</c:v>
                </c:pt>
                <c:pt idx="17">
                  <c:v>Q409</c:v>
                </c:pt>
                <c:pt idx="18">
                  <c:v>Q110</c:v>
                </c:pt>
                <c:pt idx="19">
                  <c:v>Q210</c:v>
                </c:pt>
                <c:pt idx="20">
                  <c:v>Q310</c:v>
                </c:pt>
                <c:pt idx="21">
                  <c:v>Q410</c:v>
                </c:pt>
                <c:pt idx="22">
                  <c:v>Q111</c:v>
                </c:pt>
                <c:pt idx="23">
                  <c:v>Q211</c:v>
                </c:pt>
                <c:pt idx="24">
                  <c:v>Q311</c:v>
                </c:pt>
                <c:pt idx="25">
                  <c:v>Q411</c:v>
                </c:pt>
                <c:pt idx="26">
                  <c:v>Q112</c:v>
                </c:pt>
              </c:strCache>
            </c:strRef>
          </c:cat>
          <c:val>
            <c:numRef>
              <c:f>Sheet1!$B$2:$B$28</c:f>
              <c:numCache>
                <c:formatCode>General</c:formatCode>
                <c:ptCount val="27"/>
                <c:pt idx="0">
                  <c:v>1</c:v>
                </c:pt>
                <c:pt idx="1">
                  <c:v>1.3</c:v>
                </c:pt>
                <c:pt idx="2">
                  <c:v>2.4</c:v>
                </c:pt>
                <c:pt idx="3">
                  <c:v>3.3</c:v>
                </c:pt>
                <c:pt idx="4">
                  <c:v>2.8</c:v>
                </c:pt>
                <c:pt idx="5">
                  <c:v>3.7</c:v>
                </c:pt>
                <c:pt idx="6">
                  <c:v>3.7</c:v>
                </c:pt>
                <c:pt idx="7">
                  <c:v>3.9</c:v>
                </c:pt>
                <c:pt idx="8">
                  <c:v>3.3</c:v>
                </c:pt>
                <c:pt idx="9">
                  <c:v>4.7</c:v>
                </c:pt>
                <c:pt idx="10">
                  <c:v>4.3</c:v>
                </c:pt>
                <c:pt idx="11">
                  <c:v>5.5</c:v>
                </c:pt>
                <c:pt idx="12">
                  <c:v>5.0999999999999996</c:v>
                </c:pt>
                <c:pt idx="13">
                  <c:v>4.4000000000000004</c:v>
                </c:pt>
                <c:pt idx="14">
                  <c:v>5.0999999999999996</c:v>
                </c:pt>
                <c:pt idx="15">
                  <c:v>5.7</c:v>
                </c:pt>
                <c:pt idx="16">
                  <c:v>5</c:v>
                </c:pt>
                <c:pt idx="17">
                  <c:v>6</c:v>
                </c:pt>
                <c:pt idx="18">
                  <c:v>5.9</c:v>
                </c:pt>
                <c:pt idx="19">
                  <c:v>5.9</c:v>
                </c:pt>
                <c:pt idx="20">
                  <c:v>6</c:v>
                </c:pt>
                <c:pt idx="21">
                  <c:v>6.5</c:v>
                </c:pt>
                <c:pt idx="22">
                  <c:v>6.9</c:v>
                </c:pt>
                <c:pt idx="23">
                  <c:v>8.3000000000000007</c:v>
                </c:pt>
                <c:pt idx="24">
                  <c:v>7.9</c:v>
                </c:pt>
                <c:pt idx="25">
                  <c:v>9</c:v>
                </c:pt>
                <c:pt idx="26">
                  <c:v>8.6</c:v>
                </c:pt>
              </c:numCache>
            </c:numRef>
          </c:val>
        </c:ser>
        <c:dLbls/>
        <c:marker val="1"/>
        <c:axId val="36071296"/>
        <c:axId val="36072832"/>
      </c:lineChart>
      <c:catAx>
        <c:axId val="36071296"/>
        <c:scaling>
          <c:orientation val="minMax"/>
        </c:scaling>
        <c:axPos val="b"/>
        <c:numFmt formatCode="General" sourceLinked="1"/>
        <c:tickLblPos val="nextTo"/>
        <c:txPr>
          <a:bodyPr/>
          <a:lstStyle/>
          <a:p>
            <a:pPr>
              <a:defRPr baseline="0"/>
            </a:pPr>
            <a:endParaRPr lang="en-US"/>
          </a:p>
        </c:txPr>
        <c:crossAx val="36072832"/>
        <c:crosses val="autoZero"/>
        <c:auto val="1"/>
        <c:lblAlgn val="ctr"/>
        <c:lblOffset val="100"/>
      </c:catAx>
      <c:valAx>
        <c:axId val="36072832"/>
        <c:scaling>
          <c:orientation val="minMax"/>
        </c:scaling>
        <c:axPos val="l"/>
        <c:majorGridlines/>
        <c:numFmt formatCode="General" sourceLinked="1"/>
        <c:tickLblPos val="nextTo"/>
        <c:crossAx val="36071296"/>
        <c:crosses val="autoZero"/>
        <c:crossBetween val="between"/>
      </c:valAx>
      <c:spPr>
        <a:solidFill>
          <a:schemeClr val="accent6">
            <a:lumMod val="60000"/>
            <a:lumOff val="40000"/>
          </a:schemeClr>
        </a:solidFill>
        <a:ln w="25393">
          <a:noFill/>
        </a:ln>
      </c:spPr>
    </c:plotArea>
    <c:plotVisOnly val="1"/>
    <c:dispBlanksAs val="gap"/>
  </c:chart>
  <c:txPr>
    <a:bodyPr/>
    <a:lstStyle/>
    <a:p>
      <a:pPr>
        <a:defRPr sz="1799"/>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Q1 2011</c:v>
                </c:pt>
              </c:strCache>
            </c:strRef>
          </c:tx>
          <c:spPr>
            <a:solidFill>
              <a:srgbClr val="FFC000"/>
            </a:solidFill>
          </c:spPr>
          <c:cat>
            <c:strRef>
              <c:f>Sheet1!$A$2:$A$3</c:f>
              <c:strCache>
                <c:ptCount val="2"/>
                <c:pt idx="0">
                  <c:v>APAC</c:v>
                </c:pt>
                <c:pt idx="1">
                  <c:v>Top 11</c:v>
                </c:pt>
              </c:strCache>
            </c:strRef>
          </c:cat>
          <c:val>
            <c:numRef>
              <c:f>Sheet1!$B$2:$B$3</c:f>
              <c:numCache>
                <c:formatCode>General</c:formatCode>
                <c:ptCount val="2"/>
                <c:pt idx="0">
                  <c:v>3203</c:v>
                </c:pt>
                <c:pt idx="1">
                  <c:v>5693</c:v>
                </c:pt>
              </c:numCache>
            </c:numRef>
          </c:val>
        </c:ser>
        <c:ser>
          <c:idx val="1"/>
          <c:order val="1"/>
          <c:tx>
            <c:strRef>
              <c:f>Sheet1!$C$1</c:f>
              <c:strCache>
                <c:ptCount val="1"/>
                <c:pt idx="0">
                  <c:v>Q1 2012</c:v>
                </c:pt>
              </c:strCache>
            </c:strRef>
          </c:tx>
          <c:spPr>
            <a:solidFill>
              <a:srgbClr val="00B050"/>
            </a:solidFill>
          </c:spPr>
          <c:cat>
            <c:strRef>
              <c:f>Sheet1!$A$2:$A$3</c:f>
              <c:strCache>
                <c:ptCount val="2"/>
                <c:pt idx="0">
                  <c:v>APAC</c:v>
                </c:pt>
                <c:pt idx="1">
                  <c:v>Top 11</c:v>
                </c:pt>
              </c:strCache>
            </c:strRef>
          </c:cat>
          <c:val>
            <c:numRef>
              <c:f>Sheet1!$C$2:$C$3</c:f>
              <c:numCache>
                <c:formatCode>General</c:formatCode>
                <c:ptCount val="2"/>
                <c:pt idx="0">
                  <c:v>4810</c:v>
                </c:pt>
                <c:pt idx="1">
                  <c:v>7410</c:v>
                </c:pt>
              </c:numCache>
            </c:numRef>
          </c:val>
        </c:ser>
        <c:dLbls/>
        <c:axId val="36139008"/>
        <c:axId val="36140544"/>
      </c:barChart>
      <c:catAx>
        <c:axId val="36139008"/>
        <c:scaling>
          <c:orientation val="minMax"/>
        </c:scaling>
        <c:axPos val="b"/>
        <c:numFmt formatCode="General" sourceLinked="1"/>
        <c:tickLblPos val="nextTo"/>
        <c:txPr>
          <a:bodyPr/>
          <a:lstStyle/>
          <a:p>
            <a:pPr>
              <a:defRPr b="1">
                <a:effectLst>
                  <a:outerShdw blurRad="38100" dist="38100" dir="2700000" algn="tl">
                    <a:srgbClr val="000000">
                      <a:alpha val="43137"/>
                    </a:srgbClr>
                  </a:outerShdw>
                </a:effectLst>
              </a:defRPr>
            </a:pPr>
            <a:endParaRPr lang="en-US"/>
          </a:p>
        </c:txPr>
        <c:crossAx val="36140544"/>
        <c:crosses val="autoZero"/>
        <c:auto val="1"/>
        <c:lblAlgn val="ctr"/>
        <c:lblOffset val="100"/>
      </c:catAx>
      <c:valAx>
        <c:axId val="36140544"/>
        <c:scaling>
          <c:orientation val="minMax"/>
        </c:scaling>
        <c:delete val="1"/>
        <c:axPos val="l"/>
        <c:majorGridlines/>
        <c:numFmt formatCode="General" sourceLinked="1"/>
        <c:tickLblPos val="none"/>
        <c:crossAx val="36139008"/>
        <c:crosses val="autoZero"/>
        <c:crossBetween val="between"/>
      </c:valAx>
    </c:plotArea>
    <c:legend>
      <c:legendPos val="r"/>
      <c:layout/>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Q1 2011</c:v>
                </c:pt>
              </c:strCache>
            </c:strRef>
          </c:tx>
          <c:spPr>
            <a:solidFill>
              <a:srgbClr val="FFC000"/>
            </a:solidFill>
          </c:spPr>
          <c:cat>
            <c:strRef>
              <c:f>Sheet1!$A$2:$A$5</c:f>
              <c:strCache>
                <c:ptCount val="4"/>
                <c:pt idx="0">
                  <c:v>Japan</c:v>
                </c:pt>
                <c:pt idx="1">
                  <c:v>India</c:v>
                </c:pt>
                <c:pt idx="2">
                  <c:v>China</c:v>
                </c:pt>
                <c:pt idx="3">
                  <c:v>Korea</c:v>
                </c:pt>
              </c:strCache>
            </c:strRef>
          </c:cat>
          <c:val>
            <c:numRef>
              <c:f>Sheet1!$B$2:$B$5</c:f>
              <c:numCache>
                <c:formatCode>General</c:formatCode>
                <c:ptCount val="4"/>
                <c:pt idx="0">
                  <c:v>330</c:v>
                </c:pt>
                <c:pt idx="1">
                  <c:v>375</c:v>
                </c:pt>
                <c:pt idx="2">
                  <c:v>687</c:v>
                </c:pt>
                <c:pt idx="3">
                  <c:v>1384</c:v>
                </c:pt>
              </c:numCache>
            </c:numRef>
          </c:val>
        </c:ser>
        <c:ser>
          <c:idx val="1"/>
          <c:order val="1"/>
          <c:tx>
            <c:strRef>
              <c:f>Sheet1!$C$1</c:f>
              <c:strCache>
                <c:ptCount val="1"/>
                <c:pt idx="0">
                  <c:v>Q1 2012</c:v>
                </c:pt>
              </c:strCache>
            </c:strRef>
          </c:tx>
          <c:spPr>
            <a:solidFill>
              <a:srgbClr val="00B050"/>
            </a:solidFill>
          </c:spPr>
          <c:cat>
            <c:strRef>
              <c:f>Sheet1!$A$2:$A$5</c:f>
              <c:strCache>
                <c:ptCount val="4"/>
                <c:pt idx="0">
                  <c:v>Japan</c:v>
                </c:pt>
                <c:pt idx="1">
                  <c:v>India</c:v>
                </c:pt>
                <c:pt idx="2">
                  <c:v>China</c:v>
                </c:pt>
                <c:pt idx="3">
                  <c:v>Korea</c:v>
                </c:pt>
              </c:strCache>
            </c:strRef>
          </c:cat>
          <c:val>
            <c:numRef>
              <c:f>Sheet1!$C$2:$C$5</c:f>
              <c:numCache>
                <c:formatCode>General</c:formatCode>
                <c:ptCount val="4"/>
                <c:pt idx="0">
                  <c:v>636</c:v>
                </c:pt>
                <c:pt idx="1">
                  <c:v>551</c:v>
                </c:pt>
                <c:pt idx="2">
                  <c:v>1443</c:v>
                </c:pt>
                <c:pt idx="3">
                  <c:v>1902</c:v>
                </c:pt>
              </c:numCache>
            </c:numRef>
          </c:val>
        </c:ser>
        <c:dLbls/>
        <c:axId val="36555776"/>
        <c:axId val="36557568"/>
      </c:barChart>
      <c:catAx>
        <c:axId val="36555776"/>
        <c:scaling>
          <c:orientation val="minMax"/>
        </c:scaling>
        <c:axPos val="b"/>
        <c:tickLblPos val="nextTo"/>
        <c:txPr>
          <a:bodyPr/>
          <a:lstStyle/>
          <a:p>
            <a:pPr>
              <a:defRPr b="1">
                <a:effectLst>
                  <a:outerShdw blurRad="38100" dist="38100" dir="2700000" algn="tl">
                    <a:srgbClr val="000000">
                      <a:alpha val="43137"/>
                    </a:srgbClr>
                  </a:outerShdw>
                </a:effectLst>
              </a:defRPr>
            </a:pPr>
            <a:endParaRPr lang="en-US"/>
          </a:p>
        </c:txPr>
        <c:crossAx val="36557568"/>
        <c:crosses val="autoZero"/>
        <c:auto val="1"/>
        <c:lblAlgn val="ctr"/>
        <c:lblOffset val="100"/>
      </c:catAx>
      <c:valAx>
        <c:axId val="36557568"/>
        <c:scaling>
          <c:orientation val="minMax"/>
        </c:scaling>
        <c:delete val="1"/>
        <c:axPos val="l"/>
        <c:majorGridlines/>
        <c:numFmt formatCode="General" sourceLinked="1"/>
        <c:tickLblPos val="none"/>
        <c:crossAx val="36555776"/>
        <c:crosses val="autoZero"/>
        <c:crossBetween val="between"/>
      </c:valAx>
    </c:plotArea>
    <c:legend>
      <c:legendPos val="r"/>
      <c:layout/>
    </c:legend>
    <c:plotVisOnly val="1"/>
    <c:dispBlanksAs val="gap"/>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GM%</c:v>
                </c:pt>
              </c:strCache>
            </c:strRef>
          </c:tx>
          <c:spPr>
            <a:ln w="76175">
              <a:solidFill>
                <a:srgbClr val="009900"/>
              </a:solidFill>
            </a:ln>
          </c:spPr>
          <c:marker>
            <c:spPr>
              <a:solidFill>
                <a:srgbClr val="00B050"/>
              </a:solidFill>
              <a:ln w="76175">
                <a:solidFill>
                  <a:srgbClr val="009900"/>
                </a:solidFill>
              </a:ln>
            </c:spPr>
          </c:marker>
          <c:cat>
            <c:strRef>
              <c:f>Sheet1!$A$2:$A$7</c:f>
              <c:strCache>
                <c:ptCount val="6"/>
                <c:pt idx="0">
                  <c:v>2007</c:v>
                </c:pt>
                <c:pt idx="1">
                  <c:v>2008</c:v>
                </c:pt>
                <c:pt idx="2">
                  <c:v>2009</c:v>
                </c:pt>
                <c:pt idx="3">
                  <c:v>2010</c:v>
                </c:pt>
                <c:pt idx="4">
                  <c:v>2011</c:v>
                </c:pt>
                <c:pt idx="5">
                  <c:v>Q1 2012</c:v>
                </c:pt>
              </c:strCache>
            </c:strRef>
          </c:cat>
          <c:val>
            <c:numRef>
              <c:f>Sheet1!$B$2:$B$7</c:f>
              <c:numCache>
                <c:formatCode>0.0%</c:formatCode>
                <c:ptCount val="6"/>
                <c:pt idx="0">
                  <c:v>0.4930000000000001</c:v>
                </c:pt>
                <c:pt idx="1">
                  <c:v>0.53600000000000003</c:v>
                </c:pt>
                <c:pt idx="2">
                  <c:v>0.55600000000000005</c:v>
                </c:pt>
                <c:pt idx="3">
                  <c:v>0.63800000000000012</c:v>
                </c:pt>
                <c:pt idx="4">
                  <c:v>0.67500000000000016</c:v>
                </c:pt>
                <c:pt idx="5">
                  <c:v>0.70300000000000007</c:v>
                </c:pt>
              </c:numCache>
            </c:numRef>
          </c:val>
        </c:ser>
        <c:ser>
          <c:idx val="1"/>
          <c:order val="1"/>
          <c:tx>
            <c:strRef>
              <c:f>Sheet1!$C$1</c:f>
              <c:strCache>
                <c:ptCount val="1"/>
                <c:pt idx="0">
                  <c:v>IOL Mix</c:v>
                </c:pt>
              </c:strCache>
            </c:strRef>
          </c:tx>
          <c:spPr>
            <a:ln w="76175">
              <a:solidFill>
                <a:srgbClr val="0070C0"/>
              </a:solidFill>
            </a:ln>
          </c:spPr>
          <c:marker>
            <c:spPr>
              <a:ln w="76175">
                <a:solidFill>
                  <a:srgbClr val="0070C0"/>
                </a:solidFill>
              </a:ln>
            </c:spPr>
          </c:marker>
          <c:cat>
            <c:strRef>
              <c:f>Sheet1!$A$2:$A$7</c:f>
              <c:strCache>
                <c:ptCount val="6"/>
                <c:pt idx="0">
                  <c:v>2007</c:v>
                </c:pt>
                <c:pt idx="1">
                  <c:v>2008</c:v>
                </c:pt>
                <c:pt idx="2">
                  <c:v>2009</c:v>
                </c:pt>
                <c:pt idx="3">
                  <c:v>2010</c:v>
                </c:pt>
                <c:pt idx="4">
                  <c:v>2011</c:v>
                </c:pt>
                <c:pt idx="5">
                  <c:v>Q1 2012</c:v>
                </c:pt>
              </c:strCache>
            </c:strRef>
          </c:cat>
          <c:val>
            <c:numRef>
              <c:f>Sheet1!$C$2:$C$7</c:f>
              <c:numCache>
                <c:formatCode>0.0%</c:formatCode>
                <c:ptCount val="6"/>
                <c:pt idx="0">
                  <c:v>0.39400000000000007</c:v>
                </c:pt>
                <c:pt idx="1">
                  <c:v>0.43800000000000006</c:v>
                </c:pt>
                <c:pt idx="2">
                  <c:v>0.44900000000000001</c:v>
                </c:pt>
                <c:pt idx="3">
                  <c:v>0.501</c:v>
                </c:pt>
                <c:pt idx="4">
                  <c:v>0.44</c:v>
                </c:pt>
                <c:pt idx="5">
                  <c:v>0.41000000000000003</c:v>
                </c:pt>
              </c:numCache>
            </c:numRef>
          </c:val>
        </c:ser>
        <c:ser>
          <c:idx val="2"/>
          <c:order val="2"/>
          <c:tx>
            <c:strRef>
              <c:f>Sheet1!$D$1</c:f>
              <c:strCache>
                <c:ptCount val="1"/>
                <c:pt idx="0">
                  <c:v>ICL Mix</c:v>
                </c:pt>
              </c:strCache>
            </c:strRef>
          </c:tx>
          <c:spPr>
            <a:ln w="76175"/>
          </c:spPr>
          <c:marker>
            <c:spPr>
              <a:ln w="76175"/>
            </c:spPr>
          </c:marker>
          <c:cat>
            <c:strRef>
              <c:f>Sheet1!$A$2:$A$7</c:f>
              <c:strCache>
                <c:ptCount val="6"/>
                <c:pt idx="0">
                  <c:v>2007</c:v>
                </c:pt>
                <c:pt idx="1">
                  <c:v>2008</c:v>
                </c:pt>
                <c:pt idx="2">
                  <c:v>2009</c:v>
                </c:pt>
                <c:pt idx="3">
                  <c:v>2010</c:v>
                </c:pt>
                <c:pt idx="4">
                  <c:v>2011</c:v>
                </c:pt>
                <c:pt idx="5">
                  <c:v>Q1 2012</c:v>
                </c:pt>
              </c:strCache>
            </c:strRef>
          </c:cat>
          <c:val>
            <c:numRef>
              <c:f>Sheet1!$D$2:$D$7</c:f>
              <c:numCache>
                <c:formatCode>0.0%</c:formatCode>
                <c:ptCount val="6"/>
                <c:pt idx="0">
                  <c:v>0.25900000000000001</c:v>
                </c:pt>
                <c:pt idx="1">
                  <c:v>0.255</c:v>
                </c:pt>
                <c:pt idx="2">
                  <c:v>0.29200000000000004</c:v>
                </c:pt>
                <c:pt idx="3">
                  <c:v>0.442</c:v>
                </c:pt>
                <c:pt idx="4">
                  <c:v>0.51</c:v>
                </c:pt>
                <c:pt idx="5">
                  <c:v>0.56000000000000005</c:v>
                </c:pt>
              </c:numCache>
            </c:numRef>
          </c:val>
        </c:ser>
        <c:dLbls/>
        <c:marker val="1"/>
        <c:axId val="39008512"/>
        <c:axId val="95215616"/>
      </c:lineChart>
      <c:catAx>
        <c:axId val="39008512"/>
        <c:scaling>
          <c:orientation val="minMax"/>
        </c:scaling>
        <c:axPos val="b"/>
        <c:numFmt formatCode="General" sourceLinked="1"/>
        <c:tickLblPos val="nextTo"/>
        <c:txPr>
          <a:bodyPr/>
          <a:lstStyle/>
          <a:p>
            <a:pPr>
              <a:defRPr b="1"/>
            </a:pPr>
            <a:endParaRPr lang="en-US"/>
          </a:p>
        </c:txPr>
        <c:crossAx val="95215616"/>
        <c:crosses val="autoZero"/>
        <c:auto val="1"/>
        <c:lblAlgn val="ctr"/>
        <c:lblOffset val="100"/>
      </c:catAx>
      <c:valAx>
        <c:axId val="95215616"/>
        <c:scaling>
          <c:orientation val="minMax"/>
        </c:scaling>
        <c:axPos val="l"/>
        <c:majorGridlines/>
        <c:numFmt formatCode="0.0%" sourceLinked="1"/>
        <c:tickLblPos val="nextTo"/>
        <c:txPr>
          <a:bodyPr/>
          <a:lstStyle/>
          <a:p>
            <a:pPr>
              <a:defRPr b="1"/>
            </a:pPr>
            <a:endParaRPr lang="en-US"/>
          </a:p>
        </c:txPr>
        <c:crossAx val="39008512"/>
        <c:crosses val="autoZero"/>
        <c:crossBetween val="between"/>
      </c:valAx>
      <c:spPr>
        <a:solidFill>
          <a:schemeClr val="accent1">
            <a:lumMod val="20000"/>
            <a:lumOff val="80000"/>
          </a:schemeClr>
        </a:solidFill>
        <a:ln w="25392">
          <a:noFill/>
        </a:ln>
      </c:spPr>
    </c:plotArea>
    <c:legend>
      <c:legendPos val="r"/>
      <c:layout>
        <c:manualLayout>
          <c:xMode val="edge"/>
          <c:yMode val="edge"/>
          <c:x val="0.32745358219111498"/>
          <c:y val="0.69939723051859914"/>
          <c:w val="0.49044765237678628"/>
          <c:h val="0.14784613992216494"/>
        </c:manualLayout>
      </c:layout>
      <c:txPr>
        <a:bodyPr/>
        <a:lstStyle/>
        <a:p>
          <a:pPr>
            <a:defRPr b="1">
              <a:solidFill>
                <a:schemeClr val="bg1"/>
              </a:solidFill>
            </a:defRPr>
          </a:pPr>
          <a:endParaRPr lang="en-US"/>
        </a:p>
      </c:txPr>
    </c:legend>
    <c:plotVisOnly val="1"/>
    <c:dispBlanksAs val="gap"/>
  </c:chart>
  <c:txPr>
    <a:bodyPr/>
    <a:lstStyle/>
    <a:p>
      <a:pPr>
        <a:defRPr sz="1799"/>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0.29825</cdr:x>
      <cdr:y>0.63311</cdr:y>
    </cdr:from>
    <cdr:to>
      <cdr:x>0.40351</cdr:x>
      <cdr:y>0.83515</cdr:y>
    </cdr:to>
    <cdr:sp macro="" textlink="">
      <cdr:nvSpPr>
        <cdr:cNvPr id="2" name="TextBox 1"/>
        <cdr:cNvSpPr txBox="1"/>
      </cdr:nvSpPr>
      <cdr:spPr>
        <a:xfrm xmlns:a="http://schemas.openxmlformats.org/drawingml/2006/main">
          <a:off x="2590800" y="286543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0.29825</cdr:x>
      <cdr:y>0.63311</cdr:y>
    </cdr:from>
    <cdr:to>
      <cdr:x>0.40351</cdr:x>
      <cdr:y>0.83515</cdr:y>
    </cdr:to>
    <cdr:sp macro="" textlink="">
      <cdr:nvSpPr>
        <cdr:cNvPr id="2" name="TextBox 1"/>
        <cdr:cNvSpPr txBox="1"/>
      </cdr:nvSpPr>
      <cdr:spPr>
        <a:xfrm xmlns:a="http://schemas.openxmlformats.org/drawingml/2006/main">
          <a:off x="2590800" y="286543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92" tIns="46246" rIns="92492" bIns="46246" rtlCol="0"/>
          <a:lstStyle>
            <a:lvl1pPr algn="r">
              <a:defRPr sz="1200"/>
            </a:lvl1pPr>
          </a:lstStyle>
          <a:p>
            <a:fld id="{B0427C1F-806E-4F90-8CBA-23DB230947F4}" type="datetimeFigureOut">
              <a:rPr lang="en-US" smtClean="0"/>
              <a:pPr/>
              <a:t>5/2/2012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92" tIns="46246" rIns="92492" bIns="46246" rtlCol="0" anchor="b"/>
          <a:lstStyle>
            <a:lvl1pPr algn="r">
              <a:defRPr sz="1200"/>
            </a:lvl1pPr>
          </a:lstStyle>
          <a:p>
            <a:fld id="{395E87D8-0197-4556-B5CB-CE635BF3C2F9}" type="slidenum">
              <a:rPr lang="en-US" smtClean="0"/>
              <a:pPr/>
              <a:t>‹#›</a:t>
            </a:fld>
            <a:endParaRPr lang="en-US"/>
          </a:p>
        </p:txBody>
      </p:sp>
    </p:spTree>
    <p:extLst>
      <p:ext uri="{BB962C8B-B14F-4D97-AF65-F5344CB8AC3E}">
        <p14:creationId xmlns:p14="http://schemas.microsoft.com/office/powerpoint/2010/main" xmlns="" val="95748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2160A7FF-94B9-4856-B1D9-2283AB7D68E7}" type="datetimeFigureOut">
              <a:rPr lang="en-US" smtClean="0"/>
              <a:pPr/>
              <a:t>5/2/2012</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1192AF15-CD64-4CEF-ADC5-1B6D86C697C4}" type="slidenum">
              <a:rPr lang="en-US" smtClean="0"/>
              <a:pPr/>
              <a:t>‹#›</a:t>
            </a:fld>
            <a:endParaRPr lang="en-US"/>
          </a:p>
        </p:txBody>
      </p:sp>
    </p:spTree>
    <p:extLst>
      <p:ext uri="{BB962C8B-B14F-4D97-AF65-F5344CB8AC3E}">
        <p14:creationId xmlns:p14="http://schemas.microsoft.com/office/powerpoint/2010/main" xmlns="" val="306051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a:solidFill>
                  <a:schemeClr val="tx1"/>
                </a:solidFill>
                <a:latin typeface="Garamond" pitchFamily="18" charset="0"/>
              </a:defRPr>
            </a:lvl1pPr>
            <a:lvl2pPr marL="742950" indent="-285750" defTabSz="920750" eaLnBrk="0" hangingPunct="0">
              <a:defRPr>
                <a:solidFill>
                  <a:schemeClr val="tx1"/>
                </a:solidFill>
                <a:latin typeface="Garamond" pitchFamily="18" charset="0"/>
              </a:defRPr>
            </a:lvl2pPr>
            <a:lvl3pPr marL="1143000" indent="-228600" defTabSz="920750" eaLnBrk="0" hangingPunct="0">
              <a:defRPr>
                <a:solidFill>
                  <a:schemeClr val="tx1"/>
                </a:solidFill>
                <a:latin typeface="Garamond" pitchFamily="18" charset="0"/>
              </a:defRPr>
            </a:lvl3pPr>
            <a:lvl4pPr marL="1600200" indent="-228600" defTabSz="920750" eaLnBrk="0" hangingPunct="0">
              <a:defRPr>
                <a:solidFill>
                  <a:schemeClr val="tx1"/>
                </a:solidFill>
                <a:latin typeface="Garamond" pitchFamily="18" charset="0"/>
              </a:defRPr>
            </a:lvl4pPr>
            <a:lvl5pPr marL="2057400" indent="-228600" defTabSz="920750" eaLnBrk="0" hangingPunct="0">
              <a:defRPr>
                <a:solidFill>
                  <a:schemeClr val="tx1"/>
                </a:solidFill>
                <a:latin typeface="Garamond" pitchFamily="18" charset="0"/>
              </a:defRPr>
            </a:lvl5pPr>
            <a:lvl6pPr marL="2514600" indent="-228600" defTabSz="920750" eaLnBrk="0" fontAlgn="base" hangingPunct="0">
              <a:spcBef>
                <a:spcPct val="0"/>
              </a:spcBef>
              <a:spcAft>
                <a:spcPct val="0"/>
              </a:spcAft>
              <a:defRPr>
                <a:solidFill>
                  <a:schemeClr val="tx1"/>
                </a:solidFill>
                <a:latin typeface="Garamond" pitchFamily="18" charset="0"/>
              </a:defRPr>
            </a:lvl6pPr>
            <a:lvl7pPr marL="2971800" indent="-228600" defTabSz="920750" eaLnBrk="0" fontAlgn="base" hangingPunct="0">
              <a:spcBef>
                <a:spcPct val="0"/>
              </a:spcBef>
              <a:spcAft>
                <a:spcPct val="0"/>
              </a:spcAft>
              <a:defRPr>
                <a:solidFill>
                  <a:schemeClr val="tx1"/>
                </a:solidFill>
                <a:latin typeface="Garamond" pitchFamily="18" charset="0"/>
              </a:defRPr>
            </a:lvl7pPr>
            <a:lvl8pPr marL="3429000" indent="-228600" defTabSz="920750" eaLnBrk="0" fontAlgn="base" hangingPunct="0">
              <a:spcBef>
                <a:spcPct val="0"/>
              </a:spcBef>
              <a:spcAft>
                <a:spcPct val="0"/>
              </a:spcAft>
              <a:defRPr>
                <a:solidFill>
                  <a:schemeClr val="tx1"/>
                </a:solidFill>
                <a:latin typeface="Garamond" pitchFamily="18" charset="0"/>
              </a:defRPr>
            </a:lvl8pPr>
            <a:lvl9pPr marL="3886200" indent="-228600" defTabSz="920750" eaLnBrk="0" fontAlgn="base" hangingPunct="0">
              <a:spcBef>
                <a:spcPct val="0"/>
              </a:spcBef>
              <a:spcAft>
                <a:spcPct val="0"/>
              </a:spcAft>
              <a:defRPr>
                <a:solidFill>
                  <a:schemeClr val="tx1"/>
                </a:solidFill>
                <a:latin typeface="Garamond" pitchFamily="18" charset="0"/>
              </a:defRPr>
            </a:lvl9pPr>
          </a:lstStyle>
          <a:p>
            <a:pPr eaLnBrk="1" hangingPunct="1"/>
            <a:fld id="{66C80E80-CBCF-4B78-A5DD-2E308055B137}" type="slidenum">
              <a:rPr lang="en-US" smtClean="0">
                <a:latin typeface="Arial" charset="0"/>
              </a:rPr>
              <a:pPr eaLnBrk="1" hangingPunct="1"/>
              <a:t>7</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7,971</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Garamond" pitchFamily="18" charset="0"/>
              </a:defRPr>
            </a:lvl1pPr>
            <a:lvl2pPr marL="742950" indent="-285750" defTabSz="922338" eaLnBrk="0" hangingPunct="0">
              <a:defRPr>
                <a:solidFill>
                  <a:schemeClr val="tx1"/>
                </a:solidFill>
                <a:latin typeface="Garamond" pitchFamily="18" charset="0"/>
              </a:defRPr>
            </a:lvl2pPr>
            <a:lvl3pPr marL="1143000" indent="-228600" defTabSz="922338" eaLnBrk="0" hangingPunct="0">
              <a:defRPr>
                <a:solidFill>
                  <a:schemeClr val="tx1"/>
                </a:solidFill>
                <a:latin typeface="Garamond" pitchFamily="18" charset="0"/>
              </a:defRPr>
            </a:lvl3pPr>
            <a:lvl4pPr marL="1600200" indent="-228600" defTabSz="922338" eaLnBrk="0" hangingPunct="0">
              <a:defRPr>
                <a:solidFill>
                  <a:schemeClr val="tx1"/>
                </a:solidFill>
                <a:latin typeface="Garamond" pitchFamily="18" charset="0"/>
              </a:defRPr>
            </a:lvl4pPr>
            <a:lvl5pPr marL="2057400" indent="-228600" defTabSz="922338" eaLnBrk="0" hangingPunct="0">
              <a:defRPr>
                <a:solidFill>
                  <a:schemeClr val="tx1"/>
                </a:solidFill>
                <a:latin typeface="Garamond" pitchFamily="18" charset="0"/>
              </a:defRPr>
            </a:lvl5pPr>
            <a:lvl6pPr marL="2514600" indent="-228600" defTabSz="922338" eaLnBrk="0" fontAlgn="base" hangingPunct="0">
              <a:spcBef>
                <a:spcPct val="0"/>
              </a:spcBef>
              <a:spcAft>
                <a:spcPct val="0"/>
              </a:spcAft>
              <a:defRPr>
                <a:solidFill>
                  <a:schemeClr val="tx1"/>
                </a:solidFill>
                <a:latin typeface="Garamond" pitchFamily="18" charset="0"/>
              </a:defRPr>
            </a:lvl6pPr>
            <a:lvl7pPr marL="2971800" indent="-228600" defTabSz="922338" eaLnBrk="0" fontAlgn="base" hangingPunct="0">
              <a:spcBef>
                <a:spcPct val="0"/>
              </a:spcBef>
              <a:spcAft>
                <a:spcPct val="0"/>
              </a:spcAft>
              <a:defRPr>
                <a:solidFill>
                  <a:schemeClr val="tx1"/>
                </a:solidFill>
                <a:latin typeface="Garamond" pitchFamily="18" charset="0"/>
              </a:defRPr>
            </a:lvl7pPr>
            <a:lvl8pPr marL="3429000" indent="-228600" defTabSz="922338" eaLnBrk="0" fontAlgn="base" hangingPunct="0">
              <a:spcBef>
                <a:spcPct val="0"/>
              </a:spcBef>
              <a:spcAft>
                <a:spcPct val="0"/>
              </a:spcAft>
              <a:defRPr>
                <a:solidFill>
                  <a:schemeClr val="tx1"/>
                </a:solidFill>
                <a:latin typeface="Garamond" pitchFamily="18" charset="0"/>
              </a:defRPr>
            </a:lvl8pPr>
            <a:lvl9pPr marL="3886200" indent="-228600" defTabSz="922338" eaLnBrk="0" fontAlgn="base" hangingPunct="0">
              <a:spcBef>
                <a:spcPct val="0"/>
              </a:spcBef>
              <a:spcAft>
                <a:spcPct val="0"/>
              </a:spcAft>
              <a:defRPr>
                <a:solidFill>
                  <a:schemeClr val="tx1"/>
                </a:solidFill>
                <a:latin typeface="Garamond" pitchFamily="18" charset="0"/>
              </a:defRPr>
            </a:lvl9pPr>
          </a:lstStyle>
          <a:p>
            <a:pPr eaLnBrk="1" hangingPunct="1"/>
            <a:fld id="{52A24A11-9AE8-4E6B-B2C8-10C201075A0B}" type="slidenum">
              <a:rPr lang="en-US" smtClean="0">
                <a:latin typeface="Arial" charset="0"/>
              </a:rPr>
              <a:pPr eaLnBrk="1" hangingPunct="1"/>
              <a:t>14</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7,971</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Garamond" pitchFamily="18" charset="0"/>
              </a:defRPr>
            </a:lvl1pPr>
            <a:lvl2pPr marL="742950" indent="-285750" defTabSz="922338" eaLnBrk="0" hangingPunct="0">
              <a:defRPr>
                <a:solidFill>
                  <a:schemeClr val="tx1"/>
                </a:solidFill>
                <a:latin typeface="Garamond" pitchFamily="18" charset="0"/>
              </a:defRPr>
            </a:lvl2pPr>
            <a:lvl3pPr marL="1143000" indent="-228600" defTabSz="922338" eaLnBrk="0" hangingPunct="0">
              <a:defRPr>
                <a:solidFill>
                  <a:schemeClr val="tx1"/>
                </a:solidFill>
                <a:latin typeface="Garamond" pitchFamily="18" charset="0"/>
              </a:defRPr>
            </a:lvl3pPr>
            <a:lvl4pPr marL="1600200" indent="-228600" defTabSz="922338" eaLnBrk="0" hangingPunct="0">
              <a:defRPr>
                <a:solidFill>
                  <a:schemeClr val="tx1"/>
                </a:solidFill>
                <a:latin typeface="Garamond" pitchFamily="18" charset="0"/>
              </a:defRPr>
            </a:lvl4pPr>
            <a:lvl5pPr marL="2057400" indent="-228600" defTabSz="922338" eaLnBrk="0" hangingPunct="0">
              <a:defRPr>
                <a:solidFill>
                  <a:schemeClr val="tx1"/>
                </a:solidFill>
                <a:latin typeface="Garamond" pitchFamily="18" charset="0"/>
              </a:defRPr>
            </a:lvl5pPr>
            <a:lvl6pPr marL="2514600" indent="-228600" defTabSz="922338" eaLnBrk="0" fontAlgn="base" hangingPunct="0">
              <a:spcBef>
                <a:spcPct val="0"/>
              </a:spcBef>
              <a:spcAft>
                <a:spcPct val="0"/>
              </a:spcAft>
              <a:defRPr>
                <a:solidFill>
                  <a:schemeClr val="tx1"/>
                </a:solidFill>
                <a:latin typeface="Garamond" pitchFamily="18" charset="0"/>
              </a:defRPr>
            </a:lvl6pPr>
            <a:lvl7pPr marL="2971800" indent="-228600" defTabSz="922338" eaLnBrk="0" fontAlgn="base" hangingPunct="0">
              <a:spcBef>
                <a:spcPct val="0"/>
              </a:spcBef>
              <a:spcAft>
                <a:spcPct val="0"/>
              </a:spcAft>
              <a:defRPr>
                <a:solidFill>
                  <a:schemeClr val="tx1"/>
                </a:solidFill>
                <a:latin typeface="Garamond" pitchFamily="18" charset="0"/>
              </a:defRPr>
            </a:lvl7pPr>
            <a:lvl8pPr marL="3429000" indent="-228600" defTabSz="922338" eaLnBrk="0" fontAlgn="base" hangingPunct="0">
              <a:spcBef>
                <a:spcPct val="0"/>
              </a:spcBef>
              <a:spcAft>
                <a:spcPct val="0"/>
              </a:spcAft>
              <a:defRPr>
                <a:solidFill>
                  <a:schemeClr val="tx1"/>
                </a:solidFill>
                <a:latin typeface="Garamond" pitchFamily="18" charset="0"/>
              </a:defRPr>
            </a:lvl8pPr>
            <a:lvl9pPr marL="3886200" indent="-228600" defTabSz="922338" eaLnBrk="0" fontAlgn="base" hangingPunct="0">
              <a:spcBef>
                <a:spcPct val="0"/>
              </a:spcBef>
              <a:spcAft>
                <a:spcPct val="0"/>
              </a:spcAft>
              <a:defRPr>
                <a:solidFill>
                  <a:schemeClr val="tx1"/>
                </a:solidFill>
                <a:latin typeface="Garamond" pitchFamily="18" charset="0"/>
              </a:defRPr>
            </a:lvl9pPr>
          </a:lstStyle>
          <a:p>
            <a:pPr eaLnBrk="1" hangingPunct="1"/>
            <a:fld id="{52A24A11-9AE8-4E6B-B2C8-10C201075A0B}" type="slidenum">
              <a:rPr lang="en-US" smtClean="0">
                <a:latin typeface="Arial" charset="0"/>
              </a:rPr>
              <a:pPr eaLnBrk="1" hangingPunct="1"/>
              <a:t>16</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7,971</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Garamond" pitchFamily="18" charset="0"/>
              </a:defRPr>
            </a:lvl1pPr>
            <a:lvl2pPr marL="742950" indent="-285750" defTabSz="922338" eaLnBrk="0" hangingPunct="0">
              <a:defRPr>
                <a:solidFill>
                  <a:schemeClr val="tx1"/>
                </a:solidFill>
                <a:latin typeface="Garamond" pitchFamily="18" charset="0"/>
              </a:defRPr>
            </a:lvl2pPr>
            <a:lvl3pPr marL="1143000" indent="-228600" defTabSz="922338" eaLnBrk="0" hangingPunct="0">
              <a:defRPr>
                <a:solidFill>
                  <a:schemeClr val="tx1"/>
                </a:solidFill>
                <a:latin typeface="Garamond" pitchFamily="18" charset="0"/>
              </a:defRPr>
            </a:lvl3pPr>
            <a:lvl4pPr marL="1600200" indent="-228600" defTabSz="922338" eaLnBrk="0" hangingPunct="0">
              <a:defRPr>
                <a:solidFill>
                  <a:schemeClr val="tx1"/>
                </a:solidFill>
                <a:latin typeface="Garamond" pitchFamily="18" charset="0"/>
              </a:defRPr>
            </a:lvl4pPr>
            <a:lvl5pPr marL="2057400" indent="-228600" defTabSz="922338" eaLnBrk="0" hangingPunct="0">
              <a:defRPr>
                <a:solidFill>
                  <a:schemeClr val="tx1"/>
                </a:solidFill>
                <a:latin typeface="Garamond" pitchFamily="18" charset="0"/>
              </a:defRPr>
            </a:lvl5pPr>
            <a:lvl6pPr marL="2514600" indent="-228600" defTabSz="922338" eaLnBrk="0" fontAlgn="base" hangingPunct="0">
              <a:spcBef>
                <a:spcPct val="0"/>
              </a:spcBef>
              <a:spcAft>
                <a:spcPct val="0"/>
              </a:spcAft>
              <a:defRPr>
                <a:solidFill>
                  <a:schemeClr val="tx1"/>
                </a:solidFill>
                <a:latin typeface="Garamond" pitchFamily="18" charset="0"/>
              </a:defRPr>
            </a:lvl6pPr>
            <a:lvl7pPr marL="2971800" indent="-228600" defTabSz="922338" eaLnBrk="0" fontAlgn="base" hangingPunct="0">
              <a:spcBef>
                <a:spcPct val="0"/>
              </a:spcBef>
              <a:spcAft>
                <a:spcPct val="0"/>
              </a:spcAft>
              <a:defRPr>
                <a:solidFill>
                  <a:schemeClr val="tx1"/>
                </a:solidFill>
                <a:latin typeface="Garamond" pitchFamily="18" charset="0"/>
              </a:defRPr>
            </a:lvl7pPr>
            <a:lvl8pPr marL="3429000" indent="-228600" defTabSz="922338" eaLnBrk="0" fontAlgn="base" hangingPunct="0">
              <a:spcBef>
                <a:spcPct val="0"/>
              </a:spcBef>
              <a:spcAft>
                <a:spcPct val="0"/>
              </a:spcAft>
              <a:defRPr>
                <a:solidFill>
                  <a:schemeClr val="tx1"/>
                </a:solidFill>
                <a:latin typeface="Garamond" pitchFamily="18" charset="0"/>
              </a:defRPr>
            </a:lvl8pPr>
            <a:lvl9pPr marL="3886200" indent="-228600" defTabSz="922338" eaLnBrk="0" fontAlgn="base" hangingPunct="0">
              <a:spcBef>
                <a:spcPct val="0"/>
              </a:spcBef>
              <a:spcAft>
                <a:spcPct val="0"/>
              </a:spcAft>
              <a:defRPr>
                <a:solidFill>
                  <a:schemeClr val="tx1"/>
                </a:solidFill>
                <a:latin typeface="Garamond" pitchFamily="18" charset="0"/>
              </a:defRPr>
            </a:lvl9pPr>
          </a:lstStyle>
          <a:p>
            <a:pPr eaLnBrk="1" hangingPunct="1"/>
            <a:fld id="{52A24A11-9AE8-4E6B-B2C8-10C201075A0B}" type="slidenum">
              <a:rPr lang="en-US" smtClean="0">
                <a:latin typeface="Arial" charset="0"/>
              </a:rPr>
              <a:pPr eaLnBrk="1" hangingPunct="1"/>
              <a:t>17</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1A0F1A8-51B5-447B-ABF7-1885EE41332E}" type="datetimeFigureOut">
              <a:rPr lang="en-US" smtClean="0"/>
              <a:pPr/>
              <a:t>5/2/2012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D6D5D92-9A49-428D-A78B-452935A033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A0F1A8-51B5-447B-ABF7-1885EE41332E}"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D5D92-9A49-428D-A78B-452935A033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A0F1A8-51B5-447B-ABF7-1885EE41332E}"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D5D92-9A49-428D-A78B-452935A033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5B3404C5-D429-4553-89D9-EB9CF54A3A84}" type="slidenum">
              <a:rPr lang="en-US"/>
              <a:pPr>
                <a:defRPr/>
              </a:pPr>
              <a:t>‹#›</a:t>
            </a:fld>
            <a:endParaRPr lang="en-US" dirty="0"/>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859224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66F217-B464-476E-BA96-1BFC36ECEFB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128067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F217-B464-476E-BA96-1BFC36ECEFB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99124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6F217-B464-476E-BA96-1BFC36ECEFB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41201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66F217-B464-476E-BA96-1BFC36ECEFBC}"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74993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66F217-B464-476E-BA96-1BFC36ECEFBC}" type="datetimeFigureOut">
              <a:rPr lang="en-US" smtClean="0"/>
              <a:pPr/>
              <a:t>5/2/2012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170961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66F217-B464-476E-BA96-1BFC36ECEFBC}" type="datetimeFigureOut">
              <a:rPr lang="en-US" smtClean="0"/>
              <a:pPr/>
              <a:t>5/2/2012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81252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6F217-B464-476E-BA96-1BFC36ECEFBC}" type="datetimeFigureOut">
              <a:rPr lang="en-US" smtClean="0"/>
              <a:pPr/>
              <a:t>5/2/2012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104585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lvl1pPr marL="342900" indent="-342900">
              <a:buClr>
                <a:srgbClr val="FFC000"/>
              </a:buClr>
              <a:buFontTx/>
              <a:buBlip>
                <a:blip r:embed="rId2"/>
              </a:buBlip>
              <a:defRPr/>
            </a:lvl1pPr>
            <a:lvl2pPr marL="742950" indent="-285750">
              <a:buClr>
                <a:srgbClr val="FFC000"/>
              </a:buClr>
              <a:buFontTx/>
              <a:buBlip>
                <a:blip r:embed="rId2"/>
              </a:buBlip>
              <a:defRPr/>
            </a:lvl2pPr>
            <a:lvl3pPr marL="1143000" indent="-228600">
              <a:buClr>
                <a:srgbClr val="FFC000"/>
              </a:buClr>
              <a:buFontTx/>
              <a:buBlip>
                <a:blip r:embed="rId2"/>
              </a:buBlip>
              <a:defRPr/>
            </a:lvl3pPr>
            <a:lvl4pPr marL="1600200" indent="-228600">
              <a:buClr>
                <a:srgbClr val="FFC000"/>
              </a:buClr>
              <a:buFontTx/>
              <a:buBlip>
                <a:blip r:embed="rId2"/>
              </a:buBlip>
              <a:defRPr/>
            </a:lvl4pPr>
            <a:lvl5pPr marL="2057400" indent="-228600">
              <a:buFontTx/>
              <a:buBlip>
                <a:blip r:embed="rId2"/>
              </a:buBlip>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B1A0F1A8-51B5-447B-ABF7-1885EE41332E}" type="datetimeFigureOut">
              <a:rPr lang="en-US" smtClean="0"/>
              <a:pPr/>
              <a:t>5/2/2012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D6D5D92-9A49-428D-A78B-452935A033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6F217-B464-476E-BA96-1BFC36ECEFBC}"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2047630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6F217-B464-476E-BA96-1BFC36ECEFBC}"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3329928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F217-B464-476E-BA96-1BFC36ECEFB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698245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6F217-B464-476E-BA96-1BFC36ECEFB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3051425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AA164-E7C5-4F6F-95F4-504A6695BD3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1814650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AA164-E7C5-4F6F-95F4-504A6695BD3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1786104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AA164-E7C5-4F6F-95F4-504A6695BD3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938768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AA164-E7C5-4F6F-95F4-504A6695BD3C}"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73467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AA164-E7C5-4F6F-95F4-504A6695BD3C}" type="datetimeFigureOut">
              <a:rPr lang="en-US" smtClean="0"/>
              <a:pPr/>
              <a:t>5/2/2012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1058043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AA164-E7C5-4F6F-95F4-504A6695BD3C}" type="datetimeFigureOut">
              <a:rPr lang="en-US" smtClean="0"/>
              <a:pPr/>
              <a:t>5/2/2012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97873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1A0F1A8-51B5-447B-ABF7-1885EE41332E}" type="datetimeFigureOut">
              <a:rPr lang="en-US" smtClean="0"/>
              <a:pPr/>
              <a:t>5/2/2012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D6D5D92-9A49-428D-A78B-452935A033A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AA164-E7C5-4F6F-95F4-504A6695BD3C}" type="datetimeFigureOut">
              <a:rPr lang="en-US" smtClean="0"/>
              <a:pPr/>
              <a:t>5/2/2012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2200344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AA164-E7C5-4F6F-95F4-504A6695BD3C}"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416558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AA164-E7C5-4F6F-95F4-504A6695BD3C}"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1874136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AA164-E7C5-4F6F-95F4-504A6695BD3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2146849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AA164-E7C5-4F6F-95F4-504A6695BD3C}"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398316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1A0F1A8-51B5-447B-ABF7-1885EE41332E}" type="datetimeFigureOut">
              <a:rPr lang="en-US" smtClean="0"/>
              <a:pPr/>
              <a:t>5/2/2012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D6D5D92-9A49-428D-A78B-452935A033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1A0F1A8-51B5-447B-ABF7-1885EE41332E}"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D6D5D92-9A49-428D-A78B-452935A033A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1A0F1A8-51B5-447B-ABF7-1885EE41332E}" type="datetimeFigureOut">
              <a:rPr lang="en-US" smtClean="0"/>
              <a:pPr/>
              <a:t>5/2/2012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D5D92-9A49-428D-A78B-452935A033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A0F1A8-51B5-447B-ABF7-1885EE41332E}" type="datetimeFigureOut">
              <a:rPr lang="en-US" smtClean="0"/>
              <a:pPr/>
              <a:t>5/2/2012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D5D92-9A49-428D-A78B-452935A033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1A0F1A8-51B5-447B-ABF7-1885EE41332E}" type="datetimeFigureOut">
              <a:rPr lang="en-US" smtClean="0"/>
              <a:pPr/>
              <a:t>5/2/2012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D5D92-9A49-428D-A78B-452935A033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1A0F1A8-51B5-447B-ABF7-1885EE41332E}"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D6D5D92-9A49-428D-A78B-452935A033A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1A0F1A8-51B5-447B-ABF7-1885EE41332E}" type="datetimeFigureOut">
              <a:rPr lang="en-US" smtClean="0"/>
              <a:pPr/>
              <a:t>5/2/2012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D6D5D92-9A49-428D-A78B-452935A033A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6F217-B464-476E-BA96-1BFC36ECEFBC}" type="datetimeFigureOut">
              <a:rPr lang="en-US" smtClean="0"/>
              <a:pPr/>
              <a:t>5/2/2012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07706-A18E-4185-91AF-A050D7E2C768}" type="slidenum">
              <a:rPr lang="en-US" smtClean="0"/>
              <a:pPr/>
              <a:t>‹#›</a:t>
            </a:fld>
            <a:endParaRPr lang="en-US"/>
          </a:p>
        </p:txBody>
      </p:sp>
    </p:spTree>
    <p:extLst>
      <p:ext uri="{BB962C8B-B14F-4D97-AF65-F5344CB8AC3E}">
        <p14:creationId xmlns:p14="http://schemas.microsoft.com/office/powerpoint/2010/main" xmlns="" val="25082982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AA164-E7C5-4F6F-95F4-504A6695BD3C}" type="datetimeFigureOut">
              <a:rPr lang="en-US" smtClean="0"/>
              <a:pPr/>
              <a:t>5/2/2012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7E0D2-6957-409F-80C6-8D6B224E5776}" type="slidenum">
              <a:rPr lang="en-US" smtClean="0"/>
              <a:pPr/>
              <a:t>‹#›</a:t>
            </a:fld>
            <a:endParaRPr lang="en-US"/>
          </a:p>
        </p:txBody>
      </p:sp>
    </p:spTree>
    <p:extLst>
      <p:ext uri="{BB962C8B-B14F-4D97-AF65-F5344CB8AC3E}">
        <p14:creationId xmlns:p14="http://schemas.microsoft.com/office/powerpoint/2010/main" xmlns="" val="30449584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458200" cy="1222375"/>
          </a:xfrm>
        </p:spPr>
        <p:txBody>
          <a:bodyPr>
            <a:normAutofit/>
          </a:bodyPr>
          <a:lstStyle/>
          <a:p>
            <a:r>
              <a:rPr lang="en-US" sz="4000" b="1" dirty="0" smtClean="0">
                <a:effectLst>
                  <a:outerShdw blurRad="38100" dist="38100" dir="2700000" algn="tl">
                    <a:srgbClr val="000000">
                      <a:alpha val="43137"/>
                    </a:srgbClr>
                  </a:outerShdw>
                  <a:reflection blurRad="12700" stA="48000" endA="300" endPos="55000" dir="5400000" sy="-90000" algn="bl" rotWithShape="0"/>
                </a:effectLst>
              </a:rPr>
              <a:t>Q1 2012 results</a:t>
            </a:r>
            <a:endParaRPr lang="en-US" sz="40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Subtitle 2"/>
          <p:cNvSpPr>
            <a:spLocks noGrp="1"/>
          </p:cNvSpPr>
          <p:nvPr>
            <p:ph type="subTitle" idx="1"/>
          </p:nvPr>
        </p:nvSpPr>
        <p:spPr/>
        <p:txBody>
          <a:bodyPr/>
          <a:lstStyle/>
          <a:p>
            <a:r>
              <a:rPr lang="en-US" b="1" dirty="0" smtClean="0">
                <a:effectLst>
                  <a:outerShdw blurRad="38100" dist="38100" dir="2700000" algn="tl">
                    <a:srgbClr val="000000">
                      <a:alpha val="43137"/>
                    </a:srgbClr>
                  </a:outerShdw>
                </a:effectLst>
              </a:rPr>
              <a:t>Investor Presentation</a:t>
            </a:r>
            <a:endParaRPr lang="en-US" b="1" dirty="0" smtClean="0"/>
          </a:p>
          <a:p>
            <a:r>
              <a:rPr lang="en-US" b="1" dirty="0" smtClean="0">
                <a:effectLst>
                  <a:outerShdw blurRad="38100" dist="38100" dir="2700000" algn="tl">
                    <a:srgbClr val="000000">
                      <a:alpha val="43137"/>
                    </a:srgbClr>
                  </a:outerShdw>
                </a:effectLst>
              </a:rPr>
              <a:t>May 2, 2012</a:t>
            </a:r>
            <a:endParaRPr lang="en-US"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2636350"/>
            <a:ext cx="4322763" cy="1547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699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EMEA and NA ICL q1 results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rmAutofit fontScale="92500" lnSpcReduction="10000"/>
          </a:bodyPr>
          <a:lstStyle/>
          <a:p>
            <a:r>
              <a:rPr lang="en-US" dirty="0" smtClean="0"/>
              <a:t>  </a:t>
            </a:r>
            <a:r>
              <a:rPr lang="en-US" sz="2800" b="1" dirty="0" smtClean="0">
                <a:effectLst>
                  <a:outerShdw blurRad="38100" dist="38100" dir="2700000" algn="tl">
                    <a:srgbClr val="000000">
                      <a:alpha val="43137"/>
                    </a:srgbClr>
                  </a:outerShdw>
                </a:effectLst>
              </a:rPr>
              <a:t>EMEA growth was at 2% (unusually low rate)</a:t>
            </a:r>
          </a:p>
          <a:p>
            <a:pPr lvl="1"/>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During March 2011 we introduced the V4b and stocking distributors ordered the new ranges.</a:t>
            </a:r>
          </a:p>
          <a:p>
            <a:pPr lvl="1"/>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WOC held in February reduced refractive procedures overall particularly in Mideast.  Meeting not held in 2011.</a:t>
            </a:r>
          </a:p>
          <a:p>
            <a:pPr lvl="1"/>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Two fairly large orders held at quarter end due to import regulations and payment limitations.</a:t>
            </a:r>
          </a:p>
          <a:p>
            <a:pPr lvl="1"/>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58% of all ICLs were V4c during the quarter.</a:t>
            </a:r>
          </a:p>
          <a:p>
            <a:pPr lvl="2"/>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 Over 1,000 implanted  and AquaPORT worked every time.  </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NA growth was 4%</a:t>
            </a:r>
          </a:p>
          <a:p>
            <a:pPr lvl="1"/>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U.S. civilian sales increased by 6% while military sales decreased by 34%.  Military 8% of total U.S. ICL sales.</a:t>
            </a:r>
            <a:endParaRPr lang="en-US" sz="2400" b="1" dirty="0">
              <a:effectLst>
                <a:outerShdw blurRad="38100" dist="38100" dir="2700000" algn="tl">
                  <a:srgbClr val="000000">
                    <a:alpha val="43137"/>
                  </a:srgbClr>
                </a:outerShdw>
              </a:effectLst>
            </a:endParaRPr>
          </a:p>
        </p:txBody>
      </p:sp>
      <p:grpSp>
        <p:nvGrpSpPr>
          <p:cNvPr id="4" name="Group 9"/>
          <p:cNvGrpSpPr>
            <a:grpSpLocks/>
          </p:cNvGrpSpPr>
          <p:nvPr/>
        </p:nvGrpSpPr>
        <p:grpSpPr bwMode="auto">
          <a:xfrm>
            <a:off x="8077200" y="6392974"/>
            <a:ext cx="928688" cy="312625"/>
            <a:chOff x="7086600" y="6077572"/>
            <a:chExt cx="1919805" cy="628027"/>
          </a:xfrm>
        </p:grpSpPr>
        <p:pic>
          <p:nvPicPr>
            <p:cNvPr id="5"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205345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Q1 2012 IOL Results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rmAutofit fontScale="92500" lnSpcReduction="20000"/>
          </a:bodyPr>
          <a:lstStyle/>
          <a:p>
            <a:r>
              <a:rPr lang="en-US" b="1" dirty="0" smtClean="0">
                <a:effectLst>
                  <a:outerShdw blurRad="38100" dist="38100" dir="2700000" algn="tl">
                    <a:srgbClr val="000000">
                      <a:alpha val="43137"/>
                    </a:srgbClr>
                  </a:outerShdw>
                </a:effectLst>
              </a:rPr>
              <a:t>  IOL sales declined 11% or $762k during the quarter.</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During Q1/11 we sold IOL inventory to new distributor, this accounts for half of the total decline.</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IOL sales in Japan declined 7% or $221k.</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Very aggressive competitive pricing during the quarter.</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Japan IOL sales have increased 6% during April.</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Decrease of IOL sales in low end silicon segment in U.S. were not offset by gains in nanoFLEX and Toric IOLs.</a:t>
            </a:r>
            <a:endParaRPr lang="en-US" b="1" dirty="0">
              <a:effectLst>
                <a:outerShdw blurRad="38100" dist="38100" dir="2700000" algn="tl">
                  <a:srgbClr val="000000">
                    <a:alpha val="43137"/>
                  </a:srgbClr>
                </a:outerShdw>
              </a:effectLst>
            </a:endParaRPr>
          </a:p>
        </p:txBody>
      </p:sp>
      <p:grpSp>
        <p:nvGrpSpPr>
          <p:cNvPr id="4" name="Group 9"/>
          <p:cNvGrpSpPr>
            <a:grpSpLocks/>
          </p:cNvGrpSpPr>
          <p:nvPr/>
        </p:nvGrpSpPr>
        <p:grpSpPr bwMode="auto">
          <a:xfrm>
            <a:off x="8077200" y="6392974"/>
            <a:ext cx="928688" cy="312625"/>
            <a:chOff x="7086600" y="6077572"/>
            <a:chExt cx="1919805" cy="628027"/>
          </a:xfrm>
        </p:grpSpPr>
        <p:pic>
          <p:nvPicPr>
            <p:cNvPr id="5"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2188237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Overall Q1 start to 2012</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rmAutofit fontScale="92500"/>
          </a:bodyPr>
          <a:lstStyle/>
          <a:p>
            <a:r>
              <a:rPr lang="en-US" b="1" dirty="0" smtClean="0">
                <a:effectLst>
                  <a:outerShdw blurRad="38100" dist="38100" dir="2700000" algn="tl">
                    <a:srgbClr val="000000">
                      <a:alpha val="43137"/>
                    </a:srgbClr>
                  </a:outerShdw>
                </a:effectLst>
              </a:rPr>
              <a:t>  25% ICL growth rate is healthy start.  Q1 2011 was only 18% when we posted a 32% for the year.</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S</a:t>
            </a:r>
            <a:r>
              <a:rPr lang="en-US" b="1" dirty="0" smtClean="0">
                <a:effectLst>
                  <a:outerShdw blurRad="38100" dist="38100" dir="2700000" algn="tl">
                    <a:srgbClr val="000000">
                      <a:alpha val="43137"/>
                    </a:srgbClr>
                  </a:outerShdw>
                </a:effectLst>
              </a:rPr>
              <a:t>lower start with our IOL sales, but with new products and the comparatives for the remainder of year we see growth returning.</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We reiterate our confidence in achieving our 2012 Key Metrics for the full year.</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Key progress made during the quarter will help drive performance for the remainder of year.</a:t>
            </a:r>
            <a:endParaRPr lang="en-US" b="1" dirty="0">
              <a:effectLst>
                <a:outerShdw blurRad="38100" dist="38100" dir="2700000" algn="tl">
                  <a:srgbClr val="000000">
                    <a:alpha val="43137"/>
                  </a:srgbClr>
                </a:outerShdw>
              </a:effectLst>
            </a:endParaRPr>
          </a:p>
        </p:txBody>
      </p:sp>
      <p:grpSp>
        <p:nvGrpSpPr>
          <p:cNvPr id="4" name="Group 9"/>
          <p:cNvGrpSpPr>
            <a:grpSpLocks/>
          </p:cNvGrpSpPr>
          <p:nvPr/>
        </p:nvGrpSpPr>
        <p:grpSpPr bwMode="auto">
          <a:xfrm>
            <a:off x="8077200" y="6392974"/>
            <a:ext cx="928688" cy="312625"/>
            <a:chOff x="7086600" y="6077572"/>
            <a:chExt cx="1919805" cy="628027"/>
          </a:xfrm>
        </p:grpSpPr>
        <p:pic>
          <p:nvPicPr>
            <p:cNvPr id="5"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266604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b="1" dirty="0" smtClean="0">
                <a:effectLst>
                  <a:outerShdw blurRad="38100" dist="38100" dir="2700000" algn="tl">
                    <a:srgbClr val="000000">
                      <a:alpha val="43137"/>
                    </a:srgbClr>
                  </a:outerShdw>
                </a:effectLst>
              </a:rPr>
              <a:t>Deborah Andrews</a:t>
            </a:r>
          </a:p>
          <a:p>
            <a:pPr algn="ctr"/>
            <a:r>
              <a:rPr lang="en-US" b="1" dirty="0" smtClean="0">
                <a:effectLst>
                  <a:outerShdw blurRad="38100" dist="38100" dir="2700000" algn="tl">
                    <a:srgbClr val="000000">
                      <a:alpha val="43137"/>
                    </a:srgbClr>
                  </a:outerShdw>
                </a:effectLst>
              </a:rPr>
              <a:t>Chief Financial Officer</a:t>
            </a:r>
            <a:endParaRPr lang="en-US"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Financial review</a:t>
            </a:r>
            <a:br>
              <a:rPr lang="en-US" b="1" dirty="0" smtClean="0">
                <a:effectLst>
                  <a:outerShdw blurRad="38100" dist="38100" dir="2700000" algn="tl">
                    <a:srgbClr val="000000">
                      <a:alpha val="43137"/>
                    </a:srgbClr>
                  </a:outerShdw>
                  <a:reflection blurRad="12700" stA="48000" endA="300" endPos="55000" dir="5400000" sy="-90000" algn="bl" rotWithShape="0"/>
                </a:effectLst>
              </a:rPr>
            </a:br>
            <a:r>
              <a:rPr lang="en-US" b="1" dirty="0" smtClean="0">
                <a:effectLst>
                  <a:outerShdw blurRad="38100" dist="38100" dir="2700000" algn="tl">
                    <a:srgbClr val="000000">
                      <a:alpha val="43137"/>
                    </a:srgbClr>
                  </a:outerShdw>
                  <a:reflection blurRad="12700" stA="48000" endA="300" endPos="55000" dir="5400000" sy="-90000" algn="bl" rotWithShape="0"/>
                </a:effectLst>
              </a:rPr>
              <a:t>manufacturing consolidation update</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pSp>
        <p:nvGrpSpPr>
          <p:cNvPr id="7" name="Group 9"/>
          <p:cNvGrpSpPr>
            <a:grpSpLocks/>
          </p:cNvGrpSpPr>
          <p:nvPr/>
        </p:nvGrpSpPr>
        <p:grpSpPr bwMode="auto">
          <a:xfrm>
            <a:off x="8077200" y="6392974"/>
            <a:ext cx="928688" cy="312625"/>
            <a:chOff x="7086600" y="6077572"/>
            <a:chExt cx="1919805" cy="628027"/>
          </a:xfrm>
        </p:grpSpPr>
        <p:pic>
          <p:nvPicPr>
            <p:cNvPr id="8"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94034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defRPr/>
            </a:pPr>
            <a:r>
              <a:rPr lang="en-US" sz="5300" dirty="0" smtClean="0">
                <a:effectLst>
                  <a:outerShdw blurRad="38100" dist="38100" dir="2700000" algn="tl">
                    <a:srgbClr val="000000">
                      <a:alpha val="43137"/>
                    </a:srgbClr>
                  </a:outerShdw>
                </a:effectLst>
              </a:rPr>
              <a:t>2012 Q1 GAAP Results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Comparison to Q1 2011 ($000’s)</a:t>
            </a:r>
            <a:endParaRPr lang="en-US" sz="2700"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18866320"/>
              </p:ext>
            </p:extLst>
          </p:nvPr>
        </p:nvGraphicFramePr>
        <p:xfrm>
          <a:off x="436563" y="1600200"/>
          <a:ext cx="8382000" cy="4867553"/>
        </p:xfrm>
        <a:graphic>
          <a:graphicData uri="http://schemas.openxmlformats.org/drawingml/2006/table">
            <a:tbl>
              <a:tblPr firstRow="1" bandRow="1">
                <a:tableStyleId>{5C22544A-7EE6-4342-B048-85BDC9FD1C3A}</a:tableStyleId>
              </a:tblPr>
              <a:tblGrid>
                <a:gridCol w="2916237"/>
                <a:gridCol w="1600200"/>
                <a:gridCol w="1447800"/>
                <a:gridCol w="2417763"/>
              </a:tblGrid>
              <a:tr h="458333">
                <a:tc>
                  <a:txBody>
                    <a:bodyPr/>
                    <a:lstStyle/>
                    <a:p>
                      <a:endParaRPr lang="en-US" sz="2400" u="sng" dirty="0">
                        <a:effectLst>
                          <a:outerShdw blurRad="38100" dist="38100" dir="2700000" algn="tl">
                            <a:srgbClr val="000000">
                              <a:alpha val="43137"/>
                            </a:srgbClr>
                          </a:outerShdw>
                        </a:effectLst>
                      </a:endParaRPr>
                    </a:p>
                  </a:txBody>
                  <a:tcPr marT="45729" marB="45729"/>
                </a:tc>
                <a:tc>
                  <a:txBody>
                    <a:bodyPr/>
                    <a:lstStyle/>
                    <a:p>
                      <a:pPr algn="ctr"/>
                      <a:r>
                        <a:rPr lang="en-US" sz="2400" u="sng" dirty="0" smtClean="0">
                          <a:effectLst>
                            <a:outerShdw blurRad="38100" dist="38100" dir="2700000" algn="tl">
                              <a:srgbClr val="000000">
                                <a:alpha val="43137"/>
                              </a:srgbClr>
                            </a:outerShdw>
                          </a:effectLst>
                        </a:rPr>
                        <a:t>Q1 2012</a:t>
                      </a:r>
                      <a:endParaRPr lang="en-US" sz="2400" u="sng" dirty="0">
                        <a:effectLst>
                          <a:outerShdw blurRad="38100" dist="38100" dir="2700000" algn="tl">
                            <a:srgbClr val="000000">
                              <a:alpha val="43137"/>
                            </a:srgbClr>
                          </a:outerShdw>
                        </a:effectLst>
                      </a:endParaRPr>
                    </a:p>
                  </a:txBody>
                  <a:tcPr marT="45729" marB="45729"/>
                </a:tc>
                <a:tc>
                  <a:txBody>
                    <a:bodyPr/>
                    <a:lstStyle/>
                    <a:p>
                      <a:pPr algn="ctr"/>
                      <a:r>
                        <a:rPr lang="en-US" sz="2400" u="sng" dirty="0" smtClean="0">
                          <a:effectLst>
                            <a:outerShdw blurRad="38100" dist="38100" dir="2700000" algn="tl">
                              <a:srgbClr val="000000">
                                <a:alpha val="43137"/>
                              </a:srgbClr>
                            </a:outerShdw>
                          </a:effectLst>
                        </a:rPr>
                        <a:t>Q1 2011</a:t>
                      </a:r>
                      <a:endParaRPr lang="en-US" sz="2400" u="sng" dirty="0">
                        <a:effectLst>
                          <a:outerShdw blurRad="38100" dist="38100" dir="2700000" algn="tl">
                            <a:srgbClr val="000000">
                              <a:alpha val="43137"/>
                            </a:srgbClr>
                          </a:outerShdw>
                        </a:effectLst>
                      </a:endParaRPr>
                    </a:p>
                  </a:txBody>
                  <a:tcPr marT="45729" marB="45729"/>
                </a:tc>
                <a:tc>
                  <a:txBody>
                    <a:bodyPr/>
                    <a:lstStyle/>
                    <a:p>
                      <a:pPr algn="ctr"/>
                      <a:r>
                        <a:rPr lang="en-US" sz="2400" u="sng" dirty="0" smtClean="0">
                          <a:effectLst>
                            <a:outerShdw blurRad="38100" dist="38100" dir="2700000" algn="tl">
                              <a:srgbClr val="000000">
                                <a:alpha val="43137"/>
                              </a:srgbClr>
                            </a:outerShdw>
                          </a:effectLst>
                        </a:rPr>
                        <a:t>Improvement</a:t>
                      </a:r>
                      <a:endParaRPr lang="en-US" sz="2400" u="sng" dirty="0">
                        <a:effectLst>
                          <a:outerShdw blurRad="38100" dist="38100" dir="2700000" algn="tl">
                            <a:srgbClr val="000000">
                              <a:alpha val="43137"/>
                            </a:srgbClr>
                          </a:outerShdw>
                        </a:effectLst>
                      </a:endParaRPr>
                    </a:p>
                  </a:txBody>
                  <a:tcPr marT="45729" marB="45729"/>
                </a:tc>
              </a:tr>
              <a:tr h="489726">
                <a:tc>
                  <a:txBody>
                    <a:bodyPr/>
                    <a:lstStyle/>
                    <a:p>
                      <a:r>
                        <a:rPr lang="en-US" sz="2000" b="1" dirty="0" smtClean="0">
                          <a:effectLst>
                            <a:outerShdw blurRad="38100" dist="38100" dir="2700000" algn="tl">
                              <a:srgbClr val="000000">
                                <a:alpha val="43137"/>
                              </a:srgbClr>
                            </a:outerShdw>
                          </a:effectLst>
                        </a:rPr>
                        <a:t>Revenue</a:t>
                      </a:r>
                    </a:p>
                  </a:txBody>
                  <a:tcPr marT="45729" marB="45729"/>
                </a:tc>
                <a:tc>
                  <a:txBody>
                    <a:bodyPr/>
                    <a:lstStyle/>
                    <a:p>
                      <a:pPr algn="ctr"/>
                      <a:r>
                        <a:rPr lang="en-US" sz="2400" b="1" dirty="0" smtClean="0">
                          <a:effectLst>
                            <a:outerShdw blurRad="38100" dist="38100" dir="2700000" algn="tl">
                              <a:srgbClr val="000000">
                                <a:alpha val="43137"/>
                              </a:srgbClr>
                            </a:outerShdw>
                          </a:effectLst>
                        </a:rPr>
                        <a:t>$15,509</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$14,849</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+$660/+4.4%</a:t>
                      </a:r>
                      <a:endParaRPr lang="en-US" sz="2400" b="1" dirty="0">
                        <a:effectLst>
                          <a:outerShdw blurRad="38100" dist="38100" dir="2700000" algn="tl">
                            <a:srgbClr val="000000">
                              <a:alpha val="43137"/>
                            </a:srgbClr>
                          </a:outerShdw>
                        </a:effectLst>
                      </a:endParaRPr>
                    </a:p>
                  </a:txBody>
                  <a:tcPr marT="45729" marB="45729"/>
                </a:tc>
              </a:tr>
              <a:tr h="489726">
                <a:tc>
                  <a:txBody>
                    <a:bodyPr/>
                    <a:lstStyle/>
                    <a:p>
                      <a:r>
                        <a:rPr lang="en-US" sz="2000" b="1" dirty="0" smtClean="0">
                          <a:effectLst>
                            <a:outerShdw blurRad="38100" dist="38100" dir="2700000" algn="tl">
                              <a:srgbClr val="000000">
                                <a:alpha val="43137"/>
                              </a:srgbClr>
                            </a:outerShdw>
                          </a:effectLst>
                        </a:rPr>
                        <a:t>Gross</a:t>
                      </a:r>
                      <a:r>
                        <a:rPr lang="en-US" sz="2000" b="1" baseline="0" dirty="0" smtClean="0">
                          <a:effectLst>
                            <a:outerShdw blurRad="38100" dist="38100" dir="2700000" algn="tl">
                              <a:srgbClr val="000000">
                                <a:alpha val="43137"/>
                              </a:srgbClr>
                            </a:outerShdw>
                          </a:effectLst>
                        </a:rPr>
                        <a:t> Profit Dollars</a:t>
                      </a:r>
                      <a:endParaRPr lang="en-US" sz="20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$10,902</a:t>
                      </a:r>
                    </a:p>
                  </a:txBody>
                  <a:tcPr marT="45729" marB="45729"/>
                </a:tc>
                <a:tc>
                  <a:txBody>
                    <a:bodyPr/>
                    <a:lstStyle/>
                    <a:p>
                      <a:pPr algn="ctr"/>
                      <a:r>
                        <a:rPr lang="en-US" sz="2400" b="1" dirty="0" smtClean="0">
                          <a:effectLst>
                            <a:outerShdw blurRad="38100" dist="38100" dir="2700000" algn="tl">
                              <a:srgbClr val="000000">
                                <a:alpha val="43137"/>
                              </a:srgbClr>
                            </a:outerShdw>
                          </a:effectLst>
                        </a:rPr>
                        <a:t>$ 9,629</a:t>
                      </a:r>
                    </a:p>
                  </a:txBody>
                  <a:tcPr marT="45729" marB="45729"/>
                </a:tc>
                <a:tc>
                  <a:txBody>
                    <a:bodyPr/>
                    <a:lstStyle/>
                    <a:p>
                      <a:pPr algn="ctr"/>
                      <a:r>
                        <a:rPr lang="en-US" sz="2400" b="1" dirty="0" smtClean="0">
                          <a:effectLst>
                            <a:outerShdw blurRad="38100" dist="38100" dir="2700000" algn="tl">
                              <a:srgbClr val="000000">
                                <a:alpha val="43137"/>
                              </a:srgbClr>
                            </a:outerShdw>
                          </a:effectLst>
                        </a:rPr>
                        <a:t>+$1,273/+13%</a:t>
                      </a:r>
                      <a:endParaRPr lang="en-US" sz="2400" b="1" dirty="0">
                        <a:effectLst>
                          <a:outerShdw blurRad="38100" dist="38100" dir="2700000" algn="tl">
                            <a:srgbClr val="000000">
                              <a:alpha val="43137"/>
                            </a:srgbClr>
                          </a:outerShdw>
                        </a:effectLst>
                      </a:endParaRPr>
                    </a:p>
                  </a:txBody>
                  <a:tcPr marT="45729" marB="45729"/>
                </a:tc>
              </a:tr>
              <a:tr h="489726">
                <a:tc>
                  <a:txBody>
                    <a:bodyPr/>
                    <a:lstStyle/>
                    <a:p>
                      <a:r>
                        <a:rPr lang="en-US" sz="2000" b="1" dirty="0" smtClean="0">
                          <a:effectLst>
                            <a:outerShdw blurRad="38100" dist="38100" dir="2700000" algn="tl">
                              <a:srgbClr val="000000">
                                <a:alpha val="43137"/>
                              </a:srgbClr>
                            </a:outerShdw>
                          </a:effectLst>
                        </a:rPr>
                        <a:t>Gross Profit</a:t>
                      </a:r>
                      <a:r>
                        <a:rPr lang="en-US" sz="2000" b="1" baseline="0" dirty="0" smtClean="0">
                          <a:effectLst>
                            <a:outerShdw blurRad="38100" dist="38100" dir="2700000" algn="tl">
                              <a:srgbClr val="000000">
                                <a:alpha val="43137"/>
                              </a:srgbClr>
                            </a:outerShdw>
                          </a:effectLst>
                        </a:rPr>
                        <a:t> Margin</a:t>
                      </a:r>
                      <a:endParaRPr lang="en-US" sz="20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70.3%</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64.8%</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+550</a:t>
                      </a:r>
                      <a:r>
                        <a:rPr lang="en-US" sz="2400" b="1" baseline="0" dirty="0" smtClean="0">
                          <a:effectLst>
                            <a:outerShdw blurRad="38100" dist="38100" dir="2700000" algn="tl">
                              <a:srgbClr val="000000">
                                <a:alpha val="43137"/>
                              </a:srgbClr>
                            </a:outerShdw>
                          </a:effectLst>
                        </a:rPr>
                        <a:t>bps</a:t>
                      </a:r>
                      <a:endParaRPr lang="en-US" sz="2400" b="1" dirty="0">
                        <a:effectLst>
                          <a:outerShdw blurRad="38100" dist="38100" dir="2700000" algn="tl">
                            <a:srgbClr val="000000">
                              <a:alpha val="43137"/>
                            </a:srgbClr>
                          </a:outerShdw>
                        </a:effectLst>
                      </a:endParaRPr>
                    </a:p>
                  </a:txBody>
                  <a:tcPr marT="45729" marB="45729"/>
                </a:tc>
              </a:tr>
              <a:tr h="489726">
                <a:tc>
                  <a:txBody>
                    <a:bodyPr/>
                    <a:lstStyle/>
                    <a:p>
                      <a:r>
                        <a:rPr lang="en-US" sz="2000" b="1" dirty="0" smtClean="0">
                          <a:effectLst>
                            <a:outerShdw blurRad="38100" dist="38100" dir="2700000" algn="tl">
                              <a:srgbClr val="000000">
                                <a:alpha val="43137"/>
                              </a:srgbClr>
                            </a:outerShdw>
                          </a:effectLst>
                        </a:rPr>
                        <a:t>Operating </a:t>
                      </a:r>
                      <a:r>
                        <a:rPr lang="en-US" sz="2000" b="1" dirty="0" err="1" smtClean="0">
                          <a:effectLst>
                            <a:outerShdw blurRad="38100" dist="38100" dir="2700000" algn="tl">
                              <a:srgbClr val="000000">
                                <a:alpha val="43137"/>
                              </a:srgbClr>
                            </a:outerShdw>
                          </a:effectLst>
                        </a:rPr>
                        <a:t>Exps</a:t>
                      </a:r>
                      <a:r>
                        <a:rPr lang="en-US" sz="2000" b="1" baseline="0" dirty="0" smtClean="0">
                          <a:effectLst>
                            <a:outerShdw blurRad="38100" dist="38100" dir="2700000" algn="tl">
                              <a:srgbClr val="000000">
                                <a:alpha val="43137"/>
                              </a:srgbClr>
                            </a:outerShdw>
                          </a:effectLst>
                        </a:rPr>
                        <a:t> ex Comet</a:t>
                      </a:r>
                      <a:endParaRPr lang="en-US" sz="20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$10,069</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$ 9,288</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+$781/+8%</a:t>
                      </a:r>
                      <a:endParaRPr lang="en-US" sz="2400" b="1" dirty="0">
                        <a:effectLst>
                          <a:outerShdw blurRad="38100" dist="38100" dir="2700000" algn="tl">
                            <a:srgbClr val="000000">
                              <a:alpha val="43137"/>
                            </a:srgbClr>
                          </a:outerShdw>
                        </a:effectLst>
                      </a:endParaRPr>
                    </a:p>
                  </a:txBody>
                  <a:tcPr marT="45729" marB="45729"/>
                </a:tc>
              </a:tr>
              <a:tr h="489726">
                <a:tc>
                  <a:txBody>
                    <a:bodyPr/>
                    <a:lstStyle/>
                    <a:p>
                      <a:r>
                        <a:rPr lang="en-US" sz="2000" b="1" dirty="0" smtClean="0">
                          <a:effectLst>
                            <a:outerShdw blurRad="38100" dist="38100" dir="2700000" algn="tl">
                              <a:srgbClr val="000000">
                                <a:alpha val="43137"/>
                              </a:srgbClr>
                            </a:outerShdw>
                          </a:effectLst>
                        </a:rPr>
                        <a:t>Operating Expenses</a:t>
                      </a:r>
                      <a:endParaRPr lang="en-US" sz="20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$10,624</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$ 9,421</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+$1,203/+13%</a:t>
                      </a:r>
                      <a:endParaRPr lang="en-US" sz="2400" b="1" dirty="0">
                        <a:effectLst>
                          <a:outerShdw blurRad="38100" dist="38100" dir="2700000" algn="tl">
                            <a:srgbClr val="000000">
                              <a:alpha val="43137"/>
                            </a:srgbClr>
                          </a:outerShdw>
                        </a:effectLst>
                      </a:endParaRPr>
                    </a:p>
                  </a:txBody>
                  <a:tcPr marT="45729" marB="45729"/>
                </a:tc>
              </a:tr>
              <a:tr h="489726">
                <a:tc>
                  <a:txBody>
                    <a:bodyPr/>
                    <a:lstStyle/>
                    <a:p>
                      <a:r>
                        <a:rPr lang="en-US" sz="2000" b="1" dirty="0" smtClean="0">
                          <a:effectLst>
                            <a:outerShdw blurRad="38100" dist="38100" dir="2700000" algn="tl">
                              <a:srgbClr val="000000">
                                <a:alpha val="43137"/>
                              </a:srgbClr>
                            </a:outerShdw>
                          </a:effectLst>
                        </a:rPr>
                        <a:t>Operating Income</a:t>
                      </a:r>
                      <a:endParaRPr lang="en-US" sz="20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$ 278</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$ 208</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+$ 70/+34%</a:t>
                      </a:r>
                      <a:endParaRPr lang="en-US" sz="2400" b="1" dirty="0">
                        <a:effectLst>
                          <a:outerShdw blurRad="38100" dist="38100" dir="2700000" algn="tl">
                            <a:srgbClr val="000000">
                              <a:alpha val="43137"/>
                            </a:srgbClr>
                          </a:outerShdw>
                        </a:effectLst>
                      </a:endParaRPr>
                    </a:p>
                  </a:txBody>
                  <a:tcPr marT="45729" marB="45729"/>
                </a:tc>
              </a:tr>
              <a:tr h="490288">
                <a:tc>
                  <a:txBody>
                    <a:bodyPr/>
                    <a:lstStyle/>
                    <a:p>
                      <a:r>
                        <a:rPr lang="en-US" sz="2000" b="1" baseline="0" dirty="0" smtClean="0">
                          <a:effectLst>
                            <a:outerShdw blurRad="38100" dist="38100" dir="2700000" algn="tl">
                              <a:srgbClr val="000000">
                                <a:alpha val="43137"/>
                              </a:srgbClr>
                            </a:outerShdw>
                          </a:effectLst>
                        </a:rPr>
                        <a:t>Other Income</a:t>
                      </a:r>
                    </a:p>
                  </a:txBody>
                  <a:tcPr marT="45729" marB="45729"/>
                </a:tc>
                <a:tc>
                  <a:txBody>
                    <a:bodyPr/>
                    <a:lstStyle/>
                    <a:p>
                      <a:pPr algn="ctr"/>
                      <a:r>
                        <a:rPr lang="en-US" sz="2400" b="1" dirty="0" smtClean="0">
                          <a:effectLst>
                            <a:outerShdw blurRad="38100" dist="38100" dir="2700000" algn="tl">
                              <a:srgbClr val="000000">
                                <a:alpha val="43137"/>
                              </a:srgbClr>
                            </a:outerShdw>
                          </a:effectLst>
                        </a:rPr>
                        <a:t>$ 186</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$ 395</a:t>
                      </a:r>
                    </a:p>
                  </a:txBody>
                  <a:tcPr marT="45729" marB="45729"/>
                </a:tc>
                <a:tc>
                  <a:txBody>
                    <a:bodyPr/>
                    <a:lstStyle/>
                    <a:p>
                      <a:pPr algn="ctr"/>
                      <a:r>
                        <a:rPr lang="en-US" sz="2400" b="1" dirty="0" smtClean="0">
                          <a:effectLst>
                            <a:outerShdw blurRad="38100" dist="38100" dir="2700000" algn="tl">
                              <a:srgbClr val="000000">
                                <a:alpha val="43137"/>
                              </a:srgbClr>
                            </a:outerShdw>
                          </a:effectLst>
                        </a:rPr>
                        <a:t>($ 209)</a:t>
                      </a:r>
                    </a:p>
                  </a:txBody>
                  <a:tcPr marT="45729" marB="45729"/>
                </a:tc>
              </a:tr>
              <a:tr h="490288">
                <a:tc>
                  <a:txBody>
                    <a:bodyPr/>
                    <a:lstStyle/>
                    <a:p>
                      <a:r>
                        <a:rPr lang="en-US" sz="2000" b="1" baseline="0" dirty="0" smtClean="0">
                          <a:effectLst>
                            <a:outerShdw blurRad="38100" dist="38100" dir="2700000" algn="tl">
                              <a:srgbClr val="000000">
                                <a:alpha val="43137"/>
                              </a:srgbClr>
                            </a:outerShdw>
                          </a:effectLst>
                        </a:rPr>
                        <a:t>Income Taxes</a:t>
                      </a:r>
                    </a:p>
                  </a:txBody>
                  <a:tcPr marT="45729" marB="45729"/>
                </a:tc>
                <a:tc>
                  <a:txBody>
                    <a:bodyPr/>
                    <a:lstStyle/>
                    <a:p>
                      <a:pPr algn="ctr"/>
                      <a:r>
                        <a:rPr lang="en-US" sz="2400" b="1" dirty="0" smtClean="0">
                          <a:effectLst>
                            <a:outerShdw blurRad="38100" dist="38100" dir="2700000" algn="tl">
                              <a:srgbClr val="000000">
                                <a:alpha val="43137"/>
                              </a:srgbClr>
                            </a:outerShdw>
                          </a:effectLst>
                        </a:rPr>
                        <a:t>$ 232</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$ 303</a:t>
                      </a:r>
                    </a:p>
                  </a:txBody>
                  <a:tcPr marT="45729" marB="45729"/>
                </a:tc>
                <a:tc>
                  <a:txBody>
                    <a:bodyPr/>
                    <a:lstStyle/>
                    <a:p>
                      <a:pPr algn="ctr"/>
                      <a:r>
                        <a:rPr lang="en-US" sz="2400" b="1" dirty="0" smtClean="0">
                          <a:effectLst>
                            <a:outerShdw blurRad="38100" dist="38100" dir="2700000" algn="tl">
                              <a:srgbClr val="000000">
                                <a:alpha val="43137"/>
                              </a:srgbClr>
                            </a:outerShdw>
                          </a:effectLst>
                        </a:rPr>
                        <a:t>($</a:t>
                      </a:r>
                      <a:r>
                        <a:rPr lang="en-US" sz="2400" b="1" baseline="0" dirty="0" smtClean="0">
                          <a:effectLst>
                            <a:outerShdw blurRad="38100" dist="38100" dir="2700000" algn="tl">
                              <a:srgbClr val="000000">
                                <a:alpha val="43137"/>
                              </a:srgbClr>
                            </a:outerShdw>
                          </a:effectLst>
                        </a:rPr>
                        <a:t>   71)</a:t>
                      </a:r>
                      <a:endParaRPr lang="en-US" sz="2400" b="1" dirty="0" smtClean="0">
                        <a:effectLst>
                          <a:outerShdw blurRad="38100" dist="38100" dir="2700000" algn="tl">
                            <a:srgbClr val="000000">
                              <a:alpha val="43137"/>
                            </a:srgbClr>
                          </a:outerShdw>
                        </a:effectLst>
                      </a:endParaRPr>
                    </a:p>
                  </a:txBody>
                  <a:tcPr marT="45729" marB="45729"/>
                </a:tc>
              </a:tr>
              <a:tr h="490288">
                <a:tc>
                  <a:txBody>
                    <a:bodyPr/>
                    <a:lstStyle/>
                    <a:p>
                      <a:r>
                        <a:rPr lang="en-US" sz="2000" b="1" baseline="0" dirty="0" smtClean="0">
                          <a:effectLst>
                            <a:outerShdw blurRad="38100" dist="38100" dir="2700000" algn="tl">
                              <a:srgbClr val="000000">
                                <a:alpha val="43137"/>
                              </a:srgbClr>
                            </a:outerShdw>
                          </a:effectLst>
                        </a:rPr>
                        <a:t>Net Income</a:t>
                      </a:r>
                    </a:p>
                  </a:txBody>
                  <a:tcPr marT="45729" marB="45729"/>
                </a:tc>
                <a:tc>
                  <a:txBody>
                    <a:bodyPr/>
                    <a:lstStyle/>
                    <a:p>
                      <a:pPr algn="ctr"/>
                      <a:r>
                        <a:rPr lang="en-US" sz="2400" b="1" dirty="0" smtClean="0">
                          <a:effectLst>
                            <a:outerShdw blurRad="38100" dist="38100" dir="2700000" algn="tl">
                              <a:srgbClr val="000000">
                                <a:alpha val="43137"/>
                              </a:srgbClr>
                            </a:outerShdw>
                          </a:effectLst>
                        </a:rPr>
                        <a:t>$ 232</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$ 300</a:t>
                      </a:r>
                    </a:p>
                  </a:txBody>
                  <a:tcPr marT="45729" marB="45729"/>
                </a:tc>
                <a:tc>
                  <a:txBody>
                    <a:bodyPr/>
                    <a:lstStyle/>
                    <a:p>
                      <a:pPr algn="ctr"/>
                      <a:r>
                        <a:rPr lang="en-US" sz="2400" b="1" dirty="0" smtClean="0">
                          <a:effectLst>
                            <a:outerShdw blurRad="38100" dist="38100" dir="2700000" algn="tl">
                              <a:srgbClr val="000000">
                                <a:alpha val="43137"/>
                              </a:srgbClr>
                            </a:outerShdw>
                          </a:effectLst>
                        </a:rPr>
                        <a:t> ($ </a:t>
                      </a:r>
                      <a:r>
                        <a:rPr lang="en-US" sz="2400" b="1" baseline="0" dirty="0" smtClean="0">
                          <a:effectLst>
                            <a:outerShdw blurRad="38100" dist="38100" dir="2700000" algn="tl">
                              <a:srgbClr val="000000">
                                <a:alpha val="43137"/>
                              </a:srgbClr>
                            </a:outerShdw>
                          </a:effectLst>
                        </a:rPr>
                        <a:t> 68</a:t>
                      </a:r>
                      <a:r>
                        <a:rPr lang="en-US" sz="2400" b="1" dirty="0" smtClean="0">
                          <a:effectLst>
                            <a:outerShdw blurRad="38100" dist="38100" dir="2700000" algn="tl">
                              <a:srgbClr val="000000">
                                <a:alpha val="43137"/>
                              </a:srgbClr>
                            </a:outerShdw>
                          </a:effectLst>
                        </a:rPr>
                        <a:t>)</a:t>
                      </a:r>
                    </a:p>
                  </a:txBody>
                  <a:tcPr marT="45729" marB="45729"/>
                </a:tc>
              </a:tr>
            </a:tbl>
          </a:graphicData>
        </a:graphic>
      </p:graphicFrame>
      <p:grpSp>
        <p:nvGrpSpPr>
          <p:cNvPr id="9" name="Group 9"/>
          <p:cNvGrpSpPr>
            <a:grpSpLocks/>
          </p:cNvGrpSpPr>
          <p:nvPr/>
        </p:nvGrpSpPr>
        <p:grpSpPr bwMode="auto">
          <a:xfrm>
            <a:off x="8077200" y="6392974"/>
            <a:ext cx="928688" cy="312625"/>
            <a:chOff x="7086600" y="6077572"/>
            <a:chExt cx="1919805" cy="628027"/>
          </a:xfrm>
        </p:grpSpPr>
        <p:pic>
          <p:nvPicPr>
            <p:cNvPr id="10" name="Picture 22" descr="STAAR-logo-tm-color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751113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defRPr/>
            </a:pPr>
            <a:r>
              <a:rPr lang="en-US" b="1" dirty="0" smtClean="0">
                <a:effectLst>
                  <a:outerShdw blurRad="38100" dist="38100" dir="2700000" algn="tl">
                    <a:srgbClr val="000000">
                      <a:alpha val="43137"/>
                    </a:srgbClr>
                  </a:outerShdw>
                  <a:reflection blurRad="12700" stA="48000" endA="300" endPos="55000" dir="5400000" sy="-90000" algn="bl" rotWithShape="0"/>
                </a:effectLst>
              </a:rPr>
              <a:t>Expanding Gross Margins</a:t>
            </a:r>
            <a:br>
              <a:rPr lang="en-US" b="1" dirty="0" smtClean="0">
                <a:effectLst>
                  <a:outerShdw blurRad="38100" dist="38100" dir="2700000" algn="tl">
                    <a:srgbClr val="000000">
                      <a:alpha val="43137"/>
                    </a:srgbClr>
                  </a:outerShdw>
                  <a:reflection blurRad="12700" stA="48000" endA="300" endPos="55000" dir="5400000" sy="-90000" algn="bl" rotWithShape="0"/>
                </a:effectLst>
              </a:rPr>
            </a:br>
            <a:r>
              <a:rPr lang="en-US" b="1" dirty="0" smtClean="0">
                <a:effectLst>
                  <a:outerShdw blurRad="38100" dist="38100" dir="2700000" algn="tl">
                    <a:srgbClr val="000000">
                      <a:alpha val="43137"/>
                    </a:srgbClr>
                  </a:outerShdw>
                  <a:reflection blurRad="12700" stA="48000" endA="300" endPos="55000" dir="5400000" sy="-90000" algn="bl" rotWithShape="0"/>
                </a:effectLst>
              </a:rPr>
              <a:t>With ICL Product Mix Gains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2" name="Table Placeholder 4"/>
          <p:cNvGraphicFramePr>
            <a:graphicFrameLocks noGrp="1"/>
          </p:cNvGraphicFramePr>
          <p:nvPr>
            <p:ph type="tbl" idx="1"/>
            <p:extLst>
              <p:ext uri="{D42A27DB-BD31-4B8C-83A1-F6EECF244321}">
                <p14:modId xmlns:p14="http://schemas.microsoft.com/office/powerpoint/2010/main" xmlns="" val="3186725400"/>
              </p:ext>
            </p:extLst>
          </p:nvPr>
        </p:nvGraphicFramePr>
        <p:xfrm>
          <a:off x="776288" y="1503362"/>
          <a:ext cx="8229600" cy="41354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81000" y="5534799"/>
            <a:ext cx="7842403" cy="954107"/>
          </a:xfrm>
          <a:prstGeom prst="rect">
            <a:avLst/>
          </a:prstGeom>
          <a:noFill/>
        </p:spPr>
        <p:txBody>
          <a:bodyPr wrap="none">
            <a:spAutoFit/>
          </a:bodyPr>
          <a:lstStyle/>
          <a:p>
            <a:pPr>
              <a:defRPr/>
            </a:pPr>
            <a:r>
              <a:rPr lang="en-US" sz="2800" b="1" dirty="0">
                <a:solidFill>
                  <a:srgbClr val="FFFF00"/>
                </a:solidFill>
                <a:effectLst>
                  <a:outerShdw blurRad="38100" dist="38100" dir="2700000" algn="tl">
                    <a:srgbClr val="000000">
                      <a:alpha val="43137"/>
                    </a:srgbClr>
                  </a:outerShdw>
                </a:effectLst>
              </a:rPr>
              <a:t>Gross margins have expanded from 49% to </a:t>
            </a:r>
            <a:r>
              <a:rPr lang="en-US" sz="2800" b="1" dirty="0" smtClean="0">
                <a:solidFill>
                  <a:srgbClr val="FFFF00"/>
                </a:solidFill>
                <a:effectLst>
                  <a:outerShdw blurRad="38100" dist="38100" dir="2700000" algn="tl">
                    <a:srgbClr val="000000">
                      <a:alpha val="43137"/>
                    </a:srgbClr>
                  </a:outerShdw>
                </a:effectLst>
              </a:rPr>
              <a:t>70.3%.</a:t>
            </a:r>
            <a:endParaRPr lang="en-US" sz="2800" b="1" dirty="0">
              <a:solidFill>
                <a:srgbClr val="FFFF00"/>
              </a:solidFill>
              <a:effectLst>
                <a:outerShdw blurRad="38100" dist="38100" dir="2700000" algn="tl">
                  <a:srgbClr val="000000">
                    <a:alpha val="43137"/>
                  </a:srgbClr>
                </a:outerShdw>
              </a:effectLst>
            </a:endParaRPr>
          </a:p>
          <a:p>
            <a:pPr>
              <a:defRPr/>
            </a:pPr>
            <a:r>
              <a:rPr lang="en-US" sz="2800" b="1" dirty="0" smtClean="0">
                <a:solidFill>
                  <a:srgbClr val="FFFF00"/>
                </a:solidFill>
                <a:effectLst>
                  <a:outerShdw blurRad="38100" dist="38100" dir="2700000" algn="tl">
                    <a:srgbClr val="000000">
                      <a:alpha val="43137"/>
                    </a:srgbClr>
                  </a:outerShdw>
                </a:effectLst>
              </a:rPr>
              <a:t>Q1 Mix: </a:t>
            </a:r>
            <a:r>
              <a:rPr lang="en-US" sz="2800" b="1" dirty="0">
                <a:solidFill>
                  <a:srgbClr val="FFFF00"/>
                </a:solidFill>
                <a:effectLst>
                  <a:outerShdw blurRad="38100" dist="38100" dir="2700000" algn="tl">
                    <a:srgbClr val="000000">
                      <a:alpha val="43137"/>
                    </a:srgbClr>
                  </a:outerShdw>
                </a:effectLst>
              </a:rPr>
              <a:t>ICLs at </a:t>
            </a:r>
            <a:r>
              <a:rPr lang="en-US" sz="2800" b="1" dirty="0" smtClean="0">
                <a:solidFill>
                  <a:srgbClr val="FFFF00"/>
                </a:solidFill>
                <a:effectLst>
                  <a:outerShdw blurRad="38100" dist="38100" dir="2700000" algn="tl">
                    <a:srgbClr val="000000">
                      <a:alpha val="43137"/>
                    </a:srgbClr>
                  </a:outerShdw>
                </a:effectLst>
              </a:rPr>
              <a:t>55.5% </a:t>
            </a:r>
            <a:r>
              <a:rPr lang="en-US" sz="2800" b="1" dirty="0">
                <a:solidFill>
                  <a:srgbClr val="FFFF00"/>
                </a:solidFill>
                <a:effectLst>
                  <a:outerShdw blurRad="38100" dist="38100" dir="2700000" algn="tl">
                    <a:srgbClr val="000000">
                      <a:alpha val="43137"/>
                    </a:srgbClr>
                  </a:outerShdw>
                </a:effectLst>
              </a:rPr>
              <a:t>and IOLs at </a:t>
            </a:r>
            <a:r>
              <a:rPr lang="en-US" sz="2800" b="1" dirty="0" smtClean="0">
                <a:solidFill>
                  <a:srgbClr val="FFFF00"/>
                </a:solidFill>
                <a:effectLst>
                  <a:outerShdw blurRad="38100" dist="38100" dir="2700000" algn="tl">
                    <a:srgbClr val="000000">
                      <a:alpha val="43137"/>
                    </a:srgbClr>
                  </a:outerShdw>
                </a:effectLst>
              </a:rPr>
              <a:t>41%.</a:t>
            </a:r>
            <a:endParaRPr lang="en-US" sz="2800" b="1" dirty="0">
              <a:solidFill>
                <a:srgbClr val="FFFF00"/>
              </a:solidFill>
              <a:effectLst>
                <a:outerShdw blurRad="38100" dist="38100" dir="2700000" algn="tl">
                  <a:srgbClr val="000000">
                    <a:alpha val="43137"/>
                  </a:srgbClr>
                </a:outerShdw>
              </a:effectLst>
            </a:endParaRPr>
          </a:p>
        </p:txBody>
      </p:sp>
      <p:grpSp>
        <p:nvGrpSpPr>
          <p:cNvPr id="8" name="Group 4"/>
          <p:cNvGrpSpPr>
            <a:grpSpLocks/>
          </p:cNvGrpSpPr>
          <p:nvPr/>
        </p:nvGrpSpPr>
        <p:grpSpPr bwMode="auto">
          <a:xfrm>
            <a:off x="8001000" y="6337162"/>
            <a:ext cx="1004888" cy="368438"/>
            <a:chOff x="7086600" y="6077572"/>
            <a:chExt cx="1919805" cy="628027"/>
          </a:xfrm>
        </p:grpSpPr>
        <p:pic>
          <p:nvPicPr>
            <p:cNvPr id="9" name="Picture 22" descr="STAAR-logo-tm-color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6"/>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1662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defRPr/>
            </a:pPr>
            <a:r>
              <a:rPr lang="en-US" sz="3200" b="1" dirty="0">
                <a:effectLst>
                  <a:outerShdw blurRad="38100" dist="38100" dir="2700000" algn="tl">
                    <a:srgbClr val="000000">
                      <a:alpha val="43137"/>
                    </a:srgbClr>
                  </a:outerShdw>
                  <a:reflection blurRad="12700" stA="48000" endA="300" endPos="55000" dir="5400000" sy="-90000" algn="bl" rotWithShape="0"/>
                </a:effectLst>
              </a:rPr>
              <a:t>Reconciliation of non-</a:t>
            </a:r>
            <a:r>
              <a:rPr lang="en-US" sz="3200" b="1" dirty="0" err="1">
                <a:effectLst>
                  <a:outerShdw blurRad="38100" dist="38100" dir="2700000" algn="tl">
                    <a:srgbClr val="000000">
                      <a:alpha val="43137"/>
                    </a:srgbClr>
                  </a:outerShdw>
                  <a:reflection blurRad="12700" stA="48000" endA="300" endPos="55000" dir="5400000" sy="-90000" algn="bl" rotWithShape="0"/>
                </a:effectLst>
              </a:rPr>
              <a:t>gaap</a:t>
            </a:r>
            <a:r>
              <a:rPr lang="en-US" sz="3200" b="1" dirty="0">
                <a:effectLst>
                  <a:outerShdw blurRad="38100" dist="38100" dir="2700000" algn="tl">
                    <a:srgbClr val="000000">
                      <a:alpha val="43137"/>
                    </a:srgbClr>
                  </a:outerShdw>
                  <a:reflection blurRad="12700" stA="48000" endA="300" endPos="55000" dir="5400000" sy="-90000" algn="bl" rotWithShape="0"/>
                </a:effectLst>
              </a:rPr>
              <a:t> measure</a:t>
            </a:r>
            <a:endParaRPr lang="en-US" sz="2800"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577153078"/>
              </p:ext>
            </p:extLst>
          </p:nvPr>
        </p:nvGraphicFramePr>
        <p:xfrm>
          <a:off x="1094582" y="1600200"/>
          <a:ext cx="6954837" cy="3887539"/>
        </p:xfrm>
        <a:graphic>
          <a:graphicData uri="http://schemas.openxmlformats.org/drawingml/2006/table">
            <a:tbl>
              <a:tblPr firstRow="1" bandRow="1">
                <a:tableStyleId>{5C22544A-7EE6-4342-B048-85BDC9FD1C3A}</a:tableStyleId>
              </a:tblPr>
              <a:tblGrid>
                <a:gridCol w="4135437"/>
                <a:gridCol w="1371600"/>
                <a:gridCol w="1447800"/>
              </a:tblGrid>
              <a:tr h="458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dirty="0" smtClean="0">
                          <a:effectLst>
                            <a:outerShdw blurRad="38100" dist="38100" dir="2700000" algn="tl">
                              <a:srgbClr val="000000">
                                <a:alpha val="43137"/>
                              </a:srgbClr>
                            </a:outerShdw>
                          </a:effectLst>
                        </a:rPr>
                        <a:t>Measure</a:t>
                      </a:r>
                    </a:p>
                  </a:txBody>
                  <a:tcPr marT="45729" marB="45729"/>
                </a:tc>
                <a:tc>
                  <a:txBody>
                    <a:bodyPr/>
                    <a:lstStyle/>
                    <a:p>
                      <a:pPr algn="ctr"/>
                      <a:r>
                        <a:rPr lang="en-US" sz="2400" u="sng" dirty="0" smtClean="0">
                          <a:effectLst>
                            <a:outerShdw blurRad="38100" dist="38100" dir="2700000" algn="tl">
                              <a:srgbClr val="000000">
                                <a:alpha val="43137"/>
                              </a:srgbClr>
                            </a:outerShdw>
                          </a:effectLst>
                        </a:rPr>
                        <a:t>Q1 2012</a:t>
                      </a:r>
                      <a:endParaRPr lang="en-US" sz="2400" u="sng" dirty="0">
                        <a:effectLst>
                          <a:outerShdw blurRad="38100" dist="38100" dir="2700000" algn="tl">
                            <a:srgbClr val="000000">
                              <a:alpha val="43137"/>
                            </a:srgbClr>
                          </a:outerShdw>
                        </a:effectLst>
                      </a:endParaRPr>
                    </a:p>
                  </a:txBody>
                  <a:tcPr marT="45729" marB="45729"/>
                </a:tc>
                <a:tc>
                  <a:txBody>
                    <a:bodyPr/>
                    <a:lstStyle/>
                    <a:p>
                      <a:pPr algn="ctr"/>
                      <a:r>
                        <a:rPr lang="en-US" sz="2400" u="sng" dirty="0" smtClean="0">
                          <a:effectLst>
                            <a:outerShdw blurRad="38100" dist="38100" dir="2700000" algn="tl">
                              <a:srgbClr val="000000">
                                <a:alpha val="43137"/>
                              </a:srgbClr>
                            </a:outerShdw>
                          </a:effectLst>
                        </a:rPr>
                        <a:t>Q1 2011</a:t>
                      </a:r>
                      <a:endParaRPr lang="en-US" sz="2400" u="sng" dirty="0">
                        <a:effectLst>
                          <a:outerShdw blurRad="38100" dist="38100" dir="2700000" algn="tl">
                            <a:srgbClr val="000000">
                              <a:alpha val="43137"/>
                            </a:srgbClr>
                          </a:outerShdw>
                        </a:effectLst>
                      </a:endParaRPr>
                    </a:p>
                  </a:txBody>
                  <a:tcPr marT="45729" marB="45729"/>
                </a:tc>
              </a:tr>
              <a:tr h="489726">
                <a:tc>
                  <a:txBody>
                    <a:bodyPr/>
                    <a:lstStyle/>
                    <a:p>
                      <a:pPr algn="l"/>
                      <a:r>
                        <a:rPr lang="en-US" sz="2000" b="1" u="sng" dirty="0" smtClean="0">
                          <a:effectLst>
                            <a:outerShdw blurRad="38100" dist="38100" dir="2700000" algn="tl">
                              <a:srgbClr val="000000">
                                <a:alpha val="43137"/>
                              </a:srgbClr>
                            </a:outerShdw>
                          </a:effectLst>
                        </a:rPr>
                        <a:t>GAAP net income</a:t>
                      </a:r>
                      <a:endParaRPr lang="en-US" sz="2000" b="1" u="sng"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a:t>
                      </a:r>
                      <a:r>
                        <a:rPr lang="en-US" sz="2400" b="1" baseline="0" dirty="0" smtClean="0">
                          <a:effectLst>
                            <a:outerShdw blurRad="38100" dist="38100" dir="2700000" algn="tl">
                              <a:srgbClr val="000000">
                                <a:alpha val="43137"/>
                              </a:srgbClr>
                            </a:outerShdw>
                          </a:effectLst>
                        </a:rPr>
                        <a:t>   232</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a:t>
                      </a:r>
                      <a:r>
                        <a:rPr lang="en-US" sz="2400" b="1" baseline="0" dirty="0" smtClean="0">
                          <a:effectLst>
                            <a:outerShdw blurRad="38100" dist="38100" dir="2700000" algn="tl">
                              <a:srgbClr val="000000">
                                <a:alpha val="43137"/>
                              </a:srgbClr>
                            </a:outerShdw>
                          </a:effectLst>
                        </a:rPr>
                        <a:t>  300</a:t>
                      </a:r>
                      <a:endParaRPr lang="en-US" sz="2400" b="1" dirty="0">
                        <a:effectLst>
                          <a:outerShdw blurRad="38100" dist="38100" dir="2700000" algn="tl">
                            <a:srgbClr val="000000">
                              <a:alpha val="43137"/>
                            </a:srgbClr>
                          </a:outerShdw>
                        </a:effectLst>
                      </a:endParaRPr>
                    </a:p>
                  </a:txBody>
                  <a:tcPr marT="45729" marB="45729"/>
                </a:tc>
              </a:tr>
              <a:tr h="489726">
                <a:tc>
                  <a:txBody>
                    <a:bodyPr/>
                    <a:lstStyle/>
                    <a:p>
                      <a:pPr algn="l"/>
                      <a:r>
                        <a:rPr lang="en-US" sz="2000" b="1" u="sng" dirty="0" err="1" smtClean="0">
                          <a:effectLst>
                            <a:outerShdw blurRad="38100" dist="38100" dir="2700000" algn="tl">
                              <a:srgbClr val="000000">
                                <a:alpha val="43137"/>
                              </a:srgbClr>
                            </a:outerShdw>
                          </a:effectLst>
                        </a:rPr>
                        <a:t>Mfg</a:t>
                      </a:r>
                      <a:r>
                        <a:rPr lang="en-US" sz="2000" b="1" u="sng" dirty="0" smtClean="0">
                          <a:effectLst>
                            <a:outerShdw blurRad="38100" dist="38100" dir="2700000" algn="tl">
                              <a:srgbClr val="000000">
                                <a:alpha val="43137"/>
                              </a:srgbClr>
                            </a:outerShdw>
                          </a:effectLst>
                        </a:rPr>
                        <a:t> consolidation expenses</a:t>
                      </a:r>
                      <a:endParaRPr lang="en-US" sz="2000" b="1" u="sng"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a:t>
                      </a:r>
                      <a:r>
                        <a:rPr lang="en-US" sz="2400" b="1" baseline="0" dirty="0" smtClean="0">
                          <a:effectLst>
                            <a:outerShdw blurRad="38100" dist="38100" dir="2700000" algn="tl">
                              <a:srgbClr val="000000">
                                <a:alpha val="43137"/>
                              </a:srgbClr>
                            </a:outerShdw>
                          </a:effectLst>
                        </a:rPr>
                        <a:t>   555</a:t>
                      </a:r>
                      <a:endParaRPr lang="en-US" sz="2400" b="1" dirty="0" smtClean="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a:t>
                      </a:r>
                      <a:r>
                        <a:rPr lang="en-US" sz="2400" b="1" baseline="0" dirty="0" smtClean="0">
                          <a:effectLst>
                            <a:outerShdw blurRad="38100" dist="38100" dir="2700000" algn="tl">
                              <a:srgbClr val="000000">
                                <a:alpha val="43137"/>
                              </a:srgbClr>
                            </a:outerShdw>
                          </a:effectLst>
                        </a:rPr>
                        <a:t> 133</a:t>
                      </a:r>
                      <a:endParaRPr lang="en-US" sz="2400" b="1" dirty="0" smtClean="0">
                        <a:effectLst>
                          <a:outerShdw blurRad="38100" dist="38100" dir="2700000" algn="tl">
                            <a:srgbClr val="000000">
                              <a:alpha val="43137"/>
                            </a:srgbClr>
                          </a:outerShdw>
                        </a:effectLst>
                      </a:endParaRPr>
                    </a:p>
                  </a:txBody>
                  <a:tcPr marT="45729" marB="45729"/>
                </a:tc>
              </a:tr>
              <a:tr h="489726">
                <a:tc>
                  <a:txBody>
                    <a:bodyPr/>
                    <a:lstStyle/>
                    <a:p>
                      <a:r>
                        <a:rPr lang="en-US" sz="2000" b="1" u="sng" dirty="0" smtClean="0">
                          <a:effectLst>
                            <a:outerShdw blurRad="38100" dist="38100" dir="2700000" algn="tl">
                              <a:srgbClr val="000000">
                                <a:alpha val="43137"/>
                              </a:srgbClr>
                            </a:outerShdw>
                          </a:effectLst>
                        </a:rPr>
                        <a:t>Gain</a:t>
                      </a:r>
                      <a:r>
                        <a:rPr lang="en-US" sz="2000" b="1" u="sng" baseline="0" dirty="0" smtClean="0">
                          <a:effectLst>
                            <a:outerShdw blurRad="38100" dist="38100" dir="2700000" algn="tl">
                              <a:srgbClr val="000000">
                                <a:alpha val="43137"/>
                              </a:srgbClr>
                            </a:outerShdw>
                          </a:effectLst>
                        </a:rPr>
                        <a:t> foreign currency</a:t>
                      </a:r>
                      <a:endParaRPr lang="en-US" sz="2000" b="1" u="sng"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a:t>
                      </a:r>
                      <a:r>
                        <a:rPr lang="en-US" sz="2400" b="1" baseline="0" dirty="0" smtClean="0">
                          <a:effectLst>
                            <a:outerShdw blurRad="38100" dist="38100" dir="2700000" algn="tl">
                              <a:srgbClr val="000000">
                                <a:alpha val="43137"/>
                              </a:srgbClr>
                            </a:outerShdw>
                          </a:effectLst>
                        </a:rPr>
                        <a:t>    67)</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a:t>
                      </a:r>
                      <a:r>
                        <a:rPr lang="en-US" sz="2400" b="1" baseline="0" dirty="0" smtClean="0">
                          <a:effectLst>
                            <a:outerShdw blurRad="38100" dist="38100" dir="2700000" algn="tl">
                              <a:srgbClr val="000000">
                                <a:alpha val="43137"/>
                              </a:srgbClr>
                            </a:outerShdw>
                          </a:effectLst>
                        </a:rPr>
                        <a:t> 372)</a:t>
                      </a:r>
                      <a:endParaRPr lang="en-US" sz="2400" b="1" dirty="0">
                        <a:effectLst>
                          <a:outerShdw blurRad="38100" dist="38100" dir="2700000" algn="tl">
                            <a:srgbClr val="000000">
                              <a:alpha val="43137"/>
                            </a:srgbClr>
                          </a:outerShdw>
                        </a:effectLst>
                      </a:endParaRPr>
                    </a:p>
                  </a:txBody>
                  <a:tcPr marT="45729" marB="45729"/>
                </a:tc>
              </a:tr>
              <a:tr h="489726">
                <a:tc>
                  <a:txBody>
                    <a:bodyPr/>
                    <a:lstStyle/>
                    <a:p>
                      <a:r>
                        <a:rPr lang="en-US" sz="2000" b="1" u="sng" dirty="0" smtClean="0">
                          <a:effectLst>
                            <a:outerShdw blurRad="38100" dist="38100" dir="2700000" algn="tl">
                              <a:srgbClr val="000000">
                                <a:alpha val="43137"/>
                              </a:srgbClr>
                            </a:outerShdw>
                          </a:effectLst>
                        </a:rPr>
                        <a:t>Adjustment of warrant</a:t>
                      </a:r>
                      <a:r>
                        <a:rPr lang="en-US" sz="2000" b="1" u="sng" baseline="0" dirty="0" smtClean="0">
                          <a:effectLst>
                            <a:outerShdw blurRad="38100" dist="38100" dir="2700000" algn="tl">
                              <a:srgbClr val="000000">
                                <a:alpha val="43137"/>
                              </a:srgbClr>
                            </a:outerShdw>
                          </a:effectLst>
                        </a:rPr>
                        <a:t> value</a:t>
                      </a:r>
                      <a:endParaRPr lang="en-US" sz="2000" b="1" u="sng"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a:t>
                      </a:r>
                      <a:r>
                        <a:rPr lang="en-US" sz="2400" b="1" baseline="0" dirty="0" smtClean="0">
                          <a:effectLst>
                            <a:outerShdw blurRad="38100" dist="38100" dir="2700000" algn="tl">
                              <a:srgbClr val="000000">
                                <a:alpha val="43137"/>
                              </a:srgbClr>
                            </a:outerShdw>
                          </a:effectLst>
                        </a:rPr>
                        <a:t>14</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($ 103)</a:t>
                      </a:r>
                      <a:endParaRPr lang="en-US" sz="2400" b="1" dirty="0">
                        <a:effectLst>
                          <a:outerShdw blurRad="38100" dist="38100" dir="2700000" algn="tl">
                            <a:srgbClr val="000000">
                              <a:alpha val="43137"/>
                            </a:srgbClr>
                          </a:outerShdw>
                        </a:effectLst>
                      </a:endParaRPr>
                    </a:p>
                  </a:txBody>
                  <a:tcPr marT="45729" marB="45729"/>
                </a:tc>
              </a:tr>
              <a:tr h="489726">
                <a:tc>
                  <a:txBody>
                    <a:bodyPr/>
                    <a:lstStyle/>
                    <a:p>
                      <a:r>
                        <a:rPr lang="en-US" sz="2000" b="1" u="sng" dirty="0" smtClean="0">
                          <a:effectLst>
                            <a:outerShdw blurRad="38100" dist="38100" dir="2700000" algn="tl">
                              <a:srgbClr val="000000">
                                <a:alpha val="43137"/>
                              </a:srgbClr>
                            </a:outerShdw>
                          </a:effectLst>
                        </a:rPr>
                        <a:t>Stock-based compensation expense</a:t>
                      </a:r>
                      <a:endParaRPr lang="en-US" sz="2000" b="1" u="sng"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a:t>
                      </a:r>
                      <a:r>
                        <a:rPr lang="en-US" sz="2400" b="1" baseline="0"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687</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355</a:t>
                      </a:r>
                      <a:endParaRPr lang="en-US" sz="2400" b="1" dirty="0">
                        <a:effectLst>
                          <a:outerShdw blurRad="38100" dist="38100" dir="2700000" algn="tl">
                            <a:srgbClr val="000000">
                              <a:alpha val="43137"/>
                            </a:srgbClr>
                          </a:outerShdw>
                        </a:effectLst>
                      </a:endParaRPr>
                    </a:p>
                  </a:txBody>
                  <a:tcPr marT="45729" marB="45729"/>
                </a:tc>
              </a:tr>
              <a:tr h="490288">
                <a:tc>
                  <a:txBody>
                    <a:bodyPr/>
                    <a:lstStyle/>
                    <a:p>
                      <a:r>
                        <a:rPr lang="en-US" sz="2000" b="1" u="sng" dirty="0" smtClean="0">
                          <a:effectLst>
                            <a:outerShdw blurRad="38100" dist="38100" dir="2700000" algn="tl">
                              <a:srgbClr val="000000">
                                <a:alpha val="43137"/>
                              </a:srgbClr>
                            </a:outerShdw>
                          </a:effectLst>
                        </a:rPr>
                        <a:t>Adjusted net income </a:t>
                      </a:r>
                      <a:endParaRPr lang="en-US" sz="2000" b="1" u="sng"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$1,421</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313</a:t>
                      </a:r>
                    </a:p>
                  </a:txBody>
                  <a:tcPr marT="45729" marB="45729"/>
                </a:tc>
              </a:tr>
              <a:tr h="490288">
                <a:tc>
                  <a:txBody>
                    <a:bodyPr/>
                    <a:lstStyle/>
                    <a:p>
                      <a:r>
                        <a:rPr lang="en-US" sz="2000" b="1" u="sng" dirty="0" smtClean="0">
                          <a:effectLst>
                            <a:outerShdw blurRad="38100" dist="38100" dir="2700000" algn="tl">
                              <a:srgbClr val="000000">
                                <a:alpha val="43137"/>
                              </a:srgbClr>
                            </a:outerShdw>
                          </a:effectLst>
                        </a:rPr>
                        <a:t>Adjusted income per share</a:t>
                      </a:r>
                      <a:endParaRPr lang="en-US" sz="2000" b="1" u="sng"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$ 0.04</a:t>
                      </a:r>
                      <a:endParaRPr lang="en-US" sz="2400" b="1" dirty="0">
                        <a:effectLst>
                          <a:outerShdw blurRad="38100" dist="38100" dir="2700000" algn="tl">
                            <a:srgbClr val="000000">
                              <a:alpha val="43137"/>
                            </a:srgbClr>
                          </a:outerShdw>
                        </a:effectLst>
                      </a:endParaRPr>
                    </a:p>
                  </a:txBody>
                  <a:tcPr marT="45729" marB="45729"/>
                </a:tc>
                <a:tc>
                  <a:txBody>
                    <a:bodyPr/>
                    <a:lstStyle/>
                    <a:p>
                      <a:pPr algn="ctr"/>
                      <a:r>
                        <a:rPr lang="en-US" sz="2400" b="1" dirty="0" smtClean="0">
                          <a:effectLst>
                            <a:outerShdw blurRad="38100" dist="38100" dir="2700000" algn="tl">
                              <a:srgbClr val="000000">
                                <a:alpha val="43137"/>
                              </a:srgbClr>
                            </a:outerShdw>
                          </a:effectLst>
                        </a:rPr>
                        <a:t>$ 0.01</a:t>
                      </a:r>
                    </a:p>
                  </a:txBody>
                  <a:tcPr marT="45729" marB="45729"/>
                </a:tc>
              </a:tr>
            </a:tbl>
          </a:graphicData>
        </a:graphic>
      </p:graphicFrame>
      <p:grpSp>
        <p:nvGrpSpPr>
          <p:cNvPr id="9" name="Group 9"/>
          <p:cNvGrpSpPr>
            <a:grpSpLocks/>
          </p:cNvGrpSpPr>
          <p:nvPr/>
        </p:nvGrpSpPr>
        <p:grpSpPr bwMode="auto">
          <a:xfrm>
            <a:off x="8077200" y="6392974"/>
            <a:ext cx="928688" cy="312625"/>
            <a:chOff x="7086600" y="6077572"/>
            <a:chExt cx="1919805" cy="628027"/>
          </a:xfrm>
        </p:grpSpPr>
        <p:pic>
          <p:nvPicPr>
            <p:cNvPr id="10" name="Picture 22" descr="STAAR-logo-tm-color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572922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defRPr/>
            </a:pPr>
            <a:r>
              <a:rPr lang="en-US" b="1" dirty="0" smtClean="0">
                <a:effectLst>
                  <a:outerShdw blurRad="38100" dist="38100" dir="2700000" algn="tl">
                    <a:srgbClr val="000000">
                      <a:alpha val="43137"/>
                    </a:srgbClr>
                  </a:outerShdw>
                </a:effectLst>
              </a:rPr>
              <a:t>Cash</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76404438"/>
              </p:ext>
            </p:extLst>
          </p:nvPr>
        </p:nvGraphicFramePr>
        <p:xfrm>
          <a:off x="609600" y="1295400"/>
          <a:ext cx="8001001" cy="4725900"/>
        </p:xfrm>
        <a:graphic>
          <a:graphicData uri="http://schemas.openxmlformats.org/drawingml/2006/table">
            <a:tbl>
              <a:tblPr firstRow="1" bandRow="1">
                <a:tableStyleId>{5C22544A-7EE6-4342-B048-85BDC9FD1C3A}</a:tableStyleId>
              </a:tblPr>
              <a:tblGrid>
                <a:gridCol w="5052446"/>
                <a:gridCol w="1490258"/>
                <a:gridCol w="1458297"/>
              </a:tblGrid>
              <a:tr h="478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u="sng" dirty="0" smtClean="0">
                        <a:effectLst>
                          <a:outerShdw blurRad="38100" dist="38100" dir="2700000" algn="tl">
                            <a:srgbClr val="000000">
                              <a:alpha val="43137"/>
                            </a:srgbClr>
                          </a:outerShdw>
                        </a:effectLst>
                      </a:endParaRPr>
                    </a:p>
                  </a:txBody>
                  <a:tcPr marT="45729" marB="45729"/>
                </a:tc>
                <a:tc>
                  <a:txBody>
                    <a:bodyPr/>
                    <a:lstStyle/>
                    <a:p>
                      <a:pPr algn="ctr"/>
                      <a:r>
                        <a:rPr lang="en-US" sz="2400" u="sng" dirty="0" smtClean="0">
                          <a:effectLst>
                            <a:outerShdw blurRad="38100" dist="38100" dir="2700000" algn="tl">
                              <a:srgbClr val="000000">
                                <a:alpha val="43137"/>
                              </a:srgbClr>
                            </a:outerShdw>
                          </a:effectLst>
                        </a:rPr>
                        <a:t>Q1 2012</a:t>
                      </a:r>
                      <a:endParaRPr lang="en-US" sz="2400" u="sng" dirty="0">
                        <a:effectLst>
                          <a:outerShdw blurRad="38100" dist="38100" dir="2700000" algn="tl">
                            <a:srgbClr val="000000">
                              <a:alpha val="43137"/>
                            </a:srgbClr>
                          </a:outerShdw>
                        </a:effectLst>
                      </a:endParaRPr>
                    </a:p>
                  </a:txBody>
                  <a:tcPr marT="45729" marB="45729"/>
                </a:tc>
                <a:tc>
                  <a:txBody>
                    <a:bodyPr/>
                    <a:lstStyle/>
                    <a:p>
                      <a:pPr algn="ctr"/>
                      <a:r>
                        <a:rPr lang="en-US" sz="2400" u="sng" dirty="0" smtClean="0">
                          <a:effectLst>
                            <a:outerShdw blurRad="38100" dist="38100" dir="2700000" algn="tl">
                              <a:srgbClr val="000000">
                                <a:alpha val="43137"/>
                              </a:srgbClr>
                            </a:outerShdw>
                          </a:effectLst>
                        </a:rPr>
                        <a:t>Q1 2011</a:t>
                      </a:r>
                      <a:endParaRPr lang="en-US" sz="2400" u="sng" dirty="0">
                        <a:effectLst>
                          <a:outerShdw blurRad="38100" dist="38100" dir="2700000" algn="tl">
                            <a:srgbClr val="000000">
                              <a:alpha val="43137"/>
                            </a:srgbClr>
                          </a:outerShdw>
                        </a:effectLst>
                      </a:endParaRPr>
                    </a:p>
                  </a:txBody>
                  <a:tcPr marT="45729" marB="45729"/>
                </a:tc>
              </a:tr>
              <a:tr h="396214">
                <a:tc>
                  <a:txBody>
                    <a:bodyPr/>
                    <a:lstStyle/>
                    <a:p>
                      <a:pPr algn="l"/>
                      <a:r>
                        <a:rPr lang="en-US" sz="1800" b="1" u="sng" dirty="0" smtClean="0">
                          <a:effectLst>
                            <a:outerShdw blurRad="38100" dist="38100" dir="2700000" algn="tl">
                              <a:srgbClr val="000000">
                                <a:alpha val="43137"/>
                              </a:srgbClr>
                            </a:outerShdw>
                          </a:effectLst>
                        </a:rPr>
                        <a:t>Net income</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a:t>
                      </a:r>
                      <a:r>
                        <a:rPr lang="en-US" sz="1800" b="1" baseline="0" dirty="0" smtClean="0">
                          <a:effectLst>
                            <a:outerShdw blurRad="38100" dist="38100" dir="2700000" algn="tl">
                              <a:srgbClr val="000000">
                                <a:alpha val="43137"/>
                              </a:srgbClr>
                            </a:outerShdw>
                          </a:effectLst>
                        </a:rPr>
                        <a:t>     232</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a:t>
                      </a:r>
                      <a:r>
                        <a:rPr lang="en-US" sz="1800" b="1" baseline="0" dirty="0" smtClean="0">
                          <a:effectLst>
                            <a:outerShdw blurRad="38100" dist="38100" dir="2700000" algn="tl">
                              <a:srgbClr val="000000">
                                <a:alpha val="43137"/>
                              </a:srgbClr>
                            </a:outerShdw>
                          </a:effectLst>
                        </a:rPr>
                        <a:t>  300</a:t>
                      </a:r>
                      <a:endParaRPr lang="en-US" sz="1800" b="1" dirty="0">
                        <a:effectLst>
                          <a:outerShdw blurRad="38100" dist="38100" dir="2700000" algn="tl">
                            <a:srgbClr val="000000">
                              <a:alpha val="43137"/>
                            </a:srgbClr>
                          </a:outerShdw>
                        </a:effectLst>
                      </a:endParaRPr>
                    </a:p>
                  </a:txBody>
                  <a:tcPr marT="45729" marB="45729"/>
                </a:tc>
              </a:tr>
              <a:tr h="397396">
                <a:tc>
                  <a:txBody>
                    <a:bodyPr/>
                    <a:lstStyle/>
                    <a:p>
                      <a:pPr algn="l"/>
                      <a:r>
                        <a:rPr lang="en-US" sz="1800" b="1" u="sng" dirty="0" smtClean="0">
                          <a:effectLst>
                            <a:outerShdw blurRad="38100" dist="38100" dir="2700000" algn="tl">
                              <a:srgbClr val="000000">
                                <a:alpha val="43137"/>
                              </a:srgbClr>
                            </a:outerShdw>
                          </a:effectLst>
                        </a:rPr>
                        <a:t>Non</a:t>
                      </a:r>
                      <a:r>
                        <a:rPr lang="en-US" sz="1800" b="1" u="sng" baseline="0" dirty="0" smtClean="0">
                          <a:effectLst>
                            <a:outerShdw blurRad="38100" dist="38100" dir="2700000" algn="tl">
                              <a:srgbClr val="000000">
                                <a:alpha val="43137"/>
                              </a:srgbClr>
                            </a:outerShdw>
                          </a:effectLst>
                        </a:rPr>
                        <a:t>-cash</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a:t>
                      </a:r>
                      <a:r>
                        <a:rPr lang="en-US" sz="1800" b="1" baseline="0" dirty="0" smtClean="0">
                          <a:effectLst>
                            <a:outerShdw blurRad="38100" dist="38100" dir="2700000" algn="tl">
                              <a:srgbClr val="000000">
                                <a:alpha val="43137"/>
                              </a:srgbClr>
                            </a:outerShdw>
                          </a:effectLst>
                        </a:rPr>
                        <a:t>  1,362</a:t>
                      </a:r>
                      <a:endParaRPr lang="en-US" sz="1800" b="1" dirty="0" smtClean="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a:t>
                      </a:r>
                      <a:r>
                        <a:rPr lang="en-US" sz="1800" b="1" baseline="0" dirty="0" smtClean="0">
                          <a:effectLst>
                            <a:outerShdw blurRad="38100" dist="38100" dir="2700000" algn="tl">
                              <a:srgbClr val="000000">
                                <a:alpha val="43137"/>
                              </a:srgbClr>
                            </a:outerShdw>
                          </a:effectLst>
                        </a:rPr>
                        <a:t> 765</a:t>
                      </a:r>
                      <a:endParaRPr lang="en-US" sz="1800" b="1" dirty="0" smtClean="0">
                        <a:effectLst>
                          <a:outerShdw blurRad="38100" dist="38100" dir="2700000" algn="tl">
                            <a:srgbClr val="000000">
                              <a:alpha val="43137"/>
                            </a:srgbClr>
                          </a:outerShdw>
                        </a:effectLst>
                      </a:endParaRPr>
                    </a:p>
                  </a:txBody>
                  <a:tcPr marT="45729" marB="45729"/>
                </a:tc>
              </a:tr>
              <a:tr h="397396">
                <a:tc>
                  <a:txBody>
                    <a:bodyPr/>
                    <a:lstStyle/>
                    <a:p>
                      <a:r>
                        <a:rPr lang="en-US" sz="1800" b="1" u="sng" dirty="0" smtClean="0">
                          <a:effectLst>
                            <a:outerShdw blurRad="38100" dist="38100" dir="2700000" algn="tl">
                              <a:srgbClr val="000000">
                                <a:alpha val="43137"/>
                              </a:srgbClr>
                            </a:outerShdw>
                          </a:effectLst>
                        </a:rPr>
                        <a:t>Working</a:t>
                      </a:r>
                      <a:r>
                        <a:rPr lang="en-US" sz="1800" b="1" u="sng" baseline="0" dirty="0" smtClean="0">
                          <a:effectLst>
                            <a:outerShdw blurRad="38100" dist="38100" dir="2700000" algn="tl">
                              <a:srgbClr val="000000">
                                <a:alpha val="43137"/>
                              </a:srgbClr>
                            </a:outerShdw>
                          </a:effectLst>
                        </a:rPr>
                        <a:t> capital</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a:t>
                      </a:r>
                      <a:r>
                        <a:rPr lang="en-US" sz="1800" b="1" baseline="0" dirty="0" smtClean="0">
                          <a:effectLst>
                            <a:outerShdw blurRad="38100" dist="38100" dir="2700000" algn="tl">
                              <a:srgbClr val="000000">
                                <a:alpha val="43137"/>
                              </a:srgbClr>
                            </a:outerShdw>
                          </a:effectLst>
                        </a:rPr>
                        <a:t>2,031)</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a:t>
                      </a:r>
                      <a:r>
                        <a:rPr lang="en-US" sz="1800" b="1" baseline="0" dirty="0" smtClean="0">
                          <a:effectLst>
                            <a:outerShdw blurRad="38100" dist="38100" dir="2700000" algn="tl">
                              <a:srgbClr val="000000">
                                <a:alpha val="43137"/>
                              </a:srgbClr>
                            </a:outerShdw>
                          </a:effectLst>
                        </a:rPr>
                        <a:t> 515)</a:t>
                      </a:r>
                      <a:endParaRPr lang="en-US" sz="1800" b="1" dirty="0">
                        <a:effectLst>
                          <a:outerShdw blurRad="38100" dist="38100" dir="2700000" algn="tl">
                            <a:srgbClr val="000000">
                              <a:alpha val="43137"/>
                            </a:srgbClr>
                          </a:outerShdw>
                        </a:effectLst>
                      </a:endParaRPr>
                    </a:p>
                  </a:txBody>
                  <a:tcPr marT="45729" marB="45729"/>
                </a:tc>
              </a:tr>
              <a:tr h="397396">
                <a:tc>
                  <a:txBody>
                    <a:bodyPr/>
                    <a:lstStyle/>
                    <a:p>
                      <a:r>
                        <a:rPr lang="en-US" sz="1800" b="1" u="sng" dirty="0" smtClean="0">
                          <a:effectLst>
                            <a:outerShdw blurRad="38100" dist="38100" dir="2700000" algn="tl">
                              <a:srgbClr val="000000">
                                <a:alpha val="43137"/>
                              </a:srgbClr>
                            </a:outerShdw>
                          </a:effectLst>
                        </a:rPr>
                        <a:t>Cash</a:t>
                      </a:r>
                      <a:r>
                        <a:rPr lang="en-US" sz="1800" b="1" u="sng" baseline="0" dirty="0" smtClean="0">
                          <a:effectLst>
                            <a:outerShdw blurRad="38100" dist="38100" dir="2700000" algn="tl">
                              <a:srgbClr val="000000">
                                <a:alpha val="43137"/>
                              </a:srgbClr>
                            </a:outerShdw>
                          </a:effectLst>
                        </a:rPr>
                        <a:t> (used in) provided by operations</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437</a:t>
                      </a:r>
                      <a:r>
                        <a:rPr lang="en-US" sz="1800" b="1" baseline="0" dirty="0" smtClean="0">
                          <a:effectLst>
                            <a:outerShdw blurRad="38100" dist="38100" dir="2700000" algn="tl">
                              <a:srgbClr val="000000">
                                <a:alpha val="43137"/>
                              </a:srgbClr>
                            </a:outerShdw>
                          </a:effectLst>
                        </a:rPr>
                        <a:t>)</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a:t>
                      </a:r>
                      <a:r>
                        <a:rPr lang="en-US" sz="1800" b="1" baseline="0" dirty="0" smtClean="0">
                          <a:effectLst>
                            <a:outerShdw blurRad="38100" dist="38100" dir="2700000" algn="tl">
                              <a:srgbClr val="000000">
                                <a:alpha val="43137"/>
                              </a:srgbClr>
                            </a:outerShdw>
                          </a:effectLst>
                        </a:rPr>
                        <a:t>  550</a:t>
                      </a:r>
                      <a:endParaRPr lang="en-US" sz="1800" b="1" dirty="0">
                        <a:effectLst>
                          <a:outerShdw blurRad="38100" dist="38100" dir="2700000" algn="tl">
                            <a:srgbClr val="000000">
                              <a:alpha val="43137"/>
                            </a:srgbClr>
                          </a:outerShdw>
                        </a:effectLst>
                      </a:endParaRPr>
                    </a:p>
                  </a:txBody>
                  <a:tcPr marT="45729" marB="45729"/>
                </a:tc>
              </a:tr>
              <a:tr h="510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effectLst>
                            <a:outerShdw blurRad="38100" dist="38100" dir="2700000" algn="tl">
                              <a:srgbClr val="000000">
                                <a:alpha val="43137"/>
                              </a:srgbClr>
                            </a:outerShdw>
                          </a:effectLst>
                        </a:rPr>
                        <a:t>Cash </a:t>
                      </a:r>
                      <a:r>
                        <a:rPr lang="en-US" sz="1800" b="1" u="sng" baseline="0" dirty="0" smtClean="0">
                          <a:effectLst>
                            <a:outerShdw blurRad="38100" dist="38100" dir="2700000" algn="tl">
                              <a:srgbClr val="000000">
                                <a:alpha val="43137"/>
                              </a:srgbClr>
                            </a:outerShdw>
                          </a:effectLst>
                        </a:rPr>
                        <a:t>(used in) provided by investing activities</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158)</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30</a:t>
                      </a:r>
                      <a:endParaRPr lang="en-US" sz="1800" b="1" dirty="0">
                        <a:effectLst>
                          <a:outerShdw blurRad="38100" dist="38100" dir="2700000" algn="tl">
                            <a:srgbClr val="000000">
                              <a:alpha val="43137"/>
                            </a:srgbClr>
                          </a:outerShdw>
                        </a:effectLst>
                      </a:endParaRPr>
                    </a:p>
                  </a:txBody>
                  <a:tcPr marT="45729" marB="45729"/>
                </a:tc>
              </a:tr>
              <a:tr h="445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effectLst>
                            <a:outerShdw blurRad="38100" dist="38100" dir="2700000" algn="tl">
                              <a:srgbClr val="000000">
                                <a:alpha val="43137"/>
                              </a:srgbClr>
                            </a:outerShdw>
                          </a:effectLst>
                        </a:rPr>
                        <a:t>Cash </a:t>
                      </a:r>
                      <a:r>
                        <a:rPr lang="en-US" sz="1800" b="1" u="sng" baseline="0" dirty="0" smtClean="0">
                          <a:effectLst>
                            <a:outerShdw blurRad="38100" dist="38100" dir="2700000" algn="tl">
                              <a:srgbClr val="000000">
                                <a:alpha val="43137"/>
                              </a:srgbClr>
                            </a:outerShdw>
                          </a:effectLst>
                        </a:rPr>
                        <a:t>provided by financing activities</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642</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475</a:t>
                      </a:r>
                    </a:p>
                  </a:txBody>
                  <a:tcPr marT="45729" marB="45729"/>
                </a:tc>
              </a:tr>
              <a:tr h="381519">
                <a:tc>
                  <a:txBody>
                    <a:bodyPr/>
                    <a:lstStyle/>
                    <a:p>
                      <a:r>
                        <a:rPr lang="en-US" sz="1800" b="1" u="sng" dirty="0" smtClean="0">
                          <a:effectLst>
                            <a:outerShdw blurRad="38100" dist="38100" dir="2700000" algn="tl">
                              <a:srgbClr val="000000">
                                <a:alpha val="43137"/>
                              </a:srgbClr>
                            </a:outerShdw>
                          </a:effectLst>
                        </a:rPr>
                        <a:t>Exchange</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a:t>
                      </a:r>
                      <a:r>
                        <a:rPr lang="en-US" sz="1800" b="1" baseline="0" dirty="0" smtClean="0">
                          <a:effectLst>
                            <a:outerShdw blurRad="38100" dist="38100" dir="2700000" algn="tl">
                              <a:srgbClr val="000000">
                                <a:alpha val="43137"/>
                              </a:srgbClr>
                            </a:outerShdw>
                          </a:effectLst>
                        </a:rPr>
                        <a:t>  184)</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a:t>
                      </a:r>
                      <a:r>
                        <a:rPr lang="en-US" sz="1800" b="1" baseline="0" dirty="0" smtClean="0">
                          <a:effectLst>
                            <a:outerShdw blurRad="38100" dist="38100" dir="2700000" algn="tl">
                              <a:srgbClr val="000000">
                                <a:alpha val="43137"/>
                              </a:srgbClr>
                            </a:outerShdw>
                          </a:effectLst>
                        </a:rPr>
                        <a:t> 219)</a:t>
                      </a:r>
                      <a:endParaRPr lang="en-US" sz="1800" b="1" dirty="0">
                        <a:effectLst>
                          <a:outerShdw blurRad="38100" dist="38100" dir="2700000" algn="tl">
                            <a:srgbClr val="000000">
                              <a:alpha val="43137"/>
                            </a:srgbClr>
                          </a:outerShdw>
                        </a:effectLst>
                      </a:endParaRPr>
                    </a:p>
                  </a:txBody>
                  <a:tcPr marT="45729" marB="45729"/>
                </a:tc>
              </a:tr>
              <a:tr h="413273">
                <a:tc>
                  <a:txBody>
                    <a:bodyPr/>
                    <a:lstStyle/>
                    <a:p>
                      <a:r>
                        <a:rPr lang="en-US" sz="1800" b="1" u="sng" dirty="0" smtClean="0">
                          <a:effectLst>
                            <a:outerShdw blurRad="38100" dist="38100" dir="2700000" algn="tl">
                              <a:srgbClr val="000000">
                                <a:alpha val="43137"/>
                              </a:srgbClr>
                            </a:outerShdw>
                          </a:effectLst>
                        </a:rPr>
                        <a:t>(Decrease) increase in cash</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137)</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   836</a:t>
                      </a:r>
                    </a:p>
                  </a:txBody>
                  <a:tcPr marT="45729" marB="45729"/>
                </a:tc>
              </a:tr>
              <a:tr h="397396">
                <a:tc>
                  <a:txBody>
                    <a:bodyPr/>
                    <a:lstStyle/>
                    <a:p>
                      <a:r>
                        <a:rPr lang="en-US" sz="1800" b="1" u="sng" dirty="0" smtClean="0">
                          <a:effectLst>
                            <a:outerShdw blurRad="38100" dist="38100" dir="2700000" algn="tl">
                              <a:srgbClr val="000000">
                                <a:alpha val="43137"/>
                              </a:srgbClr>
                            </a:outerShdw>
                          </a:effectLst>
                        </a:rPr>
                        <a:t>Cash,  at beginning of</a:t>
                      </a:r>
                      <a:r>
                        <a:rPr lang="en-US" sz="1800" b="1" u="sng" baseline="0" dirty="0" smtClean="0">
                          <a:effectLst>
                            <a:outerShdw blurRad="38100" dist="38100" dir="2700000" algn="tl">
                              <a:srgbClr val="000000">
                                <a:alpha val="43137"/>
                              </a:srgbClr>
                            </a:outerShdw>
                          </a:effectLst>
                        </a:rPr>
                        <a:t> period</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$16,582</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a:t>
                      </a:r>
                      <a:r>
                        <a:rPr lang="en-US" sz="1800" b="1" baseline="0" dirty="0" smtClean="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9,376</a:t>
                      </a:r>
                    </a:p>
                  </a:txBody>
                  <a:tcPr marT="45729" marB="45729"/>
                </a:tc>
              </a:tr>
              <a:tr h="511387">
                <a:tc>
                  <a:txBody>
                    <a:bodyPr/>
                    <a:lstStyle/>
                    <a:p>
                      <a:r>
                        <a:rPr lang="en-US" sz="1800" b="1" u="sng" dirty="0" smtClean="0">
                          <a:effectLst>
                            <a:outerShdw blurRad="38100" dist="38100" dir="2700000" algn="tl">
                              <a:srgbClr val="000000">
                                <a:alpha val="43137"/>
                              </a:srgbClr>
                            </a:outerShdw>
                          </a:effectLst>
                        </a:rPr>
                        <a:t>Cash, at end of period</a:t>
                      </a:r>
                      <a:endParaRPr lang="en-US" sz="1800" b="1" u="sng"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$16,445</a:t>
                      </a:r>
                      <a:endParaRPr lang="en-US" sz="1800" b="1" dirty="0">
                        <a:effectLst>
                          <a:outerShdw blurRad="38100" dist="38100" dir="2700000" algn="tl">
                            <a:srgbClr val="000000">
                              <a:alpha val="43137"/>
                            </a:srgbClr>
                          </a:outerShdw>
                        </a:effectLst>
                      </a:endParaRPr>
                    </a:p>
                  </a:txBody>
                  <a:tcPr marT="45729" marB="45729"/>
                </a:tc>
                <a:tc>
                  <a:txBody>
                    <a:bodyPr/>
                    <a:lstStyle/>
                    <a:p>
                      <a:pPr algn="ctr"/>
                      <a:r>
                        <a:rPr lang="en-US" sz="1800" b="1" dirty="0" smtClean="0">
                          <a:effectLst>
                            <a:outerShdw blurRad="38100" dist="38100" dir="2700000" algn="tl">
                              <a:srgbClr val="000000">
                                <a:alpha val="43137"/>
                              </a:srgbClr>
                            </a:outerShdw>
                          </a:effectLst>
                        </a:rPr>
                        <a:t>$10,212</a:t>
                      </a:r>
                    </a:p>
                  </a:txBody>
                  <a:tcPr marT="45729" marB="45729"/>
                </a:tc>
              </a:tr>
            </a:tbl>
          </a:graphicData>
        </a:graphic>
      </p:graphicFrame>
      <p:grpSp>
        <p:nvGrpSpPr>
          <p:cNvPr id="9" name="Group 9"/>
          <p:cNvGrpSpPr>
            <a:grpSpLocks/>
          </p:cNvGrpSpPr>
          <p:nvPr/>
        </p:nvGrpSpPr>
        <p:grpSpPr bwMode="auto">
          <a:xfrm>
            <a:off x="8077200" y="6392974"/>
            <a:ext cx="928688" cy="312625"/>
            <a:chOff x="7086600" y="6077572"/>
            <a:chExt cx="1919805" cy="628027"/>
          </a:xfrm>
        </p:grpSpPr>
        <p:pic>
          <p:nvPicPr>
            <p:cNvPr id="10" name="Picture 22" descr="STAAR-logo-tm-color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1197592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effectLst>
                  <a:outerShdw blurRad="38100" dist="38100" dir="2700000" algn="tl">
                    <a:srgbClr val="000000">
                      <a:alpha val="43137"/>
                    </a:srgbClr>
                  </a:outerShdw>
                  <a:reflection blurRad="12700" stA="48000" endA="300" endPos="55000" dir="5400000" sy="-90000" algn="bl" rotWithShape="0"/>
                </a:effectLst>
              </a:rPr>
              <a:t>Project comet Update</a:t>
            </a:r>
            <a:r>
              <a:rPr lang="en-US" b="1" dirty="0" smtClean="0">
                <a:effectLst>
                  <a:outerShdw blurRad="38100" dist="38100" dir="2700000" algn="tl">
                    <a:srgbClr val="000000">
                      <a:alpha val="43137"/>
                    </a:srgbClr>
                  </a:outerShdw>
                  <a:reflection blurRad="12700" stA="48000" endA="300" endPos="55000" dir="5400000" sy="-90000" algn="bl" rotWithShape="0"/>
                </a:effectLst>
              </a:rPr>
              <a:t/>
            </a:r>
            <a:br>
              <a:rPr lang="en-US" b="1" dirty="0" smtClean="0">
                <a:effectLst>
                  <a:outerShdw blurRad="38100" dist="38100" dir="2700000" algn="tl">
                    <a:srgbClr val="000000">
                      <a:alpha val="43137"/>
                    </a:srgbClr>
                  </a:outerShdw>
                  <a:reflection blurRad="12700" stA="48000" endA="300" endPos="55000" dir="5400000" sy="-90000" algn="bl" rotWithShape="0"/>
                </a:effectLst>
              </a:rPr>
            </a:br>
            <a:r>
              <a:rPr lang="en-US" b="1" dirty="0" smtClean="0">
                <a:effectLst>
                  <a:outerShdw blurRad="38100" dist="38100" dir="2700000" algn="tl">
                    <a:srgbClr val="000000">
                      <a:alpha val="43137"/>
                    </a:srgbClr>
                  </a:outerShdw>
                  <a:reflection blurRad="12700" stA="48000" endA="300" endPos="55000" dir="5400000" sy="-90000" algn="bl" rotWithShape="0"/>
                </a:effectLst>
              </a:rPr>
              <a:t>manufacturing consolidation</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rmAutofit fontScale="77500" lnSpcReduction="20000"/>
          </a:bodyPr>
          <a:lstStyle/>
          <a:p>
            <a:r>
              <a:rPr lang="en-US" b="1" dirty="0" smtClean="0">
                <a:effectLst>
                  <a:outerShdw blurRad="38100" dist="38100" dir="2700000" algn="tl">
                    <a:srgbClr val="000000">
                      <a:alpha val="43137"/>
                    </a:srgbClr>
                  </a:outerShdw>
                </a:effectLst>
              </a:rPr>
              <a:t> Q1 2012 Expenses</a:t>
            </a:r>
          </a:p>
          <a:p>
            <a:pPr lvl="1"/>
            <a:r>
              <a:rPr lang="en-US" b="1" dirty="0" smtClean="0">
                <a:effectLst>
                  <a:outerShdw blurRad="38100" dist="38100" dir="2700000" algn="tl">
                    <a:srgbClr val="000000">
                      <a:alpha val="43137"/>
                    </a:srgbClr>
                  </a:outerShdw>
                </a:effectLst>
              </a:rPr>
              <a:t>  Expenses for the quarter were $555k.</a:t>
            </a:r>
          </a:p>
          <a:p>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Total expense for the year $2M to $2.5M.</a:t>
            </a:r>
          </a:p>
          <a:p>
            <a:r>
              <a:rPr lang="en-US" b="1" dirty="0" smtClean="0">
                <a:effectLst>
                  <a:outerShdw blurRad="38100" dist="38100" dir="2700000" algn="tl">
                    <a:srgbClr val="000000">
                      <a:alpha val="43137"/>
                    </a:srgbClr>
                  </a:outerShdw>
                </a:effectLst>
              </a:rPr>
              <a:t>  Progress during the quarter.</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Project teams with detailed schedules for each move</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Received the regulatory approval three months earlier than expected to ship preloaded IOLs from the U.S. to Japan.</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Making facility modifications to Monrovia plant.</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Capital purchases well underway.</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Expect to be shipping all Preloaded IOLs to Japan from U.S. during the third quarter of 2012.</a:t>
            </a:r>
          </a:p>
          <a:p>
            <a:r>
              <a:rPr lang="en-US" b="1" dirty="0" smtClean="0">
                <a:effectLst>
                  <a:outerShdw blurRad="38100" dist="38100" dir="2700000" algn="tl">
                    <a:srgbClr val="000000">
                      <a:alpha val="43137"/>
                    </a:srgbClr>
                  </a:outerShdw>
                </a:effectLst>
              </a:rPr>
              <a:t>  Expect to be shipping first Visian ICLs OUS from U.S. during the first quarter of 2013.</a:t>
            </a:r>
            <a:endParaRPr lang="en-US" b="1" dirty="0">
              <a:effectLst>
                <a:outerShdw blurRad="38100" dist="38100" dir="2700000" algn="tl">
                  <a:srgbClr val="000000">
                    <a:alpha val="43137"/>
                  </a:srgbClr>
                </a:outerShdw>
              </a:effectLst>
            </a:endParaRPr>
          </a:p>
        </p:txBody>
      </p:sp>
      <p:grpSp>
        <p:nvGrpSpPr>
          <p:cNvPr id="7" name="Group 9"/>
          <p:cNvGrpSpPr>
            <a:grpSpLocks/>
          </p:cNvGrpSpPr>
          <p:nvPr/>
        </p:nvGrpSpPr>
        <p:grpSpPr bwMode="auto">
          <a:xfrm>
            <a:off x="8077200" y="6392974"/>
            <a:ext cx="928688" cy="312625"/>
            <a:chOff x="7086600" y="6077572"/>
            <a:chExt cx="1919805" cy="628027"/>
          </a:xfrm>
        </p:grpSpPr>
        <p:pic>
          <p:nvPicPr>
            <p:cNvPr id="8"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941422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b="1" dirty="0" smtClean="0">
                <a:effectLst>
                  <a:outerShdw blurRad="38100" dist="38100" dir="2700000" algn="tl">
                    <a:srgbClr val="000000">
                      <a:alpha val="43137"/>
                    </a:srgbClr>
                  </a:outerShdw>
                </a:effectLst>
              </a:rPr>
              <a:t>Barry G. Caldwell</a:t>
            </a:r>
          </a:p>
          <a:p>
            <a:pPr algn="ctr"/>
            <a:r>
              <a:rPr lang="en-US" b="1" dirty="0" smtClean="0">
                <a:effectLst>
                  <a:outerShdw blurRad="38100" dist="38100" dir="2700000" algn="tl">
                    <a:srgbClr val="000000">
                      <a:alpha val="43137"/>
                    </a:srgbClr>
                  </a:outerShdw>
                </a:effectLst>
              </a:rPr>
              <a:t>Chief Executive Officer</a:t>
            </a:r>
            <a:endParaRPr lang="en-US"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180475" y="2947085"/>
            <a:ext cx="8686800" cy="1701115"/>
          </a:xfrm>
        </p:spPr>
        <p:txBody>
          <a:bodyPr>
            <a:normAutofit fontScale="90000"/>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Recent conference successes</a:t>
            </a:r>
            <a:br>
              <a:rPr lang="en-US" b="1" dirty="0" smtClean="0">
                <a:effectLst>
                  <a:outerShdw blurRad="38100" dist="38100" dir="2700000" algn="tl">
                    <a:srgbClr val="000000">
                      <a:alpha val="43137"/>
                    </a:srgbClr>
                  </a:outerShdw>
                  <a:reflection blurRad="12700" stA="48000" endA="300" endPos="55000" dir="5400000" sy="-90000" algn="bl" rotWithShape="0"/>
                </a:effectLst>
              </a:rPr>
            </a:br>
            <a:r>
              <a:rPr lang="en-US" b="1" dirty="0" smtClean="0">
                <a:effectLst>
                  <a:outerShdw blurRad="38100" dist="38100" dir="2700000" algn="tl">
                    <a:srgbClr val="000000">
                      <a:alpha val="43137"/>
                    </a:srgbClr>
                  </a:outerShdw>
                  <a:reflection blurRad="12700" stA="48000" endA="300" endPos="55000" dir="5400000" sy="-90000" algn="bl" rotWithShape="0"/>
                </a:effectLst>
              </a:rPr>
              <a:t>technology updates</a:t>
            </a:r>
            <a:br>
              <a:rPr lang="en-US" b="1" dirty="0" smtClean="0">
                <a:effectLst>
                  <a:outerShdw blurRad="38100" dist="38100" dir="2700000" algn="tl">
                    <a:srgbClr val="000000">
                      <a:alpha val="43137"/>
                    </a:srgbClr>
                  </a:outerShdw>
                  <a:reflection blurRad="12700" stA="48000" endA="300" endPos="55000" dir="5400000" sy="-90000" algn="bl" rotWithShape="0"/>
                </a:effectLst>
              </a:rPr>
            </a:br>
            <a:r>
              <a:rPr lang="en-US" b="1" dirty="0" smtClean="0">
                <a:effectLst>
                  <a:outerShdw blurRad="38100" dist="38100" dir="2700000" algn="tl">
                    <a:srgbClr val="000000">
                      <a:alpha val="43137"/>
                    </a:srgbClr>
                  </a:outerShdw>
                  <a:reflection blurRad="12700" stA="48000" endA="300" endPos="55000" dir="5400000" sy="-90000" algn="bl" rotWithShape="0"/>
                </a:effectLst>
              </a:rPr>
              <a:t>upcoming investor events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pSp>
        <p:nvGrpSpPr>
          <p:cNvPr id="7" name="Group 9"/>
          <p:cNvGrpSpPr>
            <a:grpSpLocks/>
          </p:cNvGrpSpPr>
          <p:nvPr/>
        </p:nvGrpSpPr>
        <p:grpSpPr bwMode="auto">
          <a:xfrm>
            <a:off x="8077200" y="6392974"/>
            <a:ext cx="928688" cy="312625"/>
            <a:chOff x="7086600" y="6077572"/>
            <a:chExt cx="1919805" cy="628027"/>
          </a:xfrm>
        </p:grpSpPr>
        <p:pic>
          <p:nvPicPr>
            <p:cNvPr id="8"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4003085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Safe harbor</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241785" y="1600200"/>
            <a:ext cx="8686800" cy="4495800"/>
          </a:xfrm>
        </p:spPr>
        <p:txBody>
          <a:bodyPr>
            <a:normAutofit fontScale="40000" lnSpcReduction="20000"/>
          </a:bodyPr>
          <a:lstStyle/>
          <a:p>
            <a:pPr marL="0" indent="0" eaLnBrk="0" hangingPunct="0">
              <a:buNone/>
              <a:defRPr/>
            </a:pPr>
            <a:r>
              <a:rPr lang="en-US" dirty="0" smtClean="0"/>
              <a:t>	</a:t>
            </a:r>
            <a:r>
              <a:rPr lang="en-US" sz="3400" dirty="0" smtClean="0"/>
              <a:t>All </a:t>
            </a:r>
            <a:r>
              <a:rPr lang="en-US" sz="3400" dirty="0"/>
              <a:t>statements in this presentation that are not statements of historical fact are forward-looking statements, including any projections of earnings, revenue</a:t>
            </a:r>
            <a:r>
              <a:rPr lang="en-US" sz="3400" dirty="0" smtClean="0"/>
              <a:t>, sales, </a:t>
            </a:r>
            <a:r>
              <a:rPr lang="en-US" sz="3400" dirty="0"/>
              <a:t>profit </a:t>
            </a:r>
            <a:r>
              <a:rPr lang="en-US" sz="3400" dirty="0" smtClean="0"/>
              <a:t>margins, </a:t>
            </a:r>
            <a:r>
              <a:rPr lang="en-US" sz="3400" dirty="0"/>
              <a:t>cash or other financial items, any statements of the plans, strategies, and objectives of management for future operations, any statements regarding </a:t>
            </a:r>
            <a:r>
              <a:rPr lang="en-US" sz="3400" dirty="0" smtClean="0"/>
              <a:t>new products, including but not limited to, expectations </a:t>
            </a:r>
            <a:r>
              <a:rPr lang="en-US" sz="3400" dirty="0"/>
              <a:t>for success of the ICL or other products in U.S. or international markets, any statements concerning proposed new products and government approval of new products, services or developments, </a:t>
            </a:r>
            <a:r>
              <a:rPr lang="en-US" sz="3400" dirty="0" smtClean="0"/>
              <a:t>or other future actions of the FDA or other regulators, any statements regarding expectations for the success of our products in the US and the international markets, the outcome of product research and development or any clinical study, any </a:t>
            </a:r>
            <a:r>
              <a:rPr lang="en-US" sz="3400" dirty="0"/>
              <a:t>statements regarding future economic conditions or performance, the size of market opportunities statements of belief and any statements of assumptions underlying any of the foregoing.  These statements are based on expectations and assumptions as of the date of this presentation and are subject to numerous risks and uncertainties, which could cause actual results to differ materially from those described in the forward-looking statements. </a:t>
            </a:r>
          </a:p>
          <a:p>
            <a:pPr marL="0" indent="0" eaLnBrk="0" hangingPunct="0">
              <a:buNone/>
              <a:defRPr/>
            </a:pPr>
            <a:r>
              <a:rPr lang="en-US" sz="3400" dirty="0"/>
              <a:t>	The risks and uncertainties include our limited capital resources and limited access to financing, the broad discretion of the FDA and other regulators in approving any medical device and the inherent uncertainty that new devices will be approved, the likelihood of administrative delays, the risk that our global consolidation plans will not yield the expected savings in taxes or cost of goods or expose us to supply interruptions, the negative effect of global recession on sales of products, especially products like the ICL used in non-reimbursed elective procedures, the challenge of managing our foreign subsidiaries, the risk that research and development efforts will not be </a:t>
            </a:r>
            <a:r>
              <a:rPr lang="en-US" sz="3400" dirty="0" smtClean="0"/>
              <a:t>successful or may be delayed in delivering for launch, </a:t>
            </a:r>
            <a:r>
              <a:rPr lang="en-US" sz="3400" dirty="0"/>
              <a:t>the willingness of surgeons and patients to adopt a new product and procedure, and the potential effect of negative publicity about LASIK on the demand for refractive surgery in general in the U.S., and the other factors discussed under the heading “Risk Factors” in our Annual Report on Form 10-K filed with the SEC on March </a:t>
            </a:r>
            <a:r>
              <a:rPr lang="en-US" sz="3400" dirty="0" smtClean="0"/>
              <a:t>8, 2012.  </a:t>
            </a:r>
            <a:r>
              <a:rPr lang="en-US" sz="3400" dirty="0"/>
              <a:t>STAAR assumes no obligation to update its forward-looking statements to reflect future events or actual outcomes and does not intend to do so.  </a:t>
            </a:r>
            <a:endParaRPr lang="en-GB" sz="3400" dirty="0">
              <a:effectLst>
                <a:outerShdw blurRad="38100" dist="38100" dir="2700000" algn="tl">
                  <a:srgbClr val="000000"/>
                </a:outerShdw>
              </a:effectLst>
            </a:endParaRPr>
          </a:p>
          <a:p>
            <a:pPr marL="0" indent="0">
              <a:buNone/>
            </a:pPr>
            <a:endParaRPr lang="en-US" dirty="0"/>
          </a:p>
        </p:txBody>
      </p:sp>
      <p:grpSp>
        <p:nvGrpSpPr>
          <p:cNvPr id="7" name="Group 9"/>
          <p:cNvGrpSpPr>
            <a:grpSpLocks/>
          </p:cNvGrpSpPr>
          <p:nvPr/>
        </p:nvGrpSpPr>
        <p:grpSpPr bwMode="auto">
          <a:xfrm>
            <a:off x="8077200" y="6392974"/>
            <a:ext cx="928688" cy="312625"/>
            <a:chOff x="7086600" y="6077572"/>
            <a:chExt cx="1919805" cy="628027"/>
          </a:xfrm>
        </p:grpSpPr>
        <p:pic>
          <p:nvPicPr>
            <p:cNvPr id="8"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928165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Q1 Key ophthalmic conferences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0" y="1257306"/>
            <a:ext cx="9144000" cy="4525963"/>
          </a:xfrm>
        </p:spPr>
        <p:txBody>
          <a:bodyPr>
            <a:normAutofit fontScale="92500"/>
          </a:bodyPr>
          <a:lstStyle/>
          <a:p>
            <a:r>
              <a:rPr lang="en-US" dirty="0" smtClean="0"/>
              <a:t>  </a:t>
            </a:r>
            <a:r>
              <a:rPr lang="en-US" b="1" dirty="0" smtClean="0">
                <a:effectLst>
                  <a:outerShdw blurRad="38100" dist="38100" dir="2700000" algn="tl">
                    <a:srgbClr val="000000">
                      <a:alpha val="43137"/>
                    </a:srgbClr>
                  </a:outerShdw>
                </a:effectLst>
              </a:rPr>
              <a:t>Significantly increased presence at major meetings</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World Ophthalmology Conference in Abu Dhabi</a:t>
            </a:r>
          </a:p>
          <a:p>
            <a:pPr lvl="2"/>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First Mideast ICL Experts Meeting</a:t>
            </a:r>
          </a:p>
          <a:p>
            <a:pPr lvl="2"/>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Revolutions in Refractive Surgery Symposium</a:t>
            </a:r>
          </a:p>
          <a:p>
            <a:pPr lvl="2"/>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16 presentations on Visian ICL</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American Society of Cataract &amp; Refractive Surgeons</a:t>
            </a:r>
          </a:p>
          <a:p>
            <a:pPr lvl="2"/>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Welcome reception for over 200 customers</a:t>
            </a:r>
          </a:p>
          <a:p>
            <a:pPr lvl="2"/>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33 presentations on the Visian ICL</a:t>
            </a:r>
          </a:p>
          <a:p>
            <a:pPr lvl="2"/>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Investor breakfast featuring Dr. Baikoff from France</a:t>
            </a:r>
            <a:endParaRPr lang="en-US" dirty="0"/>
          </a:p>
        </p:txBody>
      </p:sp>
      <p:grpSp>
        <p:nvGrpSpPr>
          <p:cNvPr id="4" name="Group 9"/>
          <p:cNvGrpSpPr>
            <a:grpSpLocks/>
          </p:cNvGrpSpPr>
          <p:nvPr/>
        </p:nvGrpSpPr>
        <p:grpSpPr bwMode="auto">
          <a:xfrm>
            <a:off x="8077200" y="6392974"/>
            <a:ext cx="928688" cy="312625"/>
            <a:chOff x="7086600" y="6077572"/>
            <a:chExt cx="1919805" cy="628027"/>
          </a:xfrm>
        </p:grpSpPr>
        <p:pic>
          <p:nvPicPr>
            <p:cNvPr id="5"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257800"/>
            <a:ext cx="2551921" cy="1571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0004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Q1 Technology Updates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5" name="Picture 4" descr="C:\Users\rhughes\Downloads\photo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627970"/>
            <a:ext cx="2998773" cy="22490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xmlns="" val="0"/>
              </a:ext>
            </a:extLst>
          </a:blip>
          <a:srcRect l="43687" t="31291" r="33728" b="15899"/>
          <a:stretch/>
        </p:blipFill>
        <p:spPr bwMode="auto">
          <a:xfrm>
            <a:off x="5893106" y="4052859"/>
            <a:ext cx="2201027" cy="2808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0" name="Group 9"/>
          <p:cNvGrpSpPr>
            <a:grpSpLocks/>
          </p:cNvGrpSpPr>
          <p:nvPr/>
        </p:nvGrpSpPr>
        <p:grpSpPr bwMode="auto">
          <a:xfrm>
            <a:off x="8077200" y="6392974"/>
            <a:ext cx="928688" cy="312625"/>
            <a:chOff x="7086600" y="6077572"/>
            <a:chExt cx="1919805" cy="628027"/>
          </a:xfrm>
        </p:grpSpPr>
        <p:pic>
          <p:nvPicPr>
            <p:cNvPr id="11" name="Picture 22" descr="STAAR-logo-tm-color_white"/>
            <p:cNvPicPr>
              <a:picLocks noChangeAspect="1" noChangeArrowheads="1"/>
            </p:cNvPicPr>
            <p:nvPr/>
          </p:nvPicPr>
          <p:blipFill>
            <a:blip r:embed="rId5"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
        <p:nvSpPr>
          <p:cNvPr id="3" name="TextBox 2"/>
          <p:cNvSpPr txBox="1"/>
          <p:nvPr/>
        </p:nvSpPr>
        <p:spPr>
          <a:xfrm>
            <a:off x="359266" y="1295400"/>
            <a:ext cx="8501541" cy="3539430"/>
          </a:xfrm>
          <a:prstGeom prst="rect">
            <a:avLst/>
          </a:prstGeom>
          <a:noFill/>
        </p:spPr>
        <p:txBody>
          <a:bodyPr wrap="square" rtlCol="0">
            <a:spAutoFit/>
          </a:bodyPr>
          <a:lstStyle/>
          <a:p>
            <a:pPr marL="457200" indent="-457200">
              <a:buBlip>
                <a:blip r:embed="rId6"/>
              </a:buBlip>
            </a:pPr>
            <a:r>
              <a:rPr lang="en-US" sz="2800" b="1" dirty="0" smtClean="0">
                <a:effectLst>
                  <a:outerShdw blurRad="38100" dist="38100" dir="2700000" algn="tl">
                    <a:srgbClr val="000000">
                      <a:alpha val="43137"/>
                    </a:srgbClr>
                  </a:outerShdw>
                </a:effectLst>
              </a:rPr>
              <a:t>  Inventions completed during the quarter allowing  Collamer lens to be sterilized in preloaded system.</a:t>
            </a:r>
          </a:p>
          <a:p>
            <a:pPr marL="457200" indent="-457200">
              <a:buBlip>
                <a:blip r:embed="rId6"/>
              </a:buBlip>
            </a:pP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Key feature on the Visian V5 ICL</a:t>
            </a:r>
          </a:p>
          <a:p>
            <a:pPr marL="914400" lvl="1" indent="-457200">
              <a:buBlip>
                <a:blip r:embed="rId6"/>
              </a:buBlip>
            </a:pP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Key surgeons evaluated during ASCRS meeting with very good feedback</a:t>
            </a:r>
          </a:p>
          <a:p>
            <a:pPr marL="457200" indent="-457200">
              <a:buBlip>
                <a:blip r:embed="rId6"/>
              </a:buBlip>
            </a:pP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Believe same system can be used to preload nanoFLEX IOLs</a:t>
            </a:r>
          </a:p>
          <a:p>
            <a:pPr marL="457200" indent="-457200">
              <a:buBlip>
                <a:blip r:embed="rId6"/>
              </a:buBlip>
            </a:pPr>
            <a:endParaRPr lang="en-US" sz="2800" b="1" dirty="0">
              <a:effectLst>
                <a:outerShdw blurRad="38100" dist="38100" dir="2700000" algn="tl">
                  <a:srgbClr val="000000">
                    <a:alpha val="43137"/>
                  </a:srgbClr>
                </a:outerShdw>
              </a:effectLst>
            </a:endParaRP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98773" y="4627970"/>
            <a:ext cx="2886623" cy="2230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2737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Q1 Technology updates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381000" y="1554162"/>
            <a:ext cx="8229600" cy="4525963"/>
          </a:xfrm>
        </p:spPr>
        <p:txBody>
          <a:bodyPr>
            <a:normAutofit fontScale="92500" lnSpcReduction="20000"/>
          </a:bodyPr>
          <a:lstStyle/>
          <a:p>
            <a:r>
              <a:rPr lang="en-US" dirty="0" smtClean="0"/>
              <a:t>  </a:t>
            </a:r>
            <a:r>
              <a:rPr lang="en-US" b="1" dirty="0" smtClean="0">
                <a:effectLst>
                  <a:outerShdw blurRad="38100" dist="38100" dir="2700000" algn="tl">
                    <a:srgbClr val="000000">
                      <a:alpha val="43137"/>
                    </a:srgbClr>
                  </a:outerShdw>
                </a:effectLst>
              </a:rPr>
              <a:t>nanoFLEX Toric IOL</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We had planned to start implanting this new IOL during Q1-it is now planned for Q2</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This will allow us to open more markets in Europe to the nanoFLEX IOL as well</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KS-SP Single Piece Preloaded Acrylic IOL</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This is an important IOL for Japan and Europe</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We were having issues with consistent delivery of the IOL into the eye.</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During the quarter our engineering team in Japan</a:t>
            </a:r>
            <a:r>
              <a:rPr lang="en-US" dirty="0" smtClean="0"/>
              <a:t> </a:t>
            </a:r>
            <a:r>
              <a:rPr lang="en-US" b="1" dirty="0" smtClean="0">
                <a:effectLst>
                  <a:outerShdw blurRad="38100" dist="38100" dir="2700000" algn="tl">
                    <a:srgbClr val="000000">
                      <a:alpha val="43137"/>
                    </a:srgbClr>
                  </a:outerShdw>
                </a:effectLst>
              </a:rPr>
              <a:t>resolved the issues and we can now move to manufacturing these lenses for commercialization</a:t>
            </a:r>
            <a:endParaRPr lang="en-US" b="1" dirty="0">
              <a:effectLst>
                <a:outerShdw blurRad="38100" dist="38100" dir="2700000" algn="tl">
                  <a:srgbClr val="000000">
                    <a:alpha val="43137"/>
                  </a:srgbClr>
                </a:outerShdw>
              </a:effectLst>
            </a:endParaRPr>
          </a:p>
        </p:txBody>
      </p:sp>
      <p:grpSp>
        <p:nvGrpSpPr>
          <p:cNvPr id="4" name="Group 9"/>
          <p:cNvGrpSpPr>
            <a:grpSpLocks/>
          </p:cNvGrpSpPr>
          <p:nvPr/>
        </p:nvGrpSpPr>
        <p:grpSpPr bwMode="auto">
          <a:xfrm>
            <a:off x="8077200" y="6392974"/>
            <a:ext cx="928688" cy="312625"/>
            <a:chOff x="7086600" y="6077572"/>
            <a:chExt cx="1919805" cy="628027"/>
          </a:xfrm>
        </p:grpSpPr>
        <p:pic>
          <p:nvPicPr>
            <p:cNvPr id="5"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432775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2012 Key metrics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381000" y="1554162"/>
            <a:ext cx="8229600" cy="4525963"/>
          </a:xfrm>
        </p:spPr>
        <p:txBody>
          <a:bodyPr>
            <a:normAutofit/>
          </a:bodyPr>
          <a:lstStyle/>
          <a:p>
            <a:r>
              <a:rPr lang="en-US" dirty="0" smtClean="0"/>
              <a:t>  </a:t>
            </a:r>
            <a:r>
              <a:rPr lang="en-US" b="1" dirty="0" smtClean="0">
                <a:effectLst>
                  <a:outerShdw blurRad="38100" dist="38100" dir="2700000" algn="tl">
                    <a:srgbClr val="000000">
                      <a:alpha val="43137"/>
                    </a:srgbClr>
                  </a:outerShdw>
                </a:effectLst>
              </a:rPr>
              <a:t>Increase revenues by 15%.</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Exceed 2011 ICL growth rate of 32%.</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Continuous expansion of gross margin and achieve 71% for the full year.</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Profitable each quarter and the full year.</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Successfully implement mfg. consolidation without disruption to customer service levels and quality</a:t>
            </a:r>
            <a:endParaRPr lang="en-US" b="1" dirty="0">
              <a:effectLst>
                <a:outerShdw blurRad="38100" dist="38100" dir="2700000" algn="tl">
                  <a:srgbClr val="000000">
                    <a:alpha val="43137"/>
                  </a:srgbClr>
                </a:outerShdw>
              </a:effectLst>
            </a:endParaRPr>
          </a:p>
        </p:txBody>
      </p:sp>
      <p:grpSp>
        <p:nvGrpSpPr>
          <p:cNvPr id="4" name="Group 9"/>
          <p:cNvGrpSpPr>
            <a:grpSpLocks/>
          </p:cNvGrpSpPr>
          <p:nvPr/>
        </p:nvGrpSpPr>
        <p:grpSpPr bwMode="auto">
          <a:xfrm>
            <a:off x="8077200" y="6392974"/>
            <a:ext cx="928688" cy="312625"/>
            <a:chOff x="7086600" y="6077572"/>
            <a:chExt cx="1919805" cy="628027"/>
          </a:xfrm>
        </p:grpSpPr>
        <p:pic>
          <p:nvPicPr>
            <p:cNvPr id="5"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2968181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Upcoming Investor events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rmAutofit fontScale="77500" lnSpcReduction="20000"/>
          </a:bodyPr>
          <a:lstStyle/>
          <a:p>
            <a:r>
              <a:rPr lang="en-US" sz="3600" b="1" dirty="0">
                <a:effectLst>
                  <a:outerShdw blurRad="38100" dist="38100" dir="2700000" algn="tl">
                    <a:srgbClr val="000000">
                      <a:alpha val="43137"/>
                    </a:srgbClr>
                  </a:outerShdw>
                  <a:reflection blurRad="12700" stA="48000" endA="300" endPos="55000" dir="5400000" sy="-90000" algn="bl" rotWithShape="0"/>
                </a:effectLst>
              </a:rPr>
              <a:t> </a:t>
            </a:r>
            <a:r>
              <a:rPr lang="en-US" sz="3600" b="1" dirty="0" smtClean="0">
                <a:effectLst>
                  <a:outerShdw blurRad="38100" dist="38100" dir="2700000" algn="tl">
                    <a:srgbClr val="000000">
                      <a:alpha val="43137"/>
                    </a:srgbClr>
                  </a:outerShdw>
                  <a:reflection blurRad="12700" stA="48000" endA="300" endPos="55000" dir="5400000" sy="-90000" algn="bl" rotWithShape="0"/>
                </a:effectLst>
              </a:rPr>
              <a:t> </a:t>
            </a:r>
            <a:r>
              <a:rPr lang="en-US" b="1" dirty="0" smtClean="0">
                <a:effectLst>
                  <a:outerShdw blurRad="38100" dist="38100" dir="2700000" algn="tl">
                    <a:srgbClr val="000000">
                      <a:alpha val="43137"/>
                    </a:srgbClr>
                  </a:outerShdw>
                </a:effectLst>
              </a:rPr>
              <a:t>Deutsche Bank Healthcare Conference</a:t>
            </a:r>
            <a:endParaRPr lang="en-US" b="1" dirty="0">
              <a:effectLst>
                <a:outerShdw blurRad="38100" dist="38100" dir="2700000" algn="tl">
                  <a:srgbClr val="000000">
                    <a:alpha val="43137"/>
                  </a:srgbClr>
                </a:outerShdw>
              </a:effectLst>
            </a:endParaRPr>
          </a:p>
          <a:p>
            <a:pPr lvl="1"/>
            <a:r>
              <a:rPr lang="en-US" b="1" dirty="0" smtClean="0">
                <a:effectLst>
                  <a:outerShdw blurRad="38100" dist="38100" dir="2700000" algn="tl">
                    <a:srgbClr val="000000">
                      <a:alpha val="43137"/>
                    </a:srgbClr>
                  </a:outerShdw>
                </a:effectLst>
              </a:rPr>
              <a:t>  May 8th Boston</a:t>
            </a:r>
            <a:endParaRPr lang="en-US" b="1" dirty="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  Annual Shareholders Meeting</a:t>
            </a:r>
            <a:endParaRPr lang="en-US" b="1" dirty="0">
              <a:effectLst>
                <a:outerShdw blurRad="38100" dist="38100" dir="2700000" algn="tl">
                  <a:srgbClr val="000000">
                    <a:alpha val="43137"/>
                  </a:srgbClr>
                </a:outerShdw>
              </a:effectLst>
            </a:endParaRPr>
          </a:p>
          <a:p>
            <a:pPr lvl="1"/>
            <a:r>
              <a:rPr lang="en-US" b="1" dirty="0" smtClean="0">
                <a:effectLst>
                  <a:outerShdw blurRad="38100" dist="38100" dir="2700000" algn="tl">
                    <a:srgbClr val="000000">
                      <a:alpha val="43137"/>
                    </a:srgbClr>
                  </a:outerShdw>
                </a:effectLst>
              </a:rPr>
              <a:t>  May 14</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Monrovia, California</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13</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Annual B. Riley Investor Conference</a:t>
            </a:r>
          </a:p>
          <a:p>
            <a:pPr lvl="1"/>
            <a:r>
              <a:rPr lang="en-US" b="1" dirty="0" smtClean="0">
                <a:effectLst>
                  <a:outerShdw blurRad="38100" dist="38100" dir="2700000" algn="tl">
                    <a:srgbClr val="000000">
                      <a:alpha val="43137"/>
                    </a:srgbClr>
                  </a:outerShdw>
                </a:effectLst>
              </a:rPr>
              <a:t>  May 23</a:t>
            </a:r>
            <a:r>
              <a:rPr lang="en-US" b="1" baseline="30000" dirty="0" smtClean="0">
                <a:effectLst>
                  <a:outerShdw blurRad="38100" dist="38100" dir="2700000" algn="tl">
                    <a:srgbClr val="000000">
                      <a:alpha val="43137"/>
                    </a:srgbClr>
                  </a:outerShdw>
                </a:effectLst>
              </a:rPr>
              <a:t>rd</a:t>
            </a:r>
            <a:r>
              <a:rPr lang="en-US" b="1" dirty="0" smtClean="0">
                <a:effectLst>
                  <a:outerShdw blurRad="38100" dist="38100" dir="2700000" algn="tl">
                    <a:srgbClr val="000000">
                      <a:alpha val="43137"/>
                    </a:srgbClr>
                  </a:outerShdw>
                </a:effectLst>
              </a:rPr>
              <a:t>  Santa Monica, California</a:t>
            </a:r>
          </a:p>
          <a:p>
            <a:r>
              <a:rPr lang="en-US" b="1" dirty="0" smtClean="0">
                <a:effectLst>
                  <a:outerShdw blurRad="38100" dist="38100" dir="2700000" algn="tl">
                    <a:srgbClr val="000000">
                      <a:alpha val="43137"/>
                    </a:srgbClr>
                  </a:outerShdw>
                </a:effectLst>
              </a:rPr>
              <a:t>  Benchmark One on One Conference</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May 31</a:t>
            </a:r>
            <a:r>
              <a:rPr lang="en-US" b="1" baseline="30000" dirty="0" smtClean="0">
                <a:effectLst>
                  <a:outerShdw blurRad="38100" dist="38100" dir="2700000" algn="tl">
                    <a:srgbClr val="000000">
                      <a:alpha val="43137"/>
                    </a:srgbClr>
                  </a:outerShdw>
                </a:effectLst>
              </a:rPr>
              <a:t>st</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Milwaukee</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Jefferies Global Healthcare Conference</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June 7</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New York City</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Canaccord NDRS</a:t>
            </a:r>
          </a:p>
          <a:p>
            <a:pPr lvl="1"/>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June 27</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in Zurich</a:t>
            </a:r>
          </a:p>
          <a:p>
            <a:pPr lvl="1"/>
            <a:endParaRPr lang="en-US" sz="3200" b="1" dirty="0">
              <a:effectLst>
                <a:outerShdw blurRad="38100" dist="38100" dir="2700000" algn="tl">
                  <a:srgbClr val="000000">
                    <a:alpha val="43137"/>
                  </a:srgbClr>
                </a:outerShdw>
              </a:effectLst>
            </a:endParaRPr>
          </a:p>
          <a:p>
            <a:pPr lvl="1"/>
            <a:endParaRPr lang="en-US" b="1" dirty="0" smtClean="0">
              <a:effectLst>
                <a:outerShdw blurRad="38100" dist="38100" dir="2700000" algn="tl">
                  <a:srgbClr val="000000">
                    <a:alpha val="43137"/>
                  </a:srgbClr>
                </a:outerShdw>
                <a:reflection blurRad="12700" stA="48000" endA="300" endPos="55000" dir="5400000" sy="-90000" algn="bl" rotWithShape="0"/>
              </a:effectLst>
            </a:endParaRPr>
          </a:p>
          <a:p>
            <a:pPr lvl="1"/>
            <a:endParaRPr lang="en-US" b="1" dirty="0" smtClean="0">
              <a:effectLst>
                <a:outerShdw blurRad="38100" dist="38100" dir="2700000" algn="tl">
                  <a:srgbClr val="000000">
                    <a:alpha val="43137"/>
                  </a:srgbClr>
                </a:outerShdw>
              </a:effectLst>
            </a:endParaRPr>
          </a:p>
          <a:p>
            <a:endParaRPr lang="en-US" sz="3600" b="1" dirty="0">
              <a:effectLst>
                <a:outerShdw blurRad="38100" dist="38100" dir="2700000" algn="tl">
                  <a:srgbClr val="000000">
                    <a:alpha val="43137"/>
                  </a:srgbClr>
                </a:outerShdw>
              </a:effectLst>
            </a:endParaRPr>
          </a:p>
        </p:txBody>
      </p:sp>
      <p:grpSp>
        <p:nvGrpSpPr>
          <p:cNvPr id="7" name="Group 9"/>
          <p:cNvGrpSpPr>
            <a:grpSpLocks/>
          </p:cNvGrpSpPr>
          <p:nvPr/>
        </p:nvGrpSpPr>
        <p:grpSpPr bwMode="auto">
          <a:xfrm>
            <a:off x="8077200" y="6392974"/>
            <a:ext cx="928688" cy="312625"/>
            <a:chOff x="7086600" y="6077572"/>
            <a:chExt cx="1919805" cy="628027"/>
          </a:xfrm>
        </p:grpSpPr>
        <p:pic>
          <p:nvPicPr>
            <p:cNvPr id="8"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634511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Thank you!</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lstStyle/>
          <a:p>
            <a:endParaRPr lang="en-US" b="1" dirty="0" smtClean="0">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a:p>
            <a:pPr marL="0" indent="0" algn="ctr">
              <a:buNone/>
            </a:pPr>
            <a:r>
              <a:rPr lang="en-US" sz="4400" b="1" dirty="0" smtClean="0">
                <a:effectLst>
                  <a:outerShdw blurRad="38100" dist="38100" dir="2700000" algn="tl">
                    <a:srgbClr val="000000">
                      <a:alpha val="43137"/>
                    </a:srgbClr>
                  </a:outerShdw>
                </a:effectLst>
              </a:rPr>
              <a:t>YOUR QUESTIONS PLEASE</a:t>
            </a:r>
            <a:endParaRPr lang="en-US" sz="4400" b="1" dirty="0">
              <a:effectLst>
                <a:outerShdw blurRad="38100" dist="38100" dir="2700000" algn="tl">
                  <a:srgbClr val="000000">
                    <a:alpha val="43137"/>
                  </a:srgbClr>
                </a:outerShdw>
              </a:effectLst>
            </a:endParaRPr>
          </a:p>
        </p:txBody>
      </p:sp>
      <p:grpSp>
        <p:nvGrpSpPr>
          <p:cNvPr id="7" name="Group 9"/>
          <p:cNvGrpSpPr>
            <a:grpSpLocks/>
          </p:cNvGrpSpPr>
          <p:nvPr/>
        </p:nvGrpSpPr>
        <p:grpSpPr bwMode="auto">
          <a:xfrm>
            <a:off x="8077200" y="6392974"/>
            <a:ext cx="928688" cy="312625"/>
            <a:chOff x="7086600" y="6077572"/>
            <a:chExt cx="1919805" cy="628027"/>
          </a:xfrm>
        </p:grpSpPr>
        <p:pic>
          <p:nvPicPr>
            <p:cNvPr id="8"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05302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agenda</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221143" y="1371600"/>
            <a:ext cx="8686800" cy="4237038"/>
          </a:xfrm>
        </p:spPr>
        <p:txBody>
          <a:bodyPr>
            <a:noAutofit/>
          </a:bodyPr>
          <a:lstStyle/>
          <a:p>
            <a:pPr marL="0" indent="0">
              <a:buNone/>
            </a:pPr>
            <a:r>
              <a:rPr lang="en-US" sz="2000" b="1" u="sng" dirty="0" smtClean="0">
                <a:effectLst>
                  <a:outerShdw blurRad="38100" dist="38100" dir="2700000" algn="tl">
                    <a:srgbClr val="000000">
                      <a:alpha val="43137"/>
                    </a:srgbClr>
                  </a:outerShdw>
                </a:effectLst>
              </a:rPr>
              <a:t>Q1 Revenue</a:t>
            </a:r>
            <a:r>
              <a:rPr lang="en-US" sz="2400" b="1" u="sng" dirty="0" smtClean="0">
                <a:effectLst>
                  <a:outerShdw blurRad="38100" dist="38100" dir="2700000" algn="tl">
                    <a:srgbClr val="000000">
                      <a:alpha val="43137"/>
                    </a:srgbClr>
                  </a:outerShdw>
                </a:effectLst>
              </a:rPr>
              <a:t> </a:t>
            </a:r>
            <a:r>
              <a:rPr lang="en-US" sz="2000" b="1" u="sng" dirty="0" smtClean="0">
                <a:effectLst>
                  <a:outerShdw blurRad="38100" dist="38100" dir="2700000" algn="tl">
                    <a:srgbClr val="000000">
                      <a:alpha val="43137"/>
                    </a:srgbClr>
                  </a:outerShdw>
                </a:effectLst>
              </a:rPr>
              <a:t>Results</a:t>
            </a:r>
            <a:r>
              <a:rPr lang="en-US" sz="2000" b="1" dirty="0" smtClean="0">
                <a:effectLst>
                  <a:outerShdw blurRad="38100" dist="38100" dir="2700000" algn="tl">
                    <a:srgbClr val="000000">
                      <a:alpha val="43137"/>
                    </a:srgbClr>
                  </a:outerShdw>
                </a:effectLst>
              </a:rPr>
              <a:t>			Barry G. Caldwell</a:t>
            </a:r>
          </a:p>
          <a:p>
            <a:pPr marL="0" indent="0">
              <a:buNone/>
            </a:pPr>
            <a:r>
              <a:rPr lang="en-US" sz="2000" b="1" u="sng" dirty="0" smtClean="0">
                <a:effectLst>
                  <a:outerShdw blurRad="38100" dist="38100" dir="2700000" algn="tl">
                    <a:srgbClr val="000000">
                      <a:alpha val="43137"/>
                    </a:srgbClr>
                  </a:outerShdw>
                </a:effectLst>
              </a:rPr>
              <a:t>2012 Key Metric Review</a:t>
            </a:r>
            <a:r>
              <a:rPr lang="en-US" sz="2000" b="1" dirty="0" smtClean="0">
                <a:effectLst>
                  <a:outerShdw blurRad="38100" dist="38100" dir="2700000" algn="tl">
                    <a:srgbClr val="000000">
                      <a:alpha val="43137"/>
                    </a:srgbClr>
                  </a:outerShdw>
                </a:effectLst>
              </a:rPr>
              <a:t>			Chief </a:t>
            </a:r>
            <a:r>
              <a:rPr lang="en-US" sz="2000" b="1" dirty="0">
                <a:effectLst>
                  <a:outerShdw blurRad="38100" dist="38100" dir="2700000" algn="tl">
                    <a:srgbClr val="000000">
                      <a:alpha val="43137"/>
                    </a:srgbClr>
                  </a:outerShdw>
                </a:effectLst>
              </a:rPr>
              <a:t>Executive Officer</a:t>
            </a:r>
          </a:p>
          <a:p>
            <a:pPr marL="0" indent="0">
              <a:buNone/>
            </a:pP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a:p>
            <a:pPr marL="0" indent="0">
              <a:buNone/>
            </a:pPr>
            <a:r>
              <a:rPr lang="en-US" sz="2000" b="1" u="sng" dirty="0" smtClean="0">
                <a:effectLst>
                  <a:outerShdw blurRad="38100" dist="38100" dir="2700000" algn="tl">
                    <a:srgbClr val="000000">
                      <a:alpha val="43137"/>
                    </a:srgbClr>
                  </a:outerShdw>
                </a:effectLst>
              </a:rPr>
              <a:t>Financial Review</a:t>
            </a:r>
            <a:r>
              <a:rPr lang="en-US" sz="2000" b="1" dirty="0" smtClean="0">
                <a:effectLst>
                  <a:outerShdw blurRad="38100" dist="38100" dir="2700000" algn="tl">
                    <a:srgbClr val="000000">
                      <a:alpha val="43137"/>
                    </a:srgbClr>
                  </a:outerShdw>
                </a:effectLst>
              </a:rPr>
              <a:t>				Deborah Andrews</a:t>
            </a:r>
          </a:p>
          <a:p>
            <a:pPr marL="0" indent="0">
              <a:buNone/>
            </a:pPr>
            <a:r>
              <a:rPr lang="en-US" sz="2000" b="1" u="sng" dirty="0" smtClean="0">
                <a:effectLst>
                  <a:outerShdw blurRad="38100" dist="38100" dir="2700000" algn="tl">
                    <a:srgbClr val="000000">
                      <a:alpha val="43137"/>
                    </a:srgbClr>
                  </a:outerShdw>
                </a:effectLst>
              </a:rPr>
              <a:t>Project Comet Update</a:t>
            </a: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		Chief Financial Officer</a:t>
            </a:r>
          </a:p>
          <a:p>
            <a:pPr marL="0" indent="0">
              <a:buNone/>
            </a:pPr>
            <a:endParaRPr lang="en-US" sz="2000" b="1" dirty="0">
              <a:effectLst>
                <a:outerShdw blurRad="38100" dist="38100" dir="2700000" algn="tl">
                  <a:srgbClr val="000000">
                    <a:alpha val="43137"/>
                  </a:srgbClr>
                </a:outerShdw>
              </a:effectLst>
            </a:endParaRPr>
          </a:p>
          <a:p>
            <a:pPr marL="0" indent="0">
              <a:buNone/>
            </a:pPr>
            <a:r>
              <a:rPr lang="en-US" sz="2000" b="1" u="sng" dirty="0" smtClean="0">
                <a:effectLst>
                  <a:outerShdw blurRad="38100" dist="38100" dir="2700000" algn="tl">
                    <a:srgbClr val="000000">
                      <a:alpha val="43137"/>
                    </a:srgbClr>
                  </a:outerShdw>
                </a:effectLst>
              </a:rPr>
              <a:t>Recent Meetings	</a:t>
            </a:r>
            <a:r>
              <a:rPr lang="en-US" sz="2000" b="1" dirty="0" smtClean="0">
                <a:effectLst>
                  <a:outerShdw blurRad="38100" dist="38100" dir="2700000" algn="tl">
                    <a:srgbClr val="000000">
                      <a:alpha val="43137"/>
                    </a:srgbClr>
                  </a:outerShdw>
                </a:effectLst>
              </a:rPr>
              <a:t>			Barry G. Caldwell</a:t>
            </a:r>
          </a:p>
          <a:p>
            <a:pPr marL="0" indent="0">
              <a:buNone/>
            </a:pPr>
            <a:r>
              <a:rPr lang="en-US" sz="2000" b="1" u="sng" dirty="0" smtClean="0">
                <a:effectLst>
                  <a:outerShdw blurRad="38100" dist="38100" dir="2700000" algn="tl">
                    <a:srgbClr val="000000">
                      <a:alpha val="43137"/>
                    </a:srgbClr>
                  </a:outerShdw>
                </a:effectLst>
              </a:rPr>
              <a:t>Technology/New Product Updates</a:t>
            </a:r>
            <a:r>
              <a:rPr lang="en-US" sz="2000" b="1" dirty="0" smtClean="0">
                <a:effectLst>
                  <a:outerShdw blurRad="38100" dist="38100" dir="2700000" algn="tl">
                    <a:srgbClr val="000000">
                      <a:alpha val="43137"/>
                    </a:srgbClr>
                  </a:outerShdw>
                </a:effectLst>
              </a:rPr>
              <a:t>		Chief Executive Officer</a:t>
            </a:r>
          </a:p>
          <a:p>
            <a:pPr marL="0" indent="0">
              <a:buNone/>
            </a:pPr>
            <a:r>
              <a:rPr lang="en-US" sz="2000" b="1" u="sng" dirty="0" smtClean="0">
                <a:effectLst>
                  <a:outerShdw blurRad="38100" dist="38100" dir="2700000" algn="tl">
                    <a:srgbClr val="000000">
                      <a:alpha val="43137"/>
                    </a:srgbClr>
                  </a:outerShdw>
                </a:effectLst>
              </a:rPr>
              <a:t>Upcoming Investor Events</a:t>
            </a:r>
          </a:p>
          <a:p>
            <a:pPr marL="0" indent="0">
              <a:buNone/>
            </a:pPr>
            <a:endParaRPr lang="en-US" sz="2000" b="1" dirty="0">
              <a:effectLst>
                <a:outerShdw blurRad="38100" dist="38100" dir="2700000" algn="tl">
                  <a:srgbClr val="000000">
                    <a:alpha val="43137"/>
                  </a:srgbClr>
                </a:outerShdw>
              </a:effectLst>
            </a:endParaRPr>
          </a:p>
          <a:p>
            <a:pPr marL="0" indent="0">
              <a:buNone/>
            </a:pPr>
            <a:r>
              <a:rPr lang="en-US" sz="2000" b="1" u="sng" dirty="0" smtClean="0">
                <a:effectLst>
                  <a:outerShdw blurRad="38100" dist="38100" dir="2700000" algn="tl">
                    <a:srgbClr val="000000">
                      <a:alpha val="43137"/>
                    </a:srgbClr>
                  </a:outerShdw>
                </a:effectLst>
              </a:rPr>
              <a:t>Q&amp;A Session</a:t>
            </a:r>
            <a:r>
              <a:rPr lang="en-US" sz="2000" b="1" dirty="0" smtClean="0">
                <a:effectLst>
                  <a:outerShdw blurRad="38100" dist="38100" dir="2700000" algn="tl">
                    <a:srgbClr val="000000">
                      <a:alpha val="43137"/>
                    </a:srgbClr>
                  </a:outerShdw>
                </a:effectLst>
              </a:rPr>
              <a:t>				Your Questions</a:t>
            </a:r>
            <a:endParaRPr lang="en-US" sz="2000" b="1" u="sng" dirty="0">
              <a:effectLst>
                <a:outerShdw blurRad="38100" dist="38100" dir="2700000" algn="tl">
                  <a:srgbClr val="000000">
                    <a:alpha val="43137"/>
                  </a:srgbClr>
                </a:outerShdw>
              </a:effectLst>
            </a:endParaRPr>
          </a:p>
        </p:txBody>
      </p:sp>
      <p:grpSp>
        <p:nvGrpSpPr>
          <p:cNvPr id="5" name="Group 9"/>
          <p:cNvGrpSpPr>
            <a:grpSpLocks/>
          </p:cNvGrpSpPr>
          <p:nvPr/>
        </p:nvGrpSpPr>
        <p:grpSpPr bwMode="auto">
          <a:xfrm>
            <a:off x="8077200" y="6392974"/>
            <a:ext cx="928688" cy="312625"/>
            <a:chOff x="7086600" y="6077572"/>
            <a:chExt cx="1919805" cy="628027"/>
          </a:xfrm>
        </p:grpSpPr>
        <p:pic>
          <p:nvPicPr>
            <p:cNvPr id="6"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079151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69" y="457200"/>
            <a:ext cx="8229600" cy="1143000"/>
          </a:xfrm>
        </p:spPr>
        <p:txBody>
          <a:bodyPr>
            <a:normAutofit fontScale="90000"/>
          </a:bodyPr>
          <a:lstStyle/>
          <a:p>
            <a:pPr algn="ctr">
              <a:defRPr/>
            </a:pPr>
            <a:r>
              <a:rPr lang="en-US" sz="4800" b="1" dirty="0" smtClean="0">
                <a:effectLst>
                  <a:outerShdw blurRad="38100" dist="38100" dir="2700000" algn="tl">
                    <a:srgbClr val="000000">
                      <a:alpha val="43137"/>
                    </a:srgbClr>
                  </a:outerShdw>
                  <a:reflection blurRad="12700" stA="48000" endA="300" endPos="55000" dir="5400000" sy="-90000" algn="bl" rotWithShape="0"/>
                </a:effectLst>
              </a:rPr>
              <a:t>2012 Q1 Revenues</a:t>
            </a:r>
            <a:r>
              <a:rPr lang="en-US" b="1" dirty="0" smtClean="0">
                <a:effectLst>
                  <a:outerShdw blurRad="38100" dist="38100" dir="2700000" algn="tl">
                    <a:srgbClr val="000000">
                      <a:alpha val="43137"/>
                    </a:srgbClr>
                  </a:outerShdw>
                  <a:reflection blurRad="12700" stA="48000" endA="300" endPos="55000" dir="5400000" sy="-90000" algn="bl" rotWithShape="0"/>
                </a:effectLst>
              </a:rPr>
              <a:t/>
            </a:r>
            <a:br>
              <a:rPr lang="en-US" b="1" dirty="0" smtClean="0">
                <a:effectLst>
                  <a:outerShdw blurRad="38100" dist="38100" dir="2700000" algn="tl">
                    <a:srgbClr val="000000">
                      <a:alpha val="43137"/>
                    </a:srgbClr>
                  </a:outerShdw>
                  <a:reflection blurRad="12700" stA="48000" endA="300" endPos="55000" dir="5400000" sy="-90000" algn="bl" rotWithShape="0"/>
                </a:effectLst>
              </a:rPr>
            </a:br>
            <a:endParaRPr lang="en-US" sz="3100" b="1" dirty="0">
              <a:solidFill>
                <a:srgbClr val="FFFF00"/>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62061509"/>
              </p:ext>
            </p:extLst>
          </p:nvPr>
        </p:nvGraphicFramePr>
        <p:xfrm>
          <a:off x="228167" y="1776230"/>
          <a:ext cx="8611033" cy="3176770"/>
        </p:xfrm>
        <a:graphic>
          <a:graphicData uri="http://schemas.openxmlformats.org/drawingml/2006/table">
            <a:tbl>
              <a:tblPr firstRow="1" bandRow="1">
                <a:tableStyleId>{5C22544A-7EE6-4342-B048-85BDC9FD1C3A}</a:tableStyleId>
              </a:tblPr>
              <a:tblGrid>
                <a:gridCol w="2743633"/>
                <a:gridCol w="1828800"/>
                <a:gridCol w="1600200"/>
                <a:gridCol w="2438400"/>
              </a:tblGrid>
              <a:tr h="509770">
                <a:tc>
                  <a:txBody>
                    <a:bodyPr/>
                    <a:lstStyle/>
                    <a:p>
                      <a:endParaRPr lang="en-US" sz="1800" dirty="0"/>
                    </a:p>
                  </a:txBody>
                  <a:tcPr marT="45731" marB="45731"/>
                </a:tc>
                <a:tc>
                  <a:txBody>
                    <a:bodyPr/>
                    <a:lstStyle/>
                    <a:p>
                      <a:pPr algn="ctr"/>
                      <a:r>
                        <a:rPr lang="en-US" sz="2400" u="sng" dirty="0" smtClean="0">
                          <a:effectLst>
                            <a:outerShdw blurRad="38100" dist="38100" dir="2700000" algn="tl">
                              <a:srgbClr val="000000">
                                <a:alpha val="43137"/>
                              </a:srgbClr>
                            </a:outerShdw>
                          </a:effectLst>
                        </a:rPr>
                        <a:t>Q1 2012</a:t>
                      </a:r>
                      <a:endParaRPr lang="en-US" sz="2400" u="sng" dirty="0">
                        <a:effectLst>
                          <a:outerShdw blurRad="38100" dist="38100" dir="2700000" algn="tl">
                            <a:srgbClr val="000000">
                              <a:alpha val="43137"/>
                            </a:srgbClr>
                          </a:outerShdw>
                        </a:effectLst>
                      </a:endParaRPr>
                    </a:p>
                  </a:txBody>
                  <a:tcPr marT="45731" marB="45731"/>
                </a:tc>
                <a:tc>
                  <a:txBody>
                    <a:bodyPr/>
                    <a:lstStyle/>
                    <a:p>
                      <a:pPr algn="ctr"/>
                      <a:r>
                        <a:rPr lang="en-US" sz="2400" u="sng" dirty="0" smtClean="0">
                          <a:effectLst>
                            <a:outerShdw blurRad="38100" dist="38100" dir="2700000" algn="tl">
                              <a:srgbClr val="000000">
                                <a:alpha val="43137"/>
                              </a:srgbClr>
                            </a:outerShdw>
                          </a:effectLst>
                        </a:rPr>
                        <a:t>Q1</a:t>
                      </a:r>
                      <a:r>
                        <a:rPr lang="en-US" sz="2400" u="sng" baseline="0" dirty="0" smtClean="0">
                          <a:effectLst>
                            <a:outerShdw blurRad="38100" dist="38100" dir="2700000" algn="tl">
                              <a:srgbClr val="000000">
                                <a:alpha val="43137"/>
                              </a:srgbClr>
                            </a:outerShdw>
                          </a:effectLst>
                        </a:rPr>
                        <a:t> 2011</a:t>
                      </a:r>
                      <a:endParaRPr lang="en-US" sz="2400" u="sng" dirty="0">
                        <a:effectLst>
                          <a:outerShdw blurRad="38100" dist="38100" dir="2700000" algn="tl">
                            <a:srgbClr val="000000">
                              <a:alpha val="43137"/>
                            </a:srgbClr>
                          </a:outerShdw>
                        </a:effectLst>
                      </a:endParaRPr>
                    </a:p>
                  </a:txBody>
                  <a:tcPr marT="45731" marB="45731"/>
                </a:tc>
                <a:tc>
                  <a:txBody>
                    <a:bodyPr/>
                    <a:lstStyle/>
                    <a:p>
                      <a:pPr algn="ctr"/>
                      <a:r>
                        <a:rPr lang="en-US" sz="2400" u="sng" dirty="0" smtClean="0">
                          <a:effectLst>
                            <a:outerShdw blurRad="38100" dist="38100" dir="2700000" algn="tl">
                              <a:srgbClr val="000000">
                                <a:alpha val="43137"/>
                              </a:srgbClr>
                            </a:outerShdw>
                          </a:effectLst>
                        </a:rPr>
                        <a:t>Improvement</a:t>
                      </a:r>
                      <a:endParaRPr lang="en-US" sz="2400" u="sng" dirty="0">
                        <a:effectLst>
                          <a:outerShdw blurRad="38100" dist="38100" dir="2700000" algn="tl">
                            <a:srgbClr val="000000">
                              <a:alpha val="43137"/>
                            </a:srgbClr>
                          </a:outerShdw>
                        </a:effectLst>
                      </a:endParaRPr>
                    </a:p>
                  </a:txBody>
                  <a:tcPr marT="45731" marB="45731"/>
                </a:tc>
              </a:tr>
              <a:tr h="533400">
                <a:tc>
                  <a:txBody>
                    <a:bodyPr/>
                    <a:lstStyle/>
                    <a:p>
                      <a:r>
                        <a:rPr lang="en-US" sz="2400" b="1" baseline="0" dirty="0" smtClean="0">
                          <a:effectLst>
                            <a:outerShdw blurRad="38100" dist="38100" dir="2700000" algn="tl">
                              <a:srgbClr val="000000">
                                <a:alpha val="43137"/>
                              </a:srgbClr>
                            </a:outerShdw>
                          </a:effectLst>
                        </a:rPr>
                        <a:t>ICL Sales</a:t>
                      </a: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  8,605</a:t>
                      </a:r>
                      <a:endParaRPr lang="en-US" sz="2400" b="1"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  6,897</a:t>
                      </a:r>
                      <a:endParaRPr lang="en-US" sz="2400" b="1"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+$1,708/+25%</a:t>
                      </a:r>
                      <a:endParaRPr lang="en-US" sz="2400" b="1" dirty="0">
                        <a:solidFill>
                          <a:schemeClr val="bg1"/>
                        </a:solidFill>
                        <a:effectLst>
                          <a:outerShdw blurRad="38100" dist="38100" dir="2700000" algn="tl">
                            <a:srgbClr val="000000">
                              <a:alpha val="43137"/>
                            </a:srgbClr>
                          </a:outerShdw>
                        </a:effectLst>
                      </a:endParaRPr>
                    </a:p>
                  </a:txBody>
                  <a:tcPr marT="45731" marB="45731"/>
                </a:tc>
              </a:tr>
              <a:tr h="533400">
                <a:tc>
                  <a:txBody>
                    <a:bodyPr/>
                    <a:lstStyle/>
                    <a:p>
                      <a:r>
                        <a:rPr lang="en-US" sz="2400" b="1" u="none" strike="noStrike" dirty="0" smtClean="0">
                          <a:solidFill>
                            <a:schemeClr val="bg1"/>
                          </a:solidFill>
                          <a:effectLst>
                            <a:outerShdw blurRad="38100" dist="38100" dir="2700000" algn="tl">
                              <a:srgbClr val="000000">
                                <a:alpha val="43137"/>
                              </a:srgbClr>
                            </a:outerShdw>
                          </a:effectLst>
                        </a:rPr>
                        <a:t>IOL</a:t>
                      </a:r>
                      <a:r>
                        <a:rPr lang="en-US" sz="2400" b="1" u="none" strike="noStrike" baseline="0" dirty="0" smtClean="0">
                          <a:solidFill>
                            <a:schemeClr val="bg1"/>
                          </a:solidFill>
                          <a:effectLst>
                            <a:outerShdw blurRad="38100" dist="38100" dir="2700000" algn="tl">
                              <a:srgbClr val="000000">
                                <a:alpha val="43137"/>
                              </a:srgbClr>
                            </a:outerShdw>
                          </a:effectLst>
                        </a:rPr>
                        <a:t> Sales</a:t>
                      </a:r>
                      <a:endParaRPr lang="en-US" sz="2400" b="1" u="none" strike="noStrike"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  6,358</a:t>
                      </a:r>
                      <a:endParaRPr lang="en-US" sz="2400" b="1"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  7,120</a:t>
                      </a:r>
                      <a:endParaRPr lang="en-US" sz="2400" b="1"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($762)/-11%</a:t>
                      </a:r>
                      <a:endParaRPr lang="en-US" sz="2400" b="1" dirty="0">
                        <a:solidFill>
                          <a:schemeClr val="bg1"/>
                        </a:solidFill>
                        <a:effectLst>
                          <a:outerShdw blurRad="38100" dist="38100" dir="2700000" algn="tl">
                            <a:srgbClr val="000000">
                              <a:alpha val="43137"/>
                            </a:srgbClr>
                          </a:outerShdw>
                        </a:effectLst>
                      </a:endParaRPr>
                    </a:p>
                  </a:txBody>
                  <a:tcPr marT="45731" marB="45731"/>
                </a:tc>
              </a:tr>
              <a:tr h="533400">
                <a:tc>
                  <a:txBody>
                    <a:bodyPr/>
                    <a:lstStyle/>
                    <a:p>
                      <a:r>
                        <a:rPr lang="en-US" sz="2400" b="1" u="none" strike="noStrike" dirty="0" smtClean="0">
                          <a:solidFill>
                            <a:schemeClr val="bg1"/>
                          </a:solidFill>
                          <a:effectLst>
                            <a:outerShdw blurRad="38100" dist="38100" dir="2700000" algn="tl">
                              <a:srgbClr val="000000">
                                <a:alpha val="43137"/>
                              </a:srgbClr>
                            </a:outerShdw>
                          </a:effectLst>
                        </a:rPr>
                        <a:t>Core</a:t>
                      </a:r>
                      <a:r>
                        <a:rPr lang="en-US" sz="2400" b="1" u="none" strike="noStrike" baseline="0" dirty="0" smtClean="0">
                          <a:solidFill>
                            <a:schemeClr val="bg1"/>
                          </a:solidFill>
                          <a:effectLst>
                            <a:outerShdw blurRad="38100" dist="38100" dir="2700000" algn="tl">
                              <a:srgbClr val="000000">
                                <a:alpha val="43137"/>
                              </a:srgbClr>
                            </a:outerShdw>
                          </a:effectLst>
                        </a:rPr>
                        <a:t> Product Sales</a:t>
                      </a:r>
                      <a:endParaRPr lang="en-US" sz="2400" b="1" u="none" strike="noStrike"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$14,963</a:t>
                      </a:r>
                      <a:endParaRPr lang="en-US" sz="2400" b="1"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$14,017</a:t>
                      </a:r>
                      <a:endParaRPr lang="en-US" sz="2400" b="1"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+$946/+7%</a:t>
                      </a:r>
                      <a:endParaRPr lang="en-US" sz="2400" b="1" dirty="0">
                        <a:solidFill>
                          <a:schemeClr val="bg1"/>
                        </a:solidFill>
                        <a:effectLst>
                          <a:outerShdw blurRad="38100" dist="38100" dir="2700000" algn="tl">
                            <a:srgbClr val="000000">
                              <a:alpha val="43137"/>
                            </a:srgbClr>
                          </a:outerShdw>
                        </a:effectLst>
                      </a:endParaRPr>
                    </a:p>
                  </a:txBody>
                  <a:tcPr marT="45731" marB="45731"/>
                </a:tc>
              </a:tr>
              <a:tr h="533400">
                <a:tc>
                  <a:txBody>
                    <a:bodyPr/>
                    <a:lstStyle/>
                    <a:p>
                      <a:r>
                        <a:rPr lang="en-US" sz="2400" b="1" dirty="0" smtClean="0">
                          <a:effectLst>
                            <a:outerShdw blurRad="38100" dist="38100" dir="2700000" algn="tl">
                              <a:srgbClr val="000000">
                                <a:alpha val="43137"/>
                              </a:srgbClr>
                            </a:outerShdw>
                          </a:effectLst>
                        </a:rPr>
                        <a:t>Other</a:t>
                      </a:r>
                      <a:endParaRPr lang="en-US" sz="2400" b="1" dirty="0">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     546</a:t>
                      </a:r>
                      <a:endParaRPr lang="en-US" sz="2400" b="1"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      832</a:t>
                      </a:r>
                      <a:endParaRPr lang="en-US" sz="2400" b="1" dirty="0">
                        <a:solidFill>
                          <a:schemeClr val="bg1"/>
                        </a:solidFill>
                        <a:effectLst>
                          <a:outerShdw blurRad="38100" dist="38100" dir="2700000" algn="tl">
                            <a:srgbClr val="000000">
                              <a:alpha val="43137"/>
                            </a:srgbClr>
                          </a:outerShdw>
                        </a:effectLst>
                      </a:endParaRPr>
                    </a:p>
                  </a:txBody>
                  <a:tcPr marT="45731" marB="45731"/>
                </a:tc>
                <a:tc>
                  <a:txBody>
                    <a:bodyPr/>
                    <a:lstStyle/>
                    <a:p>
                      <a:pPr algn="ctr"/>
                      <a:r>
                        <a:rPr lang="en-US" sz="2400" b="1" dirty="0" smtClean="0">
                          <a:solidFill>
                            <a:schemeClr val="bg1"/>
                          </a:solidFill>
                          <a:effectLst>
                            <a:outerShdw blurRad="38100" dist="38100" dir="2700000" algn="tl">
                              <a:srgbClr val="000000">
                                <a:alpha val="43137"/>
                              </a:srgbClr>
                            </a:outerShdw>
                          </a:effectLst>
                        </a:rPr>
                        <a:t>($286)/-34%</a:t>
                      </a:r>
                      <a:endParaRPr lang="en-US" sz="2400" b="1" dirty="0">
                        <a:solidFill>
                          <a:schemeClr val="bg1"/>
                        </a:solidFill>
                        <a:effectLst>
                          <a:outerShdw blurRad="38100" dist="38100" dir="2700000" algn="tl">
                            <a:srgbClr val="000000">
                              <a:alpha val="43137"/>
                            </a:srgbClr>
                          </a:outerShdw>
                        </a:effectLst>
                      </a:endParaRPr>
                    </a:p>
                  </a:txBody>
                  <a:tcPr marT="45731" marB="45731"/>
                </a:tc>
              </a:tr>
              <a:tr h="533400">
                <a:tc>
                  <a:txBody>
                    <a:bodyPr/>
                    <a:lstStyle/>
                    <a:p>
                      <a:r>
                        <a:rPr lang="en-US" sz="2400" b="1" dirty="0" smtClean="0">
                          <a:effectLst>
                            <a:outerShdw blurRad="38100" dist="38100" dir="2700000" algn="tl">
                              <a:srgbClr val="000000">
                                <a:alpha val="43137"/>
                              </a:srgbClr>
                            </a:outerShdw>
                          </a:effectLst>
                        </a:rPr>
                        <a:t>Total</a:t>
                      </a:r>
                      <a:r>
                        <a:rPr lang="en-US" sz="2400" b="1" baseline="0" dirty="0" smtClean="0">
                          <a:effectLst>
                            <a:outerShdw blurRad="38100" dist="38100" dir="2700000" algn="tl">
                              <a:srgbClr val="000000">
                                <a:alpha val="43137"/>
                              </a:srgbClr>
                            </a:outerShdw>
                          </a:effectLst>
                        </a:rPr>
                        <a:t> Sales</a:t>
                      </a:r>
                      <a:endParaRPr lang="en-US" sz="2400" b="1" dirty="0">
                        <a:effectLst>
                          <a:outerShdw blurRad="38100" dist="38100" dir="2700000" algn="tl">
                            <a:srgbClr val="000000">
                              <a:alpha val="43137"/>
                            </a:srgbClr>
                          </a:outerShdw>
                        </a:effectLst>
                      </a:endParaRP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38100" dist="38100" dir="2700000" algn="tl">
                              <a:srgbClr val="000000">
                                <a:alpha val="43137"/>
                              </a:srgbClr>
                            </a:outerShdw>
                          </a:effectLst>
                        </a:rPr>
                        <a:t>$15,509</a:t>
                      </a:r>
                    </a:p>
                  </a:txBody>
                  <a:tcPr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38100" dist="38100" dir="2700000" algn="tl">
                              <a:srgbClr val="000000">
                                <a:alpha val="43137"/>
                              </a:srgbClr>
                            </a:outerShdw>
                          </a:effectLst>
                        </a:rPr>
                        <a:t>$14,849</a:t>
                      </a:r>
                    </a:p>
                  </a:txBody>
                  <a:tcPr marT="45731" marB="45731"/>
                </a:tc>
                <a:tc>
                  <a:txBody>
                    <a:bodyPr/>
                    <a:lstStyle/>
                    <a:p>
                      <a:pPr algn="ctr"/>
                      <a:r>
                        <a:rPr lang="en-US" sz="2400" b="1" dirty="0" smtClean="0">
                          <a:effectLst>
                            <a:outerShdw blurRad="38100" dist="38100" dir="2700000" algn="tl">
                              <a:srgbClr val="000000">
                                <a:alpha val="43137"/>
                              </a:srgbClr>
                            </a:outerShdw>
                          </a:effectLst>
                        </a:rPr>
                        <a:t>+$660/+4.4%</a:t>
                      </a:r>
                      <a:endParaRPr lang="en-US" sz="2400" b="1" dirty="0">
                        <a:effectLst>
                          <a:outerShdw blurRad="38100" dist="38100" dir="2700000" algn="tl">
                            <a:srgbClr val="000000">
                              <a:alpha val="43137"/>
                            </a:srgbClr>
                          </a:outerShdw>
                        </a:effectLst>
                      </a:endParaRPr>
                    </a:p>
                  </a:txBody>
                  <a:tcPr marT="45731" marB="45731"/>
                </a:tc>
              </a:tr>
            </a:tbl>
          </a:graphicData>
        </a:graphic>
      </p:graphicFrame>
      <p:grpSp>
        <p:nvGrpSpPr>
          <p:cNvPr id="7" name="Group 9"/>
          <p:cNvGrpSpPr>
            <a:grpSpLocks/>
          </p:cNvGrpSpPr>
          <p:nvPr/>
        </p:nvGrpSpPr>
        <p:grpSpPr bwMode="auto">
          <a:xfrm>
            <a:off x="8077200" y="6392974"/>
            <a:ext cx="928688" cy="312625"/>
            <a:chOff x="7086600" y="6077572"/>
            <a:chExt cx="1919805" cy="628027"/>
          </a:xfrm>
        </p:grpSpPr>
        <p:pic>
          <p:nvPicPr>
            <p:cNvPr id="8" name="Picture 22" descr="STAAR-logo-tm-color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431652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69" y="457200"/>
            <a:ext cx="8229600" cy="1143000"/>
          </a:xfrm>
        </p:spPr>
        <p:txBody>
          <a:bodyPr>
            <a:normAutofit fontScale="90000"/>
          </a:bodyPr>
          <a:lstStyle/>
          <a:p>
            <a:pPr algn="ctr">
              <a:defRPr/>
            </a:pPr>
            <a:r>
              <a:rPr lang="en-US" sz="4800" b="1" dirty="0" smtClean="0">
                <a:effectLst>
                  <a:outerShdw blurRad="38100" dist="38100" dir="2700000" algn="tl">
                    <a:srgbClr val="000000">
                      <a:alpha val="43137"/>
                    </a:srgbClr>
                  </a:outerShdw>
                  <a:reflection blurRad="12700" stA="48000" endA="300" endPos="55000" dir="5400000" sy="-90000" algn="bl" rotWithShape="0"/>
                </a:effectLst>
              </a:rPr>
              <a:t>2011 Key Metric Report Card</a:t>
            </a:r>
            <a:r>
              <a:rPr lang="en-US" b="1" dirty="0" smtClean="0">
                <a:effectLst>
                  <a:outerShdw blurRad="38100" dist="38100" dir="2700000" algn="tl">
                    <a:srgbClr val="000000">
                      <a:alpha val="43137"/>
                    </a:srgbClr>
                  </a:outerShdw>
                  <a:reflection blurRad="12700" stA="48000" endA="300" endPos="55000" dir="5400000" sy="-90000" algn="bl" rotWithShape="0"/>
                </a:effectLst>
              </a:rPr>
              <a:t/>
            </a:r>
            <a:br>
              <a:rPr lang="en-US" b="1" dirty="0" smtClean="0">
                <a:effectLst>
                  <a:outerShdw blurRad="38100" dist="38100" dir="2700000" algn="tl">
                    <a:srgbClr val="000000">
                      <a:alpha val="43137"/>
                    </a:srgbClr>
                  </a:outerShdw>
                  <a:reflection blurRad="12700" stA="48000" endA="300" endPos="55000" dir="5400000" sy="-90000" algn="bl" rotWithShape="0"/>
                </a:effectLst>
              </a:rPr>
            </a:br>
            <a:r>
              <a:rPr lang="en-US"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rPr>
              <a:t>Increased 3 of 4 Metrics Mid-Year</a:t>
            </a:r>
            <a:endParaRPr lang="en-US" sz="3100" b="1" dirty="0">
              <a:solidFill>
                <a:srgbClr val="FFFF00"/>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7919525"/>
              </p:ext>
            </p:extLst>
          </p:nvPr>
        </p:nvGraphicFramePr>
        <p:xfrm>
          <a:off x="228167" y="1776230"/>
          <a:ext cx="8617960" cy="3841750"/>
        </p:xfrm>
        <a:graphic>
          <a:graphicData uri="http://schemas.openxmlformats.org/drawingml/2006/table">
            <a:tbl>
              <a:tblPr firstRow="1" bandRow="1">
                <a:tableStyleId>{5C22544A-7EE6-4342-B048-85BDC9FD1C3A}</a:tableStyleId>
              </a:tblPr>
              <a:tblGrid>
                <a:gridCol w="4115233"/>
                <a:gridCol w="990600"/>
                <a:gridCol w="838200"/>
                <a:gridCol w="762000"/>
                <a:gridCol w="838200"/>
                <a:gridCol w="1073727"/>
              </a:tblGrid>
              <a:tr h="685958">
                <a:tc>
                  <a:txBody>
                    <a:bodyPr/>
                    <a:lstStyle/>
                    <a:p>
                      <a:endParaRPr lang="en-US" sz="1800" dirty="0"/>
                    </a:p>
                  </a:txBody>
                  <a:tcPr marT="45731" marB="45731"/>
                </a:tc>
                <a:tc>
                  <a:txBody>
                    <a:bodyPr/>
                    <a:lstStyle/>
                    <a:p>
                      <a:pPr algn="ctr"/>
                      <a:r>
                        <a:rPr lang="en-US" sz="2800" dirty="0" smtClean="0"/>
                        <a:t>Q1</a:t>
                      </a:r>
                      <a:endParaRPr lang="en-US" sz="2800" dirty="0"/>
                    </a:p>
                  </a:txBody>
                  <a:tcPr marT="45731" marB="45731"/>
                </a:tc>
                <a:tc>
                  <a:txBody>
                    <a:bodyPr/>
                    <a:lstStyle/>
                    <a:p>
                      <a:pPr algn="ctr"/>
                      <a:r>
                        <a:rPr lang="en-US" sz="2800" dirty="0" smtClean="0"/>
                        <a:t>Q2</a:t>
                      </a:r>
                      <a:endParaRPr lang="en-US" sz="2800" dirty="0"/>
                    </a:p>
                  </a:txBody>
                  <a:tcPr marT="45731" marB="45731"/>
                </a:tc>
                <a:tc>
                  <a:txBody>
                    <a:bodyPr/>
                    <a:lstStyle/>
                    <a:p>
                      <a:pPr algn="ctr"/>
                      <a:r>
                        <a:rPr lang="en-US" sz="2800" dirty="0" smtClean="0"/>
                        <a:t>Q3</a:t>
                      </a:r>
                      <a:endParaRPr lang="en-US" sz="2800" dirty="0"/>
                    </a:p>
                  </a:txBody>
                  <a:tcPr marT="45731" marB="45731"/>
                </a:tc>
                <a:tc>
                  <a:txBody>
                    <a:bodyPr/>
                    <a:lstStyle/>
                    <a:p>
                      <a:pPr algn="ctr"/>
                      <a:r>
                        <a:rPr lang="en-US" sz="2800" dirty="0" smtClean="0"/>
                        <a:t>Q4</a:t>
                      </a:r>
                      <a:endParaRPr lang="en-US" sz="2800" dirty="0"/>
                    </a:p>
                  </a:txBody>
                  <a:tcPr marT="45731" marB="45731"/>
                </a:tc>
                <a:tc>
                  <a:txBody>
                    <a:bodyPr/>
                    <a:lstStyle/>
                    <a:p>
                      <a:pPr algn="ctr"/>
                      <a:r>
                        <a:rPr lang="en-US" sz="2800" dirty="0" smtClean="0"/>
                        <a:t>2011</a:t>
                      </a:r>
                      <a:endParaRPr lang="en-US" sz="2800" dirty="0"/>
                    </a:p>
                  </a:txBody>
                  <a:tcPr marT="45731" marB="45731"/>
                </a:tc>
              </a:tr>
              <a:tr h="823278">
                <a:tc>
                  <a:txBody>
                    <a:bodyPr/>
                    <a:lstStyle/>
                    <a:p>
                      <a:r>
                        <a:rPr lang="en-US" sz="2400" b="1" dirty="0" smtClean="0">
                          <a:effectLst>
                            <a:outerShdw blurRad="38100" dist="38100" dir="2700000" algn="tl">
                              <a:srgbClr val="000000">
                                <a:alpha val="43137"/>
                              </a:srgbClr>
                            </a:outerShdw>
                          </a:effectLst>
                        </a:rPr>
                        <a:t>Double</a:t>
                      </a:r>
                      <a:r>
                        <a:rPr lang="en-US" sz="2400" b="1" baseline="0" dirty="0" smtClean="0">
                          <a:effectLst>
                            <a:outerShdw blurRad="38100" dist="38100" dir="2700000" algn="tl">
                              <a:srgbClr val="000000">
                                <a:alpha val="43137"/>
                              </a:srgbClr>
                            </a:outerShdw>
                          </a:effectLst>
                        </a:rPr>
                        <a:t> Digit Revenue Growth</a:t>
                      </a:r>
                      <a:endParaRPr lang="en-US" sz="2400" b="1" dirty="0">
                        <a:effectLst>
                          <a:outerShdw blurRad="38100" dist="38100" dir="2700000" algn="tl">
                            <a:srgbClr val="000000">
                              <a:alpha val="43137"/>
                            </a:srgbClr>
                          </a:outerShdw>
                        </a:effectLst>
                      </a:endParaRP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r h="685958">
                <a:tc>
                  <a:txBody>
                    <a:bodyPr/>
                    <a:lstStyle/>
                    <a:p>
                      <a:r>
                        <a:rPr lang="en-US" sz="2400" b="1" dirty="0" smtClean="0">
                          <a:effectLst>
                            <a:outerShdw blurRad="38100" dist="38100" dir="2700000" algn="tl">
                              <a:srgbClr val="000000">
                                <a:alpha val="43137"/>
                              </a:srgbClr>
                            </a:outerShdw>
                          </a:effectLst>
                        </a:rPr>
                        <a:t>Grow ICL Sales by </a:t>
                      </a:r>
                      <a:r>
                        <a:rPr lang="en-US" sz="2400" b="1" strike="sngStrike" dirty="0" smtClean="0">
                          <a:effectLst>
                            <a:outerShdw blurRad="38100" dist="38100" dir="2700000" algn="tl">
                              <a:srgbClr val="000000">
                                <a:alpha val="43137"/>
                              </a:srgbClr>
                            </a:outerShdw>
                          </a:effectLst>
                        </a:rPr>
                        <a:t>25%</a:t>
                      </a:r>
                      <a:r>
                        <a:rPr lang="en-US" sz="2400" b="1" strike="noStrike" dirty="0" smtClean="0">
                          <a:effectLst>
                            <a:outerShdw blurRad="38100" dist="38100" dir="2700000" algn="tl">
                              <a:srgbClr val="000000">
                                <a:alpha val="43137"/>
                              </a:srgbClr>
                            </a:outerShdw>
                          </a:effectLst>
                        </a:rPr>
                        <a:t>,</a:t>
                      </a:r>
                      <a:r>
                        <a:rPr lang="en-US" sz="2400" b="1" strike="noStrike" baseline="0" dirty="0" smtClean="0">
                          <a:effectLst>
                            <a:outerShdw blurRad="38100" dist="38100" dir="2700000" algn="tl">
                              <a:srgbClr val="000000">
                                <a:alpha val="43137"/>
                              </a:srgbClr>
                            </a:outerShdw>
                          </a:effectLst>
                        </a:rPr>
                        <a:t> </a:t>
                      </a:r>
                      <a:r>
                        <a:rPr lang="en-US" sz="2400" b="1" u="sng" strike="noStrike" baseline="0" dirty="0" smtClean="0">
                          <a:solidFill>
                            <a:srgbClr val="009900"/>
                          </a:solidFill>
                          <a:effectLst>
                            <a:outerShdw blurRad="38100" dist="38100" dir="2700000" algn="tl">
                              <a:srgbClr val="000000">
                                <a:alpha val="43137"/>
                              </a:srgbClr>
                            </a:outerShdw>
                          </a:effectLst>
                        </a:rPr>
                        <a:t>30%</a:t>
                      </a:r>
                      <a:endParaRPr lang="en-US" sz="2400" b="1" u="sng" strike="sngStrike" dirty="0">
                        <a:solidFill>
                          <a:srgbClr val="009900"/>
                        </a:solidFill>
                        <a:effectLst>
                          <a:outerShdw blurRad="38100" dist="38100" dir="2700000" algn="tl">
                            <a:srgbClr val="000000">
                              <a:alpha val="43137"/>
                            </a:srgbClr>
                          </a:outerShdw>
                        </a:effectLst>
                      </a:endParaRP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r h="823278">
                <a:tc>
                  <a:txBody>
                    <a:bodyPr/>
                    <a:lstStyle/>
                    <a:p>
                      <a:r>
                        <a:rPr lang="en-US" sz="2400" b="1" dirty="0" smtClean="0">
                          <a:effectLst>
                            <a:outerShdw blurRad="38100" dist="38100" dir="2700000" algn="tl">
                              <a:srgbClr val="000000">
                                <a:alpha val="43137"/>
                              </a:srgbClr>
                            </a:outerShdw>
                          </a:effectLst>
                        </a:rPr>
                        <a:t>Continuous Expansion</a:t>
                      </a:r>
                      <a:r>
                        <a:rPr lang="en-US" sz="2400" b="1" baseline="0" dirty="0" smtClean="0">
                          <a:effectLst>
                            <a:outerShdw blurRad="38100" dist="38100" dir="2700000" algn="tl">
                              <a:srgbClr val="000000">
                                <a:alpha val="43137"/>
                              </a:srgbClr>
                            </a:outerShdw>
                          </a:effectLst>
                        </a:rPr>
                        <a:t> of GM %, End year at </a:t>
                      </a:r>
                      <a:r>
                        <a:rPr lang="en-US" sz="2400" b="1" strike="sngStrike" baseline="0" dirty="0" smtClean="0">
                          <a:effectLst>
                            <a:outerShdw blurRad="38100" dist="38100" dir="2700000" algn="tl">
                              <a:srgbClr val="000000">
                                <a:alpha val="43137"/>
                              </a:srgbClr>
                            </a:outerShdw>
                          </a:effectLst>
                        </a:rPr>
                        <a:t>66%</a:t>
                      </a:r>
                      <a:r>
                        <a:rPr lang="en-US" sz="2400" b="1" strike="noStrike" baseline="0" dirty="0" smtClean="0">
                          <a:effectLst>
                            <a:outerShdw blurRad="38100" dist="38100" dir="2700000" algn="tl">
                              <a:srgbClr val="000000">
                                <a:alpha val="43137"/>
                              </a:srgbClr>
                            </a:outerShdw>
                          </a:effectLst>
                        </a:rPr>
                        <a:t>, </a:t>
                      </a:r>
                      <a:r>
                        <a:rPr lang="en-US" sz="2400" b="1" u="sng" strike="noStrike" baseline="0" dirty="0" smtClean="0">
                          <a:solidFill>
                            <a:srgbClr val="009900"/>
                          </a:solidFill>
                          <a:effectLst>
                            <a:outerShdw blurRad="38100" dist="38100" dir="2700000" algn="tl">
                              <a:srgbClr val="000000">
                                <a:alpha val="43137"/>
                              </a:srgbClr>
                            </a:outerShdw>
                          </a:effectLst>
                        </a:rPr>
                        <a:t>66.5%</a:t>
                      </a:r>
                      <a:endParaRPr lang="en-US" sz="2400" b="1" u="sng" strike="sngStrike" dirty="0">
                        <a:solidFill>
                          <a:srgbClr val="009900"/>
                        </a:solidFill>
                        <a:effectLst>
                          <a:outerShdw blurRad="38100" dist="38100" dir="2700000" algn="tl">
                            <a:srgbClr val="000000">
                              <a:alpha val="43137"/>
                            </a:srgbClr>
                          </a:outerShdw>
                        </a:effectLst>
                      </a:endParaRP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r h="823278">
                <a:tc>
                  <a:txBody>
                    <a:bodyPr/>
                    <a:lstStyle/>
                    <a:p>
                      <a:r>
                        <a:rPr lang="en-US" sz="2400" b="1" dirty="0" smtClean="0">
                          <a:effectLst>
                            <a:outerShdw blurRad="38100" dist="38100" dir="2700000" algn="tl">
                              <a:srgbClr val="000000">
                                <a:alpha val="43137"/>
                              </a:srgbClr>
                            </a:outerShdw>
                          </a:effectLst>
                        </a:rPr>
                        <a:t>Profitable</a:t>
                      </a:r>
                      <a:r>
                        <a:rPr lang="en-US" sz="2400" b="1" baseline="0" dirty="0" smtClean="0">
                          <a:effectLst>
                            <a:outerShdw blurRad="38100" dist="38100" dir="2700000" algn="tl">
                              <a:srgbClr val="000000">
                                <a:alpha val="43137"/>
                              </a:srgbClr>
                            </a:outerShdw>
                          </a:effectLst>
                        </a:rPr>
                        <a:t> in </a:t>
                      </a:r>
                      <a:r>
                        <a:rPr lang="en-US" sz="2400" b="1" strike="sngStrike" baseline="0" dirty="0" smtClean="0">
                          <a:effectLst>
                            <a:outerShdw blurRad="38100" dist="38100" dir="2700000" algn="tl">
                              <a:srgbClr val="000000">
                                <a:alpha val="43137"/>
                              </a:srgbClr>
                            </a:outerShdw>
                          </a:effectLst>
                        </a:rPr>
                        <a:t>3 of 4 </a:t>
                      </a:r>
                      <a:r>
                        <a:rPr lang="en-US" sz="2400" b="1" u="none" strike="noStrike" baseline="0" dirty="0" smtClean="0">
                          <a:effectLst>
                            <a:outerShdw blurRad="38100" dist="38100" dir="2700000" algn="tl">
                              <a:srgbClr val="000000">
                                <a:alpha val="43137"/>
                              </a:srgbClr>
                            </a:outerShdw>
                          </a:effectLst>
                        </a:rPr>
                        <a:t> </a:t>
                      </a:r>
                      <a:r>
                        <a:rPr lang="en-US" sz="2400" b="1" u="sng" strike="noStrike" baseline="0" dirty="0" smtClean="0">
                          <a:solidFill>
                            <a:srgbClr val="009900"/>
                          </a:solidFill>
                          <a:effectLst>
                            <a:outerShdw blurRad="38100" dist="38100" dir="2700000" algn="tl">
                              <a:srgbClr val="000000">
                                <a:alpha val="43137"/>
                              </a:srgbClr>
                            </a:outerShdw>
                          </a:effectLst>
                        </a:rPr>
                        <a:t>all 4 </a:t>
                      </a:r>
                      <a:r>
                        <a:rPr lang="en-US" sz="2400" b="1" baseline="0" dirty="0" smtClean="0">
                          <a:effectLst>
                            <a:outerShdw blurRad="38100" dist="38100" dir="2700000" algn="tl">
                              <a:srgbClr val="000000">
                                <a:alpha val="43137"/>
                              </a:srgbClr>
                            </a:outerShdw>
                          </a:effectLst>
                        </a:rPr>
                        <a:t>quarters and for the full  year</a:t>
                      </a:r>
                      <a:endParaRPr lang="en-US" sz="2400" b="1" dirty="0">
                        <a:effectLst>
                          <a:outerShdw blurRad="38100" dist="38100" dir="2700000" algn="tl">
                            <a:srgbClr val="000000">
                              <a:alpha val="43137"/>
                            </a:srgbClr>
                          </a:outerShdw>
                        </a:effectLst>
                      </a:endParaRP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bl>
          </a:graphicData>
        </a:graphic>
      </p:graphicFrame>
      <p:pic>
        <p:nvPicPr>
          <p:cNvPr id="23599" name="Picture 4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7886" y="4059002"/>
            <a:ext cx="517525" cy="693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0"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7886" y="4833936"/>
            <a:ext cx="517525" cy="72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1" name="Picture 5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7605" y="2504817"/>
            <a:ext cx="517525" cy="747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2" name="Picture 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6661" y="3276600"/>
            <a:ext cx="5175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4"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6588" y="4833936"/>
            <a:ext cx="517525" cy="72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5"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6589" y="4037877"/>
            <a:ext cx="517525" cy="71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6"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4334" y="3282950"/>
            <a:ext cx="51752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7"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4335" y="2548638"/>
            <a:ext cx="51752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16662" y="2557447"/>
            <a:ext cx="51752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16660" y="3276600"/>
            <a:ext cx="51752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8211" y="4037877"/>
            <a:ext cx="517525" cy="71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8211" y="4833936"/>
            <a:ext cx="517525" cy="72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2032" y="2536567"/>
            <a:ext cx="51752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2032" y="3306338"/>
            <a:ext cx="51752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2032" y="4034928"/>
            <a:ext cx="517525" cy="717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2031" y="4833935"/>
            <a:ext cx="517525" cy="728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3416" y="2511670"/>
            <a:ext cx="51752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3691" y="3282950"/>
            <a:ext cx="517525"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7216" y="4025051"/>
            <a:ext cx="517525" cy="727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7216" y="4828654"/>
            <a:ext cx="517525" cy="733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7" name="Group 9"/>
          <p:cNvGrpSpPr>
            <a:grpSpLocks/>
          </p:cNvGrpSpPr>
          <p:nvPr/>
        </p:nvGrpSpPr>
        <p:grpSpPr bwMode="auto">
          <a:xfrm>
            <a:off x="8077200" y="6392974"/>
            <a:ext cx="928688" cy="312625"/>
            <a:chOff x="7086600" y="6077572"/>
            <a:chExt cx="1919805" cy="628027"/>
          </a:xfrm>
        </p:grpSpPr>
        <p:pic>
          <p:nvPicPr>
            <p:cNvPr id="28" name="Picture 22" descr="STAAR-logo-tm-color_white"/>
            <p:cNvPicPr>
              <a:picLocks noChangeAspect="1" noChangeArrowheads="1"/>
            </p:cNvPicPr>
            <p:nvPr/>
          </p:nvPicPr>
          <p:blipFill>
            <a:blip r:embed="rId4"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1270615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69" y="457200"/>
            <a:ext cx="8229600" cy="1143000"/>
          </a:xfrm>
        </p:spPr>
        <p:txBody>
          <a:bodyPr>
            <a:normAutofit fontScale="90000"/>
          </a:bodyPr>
          <a:lstStyle/>
          <a:p>
            <a:pPr algn="ctr">
              <a:defRPr/>
            </a:pPr>
            <a:r>
              <a:rPr lang="en-US" sz="4800" b="1" dirty="0" smtClean="0">
                <a:effectLst>
                  <a:outerShdw blurRad="38100" dist="38100" dir="2700000" algn="tl">
                    <a:srgbClr val="000000">
                      <a:alpha val="43137"/>
                    </a:srgbClr>
                  </a:outerShdw>
                  <a:reflection blurRad="12700" stA="48000" endA="300" endPos="55000" dir="5400000" sy="-90000" algn="bl" rotWithShape="0"/>
                </a:effectLst>
              </a:rPr>
              <a:t>2012 Key Metric Report Card</a:t>
            </a:r>
            <a:r>
              <a:rPr lang="en-US" b="1" dirty="0" smtClean="0">
                <a:effectLst>
                  <a:outerShdw blurRad="38100" dist="38100" dir="2700000" algn="tl">
                    <a:srgbClr val="000000">
                      <a:alpha val="43137"/>
                    </a:srgbClr>
                  </a:outerShdw>
                  <a:reflection blurRad="12700" stA="48000" endA="300" endPos="55000" dir="5400000" sy="-90000" algn="bl" rotWithShape="0"/>
                </a:effectLst>
              </a:rPr>
              <a:t/>
            </a:r>
            <a:br>
              <a:rPr lang="en-US" b="1" dirty="0" smtClean="0">
                <a:effectLst>
                  <a:outerShdw blurRad="38100" dist="38100" dir="2700000" algn="tl">
                    <a:srgbClr val="000000">
                      <a:alpha val="43137"/>
                    </a:srgbClr>
                  </a:outerShdw>
                  <a:reflection blurRad="12700" stA="48000" endA="300" endPos="55000" dir="5400000" sy="-90000" algn="bl" rotWithShape="0"/>
                </a:effectLst>
              </a:rPr>
            </a:br>
            <a:endParaRPr lang="en-US" sz="3100" b="1" dirty="0">
              <a:solidFill>
                <a:srgbClr val="FFFF00"/>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20762680"/>
              </p:ext>
            </p:extLst>
          </p:nvPr>
        </p:nvGraphicFramePr>
        <p:xfrm>
          <a:off x="228167" y="1776230"/>
          <a:ext cx="8617960" cy="4076248"/>
        </p:xfrm>
        <a:graphic>
          <a:graphicData uri="http://schemas.openxmlformats.org/drawingml/2006/table">
            <a:tbl>
              <a:tblPr firstRow="1" bandRow="1">
                <a:tableStyleId>{5C22544A-7EE6-4342-B048-85BDC9FD1C3A}</a:tableStyleId>
              </a:tblPr>
              <a:tblGrid>
                <a:gridCol w="4115233"/>
                <a:gridCol w="990600"/>
                <a:gridCol w="838200"/>
                <a:gridCol w="762000"/>
                <a:gridCol w="838200"/>
                <a:gridCol w="1073727"/>
              </a:tblGrid>
              <a:tr h="509770">
                <a:tc>
                  <a:txBody>
                    <a:bodyPr/>
                    <a:lstStyle/>
                    <a:p>
                      <a:endParaRPr lang="en-US" sz="1800" dirty="0"/>
                    </a:p>
                  </a:txBody>
                  <a:tcPr marT="45731" marB="45731"/>
                </a:tc>
                <a:tc>
                  <a:txBody>
                    <a:bodyPr/>
                    <a:lstStyle/>
                    <a:p>
                      <a:pPr algn="ctr"/>
                      <a:r>
                        <a:rPr lang="en-US" sz="2400" dirty="0" smtClean="0"/>
                        <a:t>Q1</a:t>
                      </a:r>
                      <a:endParaRPr lang="en-US" sz="2400" dirty="0"/>
                    </a:p>
                  </a:txBody>
                  <a:tcPr marT="45731" marB="45731"/>
                </a:tc>
                <a:tc>
                  <a:txBody>
                    <a:bodyPr/>
                    <a:lstStyle/>
                    <a:p>
                      <a:pPr algn="ctr"/>
                      <a:r>
                        <a:rPr lang="en-US" sz="2400" dirty="0" smtClean="0"/>
                        <a:t>Q2</a:t>
                      </a:r>
                      <a:endParaRPr lang="en-US" sz="2400" dirty="0"/>
                    </a:p>
                  </a:txBody>
                  <a:tcPr marT="45731" marB="45731"/>
                </a:tc>
                <a:tc>
                  <a:txBody>
                    <a:bodyPr/>
                    <a:lstStyle/>
                    <a:p>
                      <a:pPr algn="ctr"/>
                      <a:r>
                        <a:rPr lang="en-US" sz="2400" dirty="0" smtClean="0"/>
                        <a:t>Q3</a:t>
                      </a:r>
                      <a:endParaRPr lang="en-US" sz="2400" dirty="0"/>
                    </a:p>
                  </a:txBody>
                  <a:tcPr marT="45731" marB="45731"/>
                </a:tc>
                <a:tc>
                  <a:txBody>
                    <a:bodyPr/>
                    <a:lstStyle/>
                    <a:p>
                      <a:pPr algn="ctr"/>
                      <a:r>
                        <a:rPr lang="en-US" sz="2400" dirty="0" smtClean="0"/>
                        <a:t>Q4</a:t>
                      </a:r>
                      <a:endParaRPr lang="en-US" sz="2400" dirty="0"/>
                    </a:p>
                  </a:txBody>
                  <a:tcPr marT="45731" marB="45731"/>
                </a:tc>
                <a:tc>
                  <a:txBody>
                    <a:bodyPr/>
                    <a:lstStyle/>
                    <a:p>
                      <a:pPr algn="ctr"/>
                      <a:r>
                        <a:rPr lang="en-US" sz="2400" dirty="0" smtClean="0"/>
                        <a:t>2012</a:t>
                      </a:r>
                      <a:endParaRPr lang="en-US" sz="2400" dirty="0"/>
                    </a:p>
                  </a:txBody>
                  <a:tcPr marT="45731" marB="45731"/>
                </a:tc>
              </a:tr>
              <a:tr h="685800">
                <a:tc>
                  <a:txBody>
                    <a:bodyPr/>
                    <a:lstStyle/>
                    <a:p>
                      <a:endParaRPr lang="en-US" sz="1800" b="1" baseline="0" dirty="0" smtClean="0">
                        <a:effectLst>
                          <a:outerShdw blurRad="38100" dist="38100" dir="2700000" algn="tl">
                            <a:srgbClr val="000000">
                              <a:alpha val="43137"/>
                            </a:srgbClr>
                          </a:outerShdw>
                        </a:effectLst>
                      </a:endParaRPr>
                    </a:p>
                    <a:p>
                      <a:r>
                        <a:rPr lang="en-US" sz="1800" b="1" baseline="0" dirty="0" smtClean="0">
                          <a:effectLst>
                            <a:outerShdw blurRad="38100" dist="38100" dir="2700000" algn="tl">
                              <a:srgbClr val="000000">
                                <a:alpha val="43137"/>
                              </a:srgbClr>
                            </a:outerShdw>
                          </a:effectLst>
                        </a:rPr>
                        <a:t>Increase revenues by 15%</a:t>
                      </a: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r h="685958">
                <a:tc>
                  <a:txBody>
                    <a:bodyPr/>
                    <a:lstStyle/>
                    <a:p>
                      <a:r>
                        <a:rPr lang="en-US" sz="1800" b="1" u="none" strike="noStrike" dirty="0" smtClean="0">
                          <a:solidFill>
                            <a:schemeClr val="dk1"/>
                          </a:solidFill>
                          <a:effectLst>
                            <a:outerShdw blurRad="38100" dist="38100" dir="2700000" algn="tl">
                              <a:srgbClr val="000000">
                                <a:alpha val="43137"/>
                              </a:srgbClr>
                            </a:outerShdw>
                          </a:effectLst>
                        </a:rPr>
                        <a:t>Exceed</a:t>
                      </a:r>
                      <a:r>
                        <a:rPr lang="en-US" sz="1800" b="1" u="none" strike="noStrike" baseline="0" dirty="0" smtClean="0">
                          <a:solidFill>
                            <a:schemeClr val="dk1"/>
                          </a:solidFill>
                          <a:effectLst>
                            <a:outerShdw blurRad="38100" dist="38100" dir="2700000" algn="tl">
                              <a:srgbClr val="000000">
                                <a:alpha val="43137"/>
                              </a:srgbClr>
                            </a:outerShdw>
                          </a:effectLst>
                        </a:rPr>
                        <a:t> 2011 Visian ICL sales </a:t>
                      </a:r>
                    </a:p>
                    <a:p>
                      <a:r>
                        <a:rPr lang="en-US" sz="1800" b="1" u="none" strike="noStrike" baseline="0" dirty="0" smtClean="0">
                          <a:solidFill>
                            <a:schemeClr val="dk1"/>
                          </a:solidFill>
                          <a:effectLst>
                            <a:outerShdw blurRad="38100" dist="38100" dir="2700000" algn="tl">
                              <a:srgbClr val="000000">
                                <a:alpha val="43137"/>
                              </a:srgbClr>
                            </a:outerShdw>
                          </a:effectLst>
                        </a:rPr>
                        <a:t>growth of 32%</a:t>
                      </a:r>
                      <a:endParaRPr lang="en-US" sz="1800" b="1" u="sng" strike="sngStrike" dirty="0">
                        <a:solidFill>
                          <a:srgbClr val="009900"/>
                        </a:solidFill>
                        <a:effectLst>
                          <a:outerShdw blurRad="38100" dist="38100" dir="2700000" algn="tl">
                            <a:srgbClr val="000000">
                              <a:alpha val="43137"/>
                            </a:srgbClr>
                          </a:outerShdw>
                        </a:effectLst>
                      </a:endParaRP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r h="685642">
                <a:tc>
                  <a:txBody>
                    <a:bodyPr/>
                    <a:lstStyle/>
                    <a:p>
                      <a:r>
                        <a:rPr lang="en-US" sz="1800" b="1" dirty="0" smtClean="0">
                          <a:effectLst>
                            <a:outerShdw blurRad="38100" dist="38100" dir="2700000" algn="tl">
                              <a:srgbClr val="000000">
                                <a:alpha val="43137"/>
                              </a:srgbClr>
                            </a:outerShdw>
                          </a:effectLst>
                        </a:rPr>
                        <a:t>Continuous expansion</a:t>
                      </a:r>
                      <a:r>
                        <a:rPr lang="en-US" sz="1800" b="1" baseline="0" dirty="0" smtClean="0">
                          <a:effectLst>
                            <a:outerShdw blurRad="38100" dist="38100" dir="2700000" algn="tl">
                              <a:srgbClr val="000000">
                                <a:alpha val="43137"/>
                              </a:srgbClr>
                            </a:outerShdw>
                          </a:effectLst>
                        </a:rPr>
                        <a:t> of GM % to achieve 71% for the full year </a:t>
                      </a:r>
                      <a:endParaRPr lang="en-US" sz="1800" b="1" u="sng" strike="sngStrike" dirty="0">
                        <a:solidFill>
                          <a:srgbClr val="009900"/>
                        </a:solidFill>
                        <a:effectLst>
                          <a:outerShdw blurRad="38100" dist="38100" dir="2700000" algn="tl">
                            <a:srgbClr val="000000">
                              <a:alpha val="43137"/>
                            </a:srgbClr>
                          </a:outerShdw>
                        </a:effectLst>
                      </a:endParaRP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r h="685800">
                <a:tc>
                  <a:txBody>
                    <a:bodyPr/>
                    <a:lstStyle/>
                    <a:p>
                      <a:r>
                        <a:rPr lang="en-US" sz="1800" b="1" dirty="0" smtClean="0">
                          <a:effectLst>
                            <a:outerShdw blurRad="38100" dist="38100" dir="2700000" algn="tl">
                              <a:srgbClr val="000000">
                                <a:alpha val="43137"/>
                              </a:srgbClr>
                            </a:outerShdw>
                          </a:effectLst>
                        </a:rPr>
                        <a:t>Profitable</a:t>
                      </a:r>
                      <a:r>
                        <a:rPr lang="en-US" sz="1800" b="1" baseline="0" dirty="0" smtClean="0">
                          <a:effectLst>
                            <a:outerShdw blurRad="38100" dist="38100" dir="2700000" algn="tl">
                              <a:srgbClr val="000000">
                                <a:alpha val="43137"/>
                              </a:srgbClr>
                            </a:outerShdw>
                          </a:effectLst>
                        </a:rPr>
                        <a:t> each</a:t>
                      </a:r>
                      <a:r>
                        <a:rPr lang="en-US" sz="1800" b="1" u="none" strike="noStrike" baseline="0" dirty="0" smtClean="0">
                          <a:solidFill>
                            <a:srgbClr val="009900"/>
                          </a:solidFill>
                          <a:effectLst>
                            <a:outerShdw blurRad="38100" dist="38100" dir="2700000" algn="tl">
                              <a:srgbClr val="000000">
                                <a:alpha val="43137"/>
                              </a:srgbClr>
                            </a:outerShdw>
                          </a:effectLst>
                        </a:rPr>
                        <a:t> </a:t>
                      </a:r>
                      <a:r>
                        <a:rPr lang="en-US" sz="1800" b="1" baseline="0" dirty="0" smtClean="0">
                          <a:effectLst>
                            <a:outerShdw blurRad="38100" dist="38100" dir="2700000" algn="tl">
                              <a:srgbClr val="000000">
                                <a:alpha val="43137"/>
                              </a:srgbClr>
                            </a:outerShdw>
                          </a:effectLst>
                        </a:rPr>
                        <a:t>quarter and full  year</a:t>
                      </a:r>
                      <a:endParaRPr lang="en-US" sz="1800" b="1" dirty="0">
                        <a:effectLst>
                          <a:outerShdw blurRad="38100" dist="38100" dir="2700000" algn="tl">
                            <a:srgbClr val="000000">
                              <a:alpha val="43137"/>
                            </a:srgbClr>
                          </a:outerShdw>
                        </a:effectLst>
                      </a:endParaRP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r h="823278">
                <a:tc>
                  <a:txBody>
                    <a:bodyPr/>
                    <a:lstStyle/>
                    <a:p>
                      <a:r>
                        <a:rPr lang="en-US" sz="1800" b="1" dirty="0" smtClean="0">
                          <a:effectLst>
                            <a:outerShdw blurRad="38100" dist="38100" dir="2700000" algn="tl">
                              <a:srgbClr val="000000">
                                <a:alpha val="43137"/>
                              </a:srgbClr>
                            </a:outerShdw>
                          </a:effectLst>
                        </a:rPr>
                        <a:t>Successfully implement Comet without disruption of product</a:t>
                      </a:r>
                      <a:r>
                        <a:rPr lang="en-US" sz="1800" b="1" baseline="0" dirty="0" smtClean="0">
                          <a:effectLst>
                            <a:outerShdw blurRad="38100" dist="38100" dir="2700000" algn="tl">
                              <a:srgbClr val="000000">
                                <a:alpha val="43137"/>
                              </a:srgbClr>
                            </a:outerShdw>
                          </a:effectLst>
                        </a:rPr>
                        <a:t> supply</a:t>
                      </a:r>
                      <a:endParaRPr lang="en-US" sz="1800" b="1" dirty="0">
                        <a:effectLst>
                          <a:outerShdw blurRad="38100" dist="38100" dir="2700000" algn="tl">
                            <a:srgbClr val="000000">
                              <a:alpha val="43137"/>
                            </a:srgbClr>
                          </a:outerShdw>
                        </a:effectLst>
                      </a:endParaRPr>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c>
                  <a:txBody>
                    <a:bodyPr/>
                    <a:lstStyle/>
                    <a:p>
                      <a:endParaRPr lang="en-US" sz="1800" b="1" dirty="0"/>
                    </a:p>
                  </a:txBody>
                  <a:tcPr marT="45731" marB="45731"/>
                </a:tc>
              </a:tr>
            </a:tbl>
          </a:graphicData>
        </a:graphic>
      </p:graphicFrame>
      <p:pic>
        <p:nvPicPr>
          <p:cNvPr id="23599" name="Picture 4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657600"/>
            <a:ext cx="477497" cy="64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0"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1" y="4343400"/>
            <a:ext cx="454609" cy="64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1" name="Picture 5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286000"/>
            <a:ext cx="442885" cy="64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02" name="Picture 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971800"/>
            <a:ext cx="472095" cy="64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9486" y="5105400"/>
            <a:ext cx="454609" cy="64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9"/>
          <p:cNvGrpSpPr>
            <a:grpSpLocks/>
          </p:cNvGrpSpPr>
          <p:nvPr/>
        </p:nvGrpSpPr>
        <p:grpSpPr bwMode="auto">
          <a:xfrm>
            <a:off x="8077200" y="6392974"/>
            <a:ext cx="928688" cy="312625"/>
            <a:chOff x="7086600" y="6077572"/>
            <a:chExt cx="1919805" cy="628027"/>
          </a:xfrm>
        </p:grpSpPr>
        <p:pic>
          <p:nvPicPr>
            <p:cNvPr id="13" name="Picture 22" descr="STAAR-logo-tm-color_white"/>
            <p:cNvPicPr>
              <a:picLocks noChangeAspect="1" noChangeArrowheads="1"/>
            </p:cNvPicPr>
            <p:nvPr/>
          </p:nvPicPr>
          <p:blipFill>
            <a:blip r:embed="rId4"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176254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defRPr/>
            </a:pPr>
            <a:r>
              <a:rPr lang="en-US" sz="5400" dirty="0" smtClean="0">
                <a:effectLst>
                  <a:outerShdw blurRad="38100" dist="38100" dir="2700000" algn="tl">
                    <a:srgbClr val="000000">
                      <a:alpha val="43137"/>
                    </a:srgbClr>
                  </a:outerShdw>
                  <a:reflection blurRad="12700" stA="48000" endA="300" endPos="55000" dir="5400000" sy="-90000" algn="bl" rotWithShape="0"/>
                </a:effectLst>
              </a:rPr>
              <a:t>Visian ICL Revenue Gains</a:t>
            </a:r>
            <a:br>
              <a:rPr lang="en-US" sz="5400" dirty="0" smtClean="0">
                <a:effectLst>
                  <a:outerShdw blurRad="38100" dist="38100" dir="2700000" algn="tl">
                    <a:srgbClr val="000000">
                      <a:alpha val="43137"/>
                    </a:srgbClr>
                  </a:outerShdw>
                  <a:reflection blurRad="12700" stA="48000" endA="300" endPos="55000" dir="5400000" sy="-90000" algn="bl" rotWithShape="0"/>
                </a:effectLst>
              </a:rPr>
            </a:b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rPr>
              <a:t>Increase of 25% in Q1 2012 and 32% in 2011</a:t>
            </a:r>
            <a:endParaRPr lang="en-US" sz="5400" dirty="0">
              <a:solidFill>
                <a:srgbClr val="FFFF00"/>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3" name="Content Placeholder 5"/>
          <p:cNvGraphicFramePr>
            <a:graphicFrameLocks noGrp="1"/>
          </p:cNvGraphicFramePr>
          <p:nvPr>
            <p:ph idx="1"/>
            <p:extLst>
              <p:ext uri="{D42A27DB-BD31-4B8C-83A1-F6EECF244321}">
                <p14:modId xmlns:p14="http://schemas.microsoft.com/office/powerpoint/2010/main" xmlns="" val="3450353047"/>
              </p:ext>
            </p:extLst>
          </p:nvPr>
        </p:nvGraphicFramePr>
        <p:xfrm>
          <a:off x="576263" y="1577975"/>
          <a:ext cx="8162925" cy="44418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372267" y="3267870"/>
            <a:ext cx="1511300" cy="461963"/>
          </a:xfrm>
          <a:prstGeom prst="rect">
            <a:avLst/>
          </a:prstGeom>
          <a:noFill/>
        </p:spPr>
        <p:txBody>
          <a:bodyPr>
            <a:spAutoFit/>
          </a:bodyPr>
          <a:lstStyle/>
          <a:p>
            <a:pPr algn="ctr" eaLnBrk="0" hangingPunct="0">
              <a:defRPr/>
            </a:pPr>
            <a:r>
              <a:rPr lang="en-US" sz="2000" b="1" dirty="0" smtClean="0">
                <a:effectLst>
                  <a:outerShdw blurRad="38100" dist="38100" dir="2700000" algn="tl">
                    <a:srgbClr val="000000">
                      <a:alpha val="43137"/>
                    </a:srgbClr>
                  </a:outerShdw>
                </a:effectLst>
              </a:rPr>
              <a:t>Milli</a:t>
            </a:r>
            <a:r>
              <a:rPr lang="en-US" sz="2400" b="1" dirty="0" smtClean="0">
                <a:effectLst>
                  <a:outerShdw blurRad="38100" dist="38100" dir="2700000" algn="tl">
                    <a:srgbClr val="000000">
                      <a:alpha val="43137"/>
                    </a:srgbClr>
                  </a:outerShdw>
                </a:effectLst>
              </a:rPr>
              <a:t>ons $</a:t>
            </a:r>
            <a:endParaRPr lang="en-US" sz="2400" b="1" dirty="0">
              <a:effectLst>
                <a:outerShdw blurRad="38100" dist="38100" dir="2700000" algn="tl">
                  <a:srgbClr val="000000">
                    <a:alpha val="43137"/>
                  </a:srgbClr>
                </a:outerShdw>
              </a:effectLst>
            </a:endParaRPr>
          </a:p>
        </p:txBody>
      </p:sp>
      <p:grpSp>
        <p:nvGrpSpPr>
          <p:cNvPr id="8" name="Group 9"/>
          <p:cNvGrpSpPr>
            <a:grpSpLocks/>
          </p:cNvGrpSpPr>
          <p:nvPr/>
        </p:nvGrpSpPr>
        <p:grpSpPr bwMode="auto">
          <a:xfrm>
            <a:off x="8077200" y="6392974"/>
            <a:ext cx="928688" cy="312625"/>
            <a:chOff x="7086600" y="6077572"/>
            <a:chExt cx="1919805" cy="628027"/>
          </a:xfrm>
        </p:grpSpPr>
        <p:pic>
          <p:nvPicPr>
            <p:cNvPr id="12" name="Picture 22" descr="STAAR-logo-tm-color_white"/>
            <p:cNvPicPr>
              <a:picLocks noChangeAspect="1" noChangeArrowheads="1"/>
            </p:cNvPicPr>
            <p:nvPr/>
          </p:nvPicPr>
          <p:blipFill>
            <a:blip r:embed="rId4"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56576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APAC and top 11 targeted markets</a:t>
            </a:r>
            <a:br>
              <a:rPr lang="en-US" b="1" dirty="0" smtClean="0">
                <a:effectLst>
                  <a:outerShdw blurRad="38100" dist="38100" dir="2700000" algn="tl">
                    <a:srgbClr val="000000">
                      <a:alpha val="43137"/>
                    </a:srgbClr>
                  </a:outerShdw>
                  <a:reflection blurRad="12700" stA="48000" endA="300" endPos="55000" dir="5400000" sy="-90000" algn="bl" rotWithShape="0"/>
                </a:effectLst>
              </a:rPr>
            </a:br>
            <a:r>
              <a:rPr lang="en-US" b="1" dirty="0" smtClean="0">
                <a:effectLst>
                  <a:outerShdw blurRad="38100" dist="38100" dir="2700000" algn="tl">
                    <a:srgbClr val="000000">
                      <a:alpha val="43137"/>
                    </a:srgbClr>
                  </a:outerShdw>
                  <a:reflection blurRad="12700" stA="48000" endA="300" endPos="55000" dir="5400000" sy="-90000" algn="bl" rotWithShape="0"/>
                </a:effectLst>
              </a:rPr>
              <a:t>2012 Q1 Results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2433027559"/>
              </p:ext>
            </p:extLst>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1828799" y="2690167"/>
            <a:ext cx="949299" cy="461665"/>
          </a:xfrm>
          <a:prstGeom prst="rect">
            <a:avLst/>
          </a:prstGeom>
          <a:noFill/>
          <a:ln w="28575">
            <a:solidFill>
              <a:schemeClr val="tx1"/>
            </a:solidFill>
          </a:ln>
        </p:spPr>
        <p:txBody>
          <a:bodyPr wrap="none" rtlCol="0">
            <a:spAutoFit/>
          </a:bodyPr>
          <a:lstStyle/>
          <a:p>
            <a:r>
              <a:rPr lang="en-US" sz="2400" b="1" u="sng" dirty="0" smtClean="0">
                <a:effectLst>
                  <a:outerShdw blurRad="38100" dist="38100" dir="2700000" algn="tl">
                    <a:srgbClr val="000000">
                      <a:alpha val="43137"/>
                    </a:srgbClr>
                  </a:outerShdw>
                </a:effectLst>
              </a:rPr>
              <a:t>+50%</a:t>
            </a:r>
            <a:endParaRPr lang="en-US" sz="2400" b="1" u="sng" dirty="0">
              <a:effectLst>
                <a:outerShdw blurRad="38100" dist="38100" dir="2700000" algn="tl">
                  <a:srgbClr val="000000">
                    <a:alpha val="43137"/>
                  </a:srgbClr>
                </a:outerShdw>
              </a:effectLst>
            </a:endParaRPr>
          </a:p>
        </p:txBody>
      </p:sp>
      <p:sp>
        <p:nvSpPr>
          <p:cNvPr id="17" name="TextBox 16"/>
          <p:cNvSpPr txBox="1"/>
          <p:nvPr/>
        </p:nvSpPr>
        <p:spPr>
          <a:xfrm>
            <a:off x="5334000" y="1524000"/>
            <a:ext cx="949299" cy="461665"/>
          </a:xfrm>
          <a:prstGeom prst="rect">
            <a:avLst/>
          </a:prstGeom>
          <a:noFill/>
          <a:ln w="28575">
            <a:solidFill>
              <a:schemeClr val="tx1"/>
            </a:solidFill>
          </a:ln>
        </p:spPr>
        <p:txBody>
          <a:bodyPr wrap="none" rtlCol="0">
            <a:spAutoFit/>
          </a:bodyPr>
          <a:lstStyle/>
          <a:p>
            <a:r>
              <a:rPr lang="en-US" sz="2400" b="1" u="sng" dirty="0" smtClean="0">
                <a:effectLst>
                  <a:outerShdw blurRad="38100" dist="38100" dir="2700000" algn="tl">
                    <a:srgbClr val="000000">
                      <a:alpha val="43137"/>
                    </a:srgbClr>
                  </a:outerShdw>
                </a:effectLst>
              </a:rPr>
              <a:t>+30%</a:t>
            </a:r>
            <a:endParaRPr lang="en-US" sz="2400" b="1" u="sng" dirty="0">
              <a:effectLst>
                <a:outerShdw blurRad="38100" dist="38100" dir="2700000" algn="tl">
                  <a:srgbClr val="000000">
                    <a:alpha val="43137"/>
                  </a:srgbClr>
                </a:outerShdw>
              </a:effectLst>
            </a:endParaRPr>
          </a:p>
        </p:txBody>
      </p:sp>
      <p:grpSp>
        <p:nvGrpSpPr>
          <p:cNvPr id="11" name="Group 9"/>
          <p:cNvGrpSpPr>
            <a:grpSpLocks/>
          </p:cNvGrpSpPr>
          <p:nvPr/>
        </p:nvGrpSpPr>
        <p:grpSpPr bwMode="auto">
          <a:xfrm>
            <a:off x="8077200" y="6392974"/>
            <a:ext cx="928688" cy="312625"/>
            <a:chOff x="7086600" y="6077572"/>
            <a:chExt cx="1919805" cy="628027"/>
          </a:xfrm>
        </p:grpSpPr>
        <p:pic>
          <p:nvPicPr>
            <p:cNvPr id="12" name="Picture 22" descr="STAAR-logo-tm-color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1545675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reflection blurRad="12700" stA="48000" endA="300" endPos="55000" dir="5400000" sy="-90000" algn="bl" rotWithShape="0"/>
                </a:effectLst>
              </a:rPr>
              <a:t>Key icl Asia pacific markets</a:t>
            </a:r>
            <a:br>
              <a:rPr lang="en-US" b="1" dirty="0" smtClean="0">
                <a:effectLst>
                  <a:outerShdw blurRad="38100" dist="38100" dir="2700000" algn="tl">
                    <a:srgbClr val="000000">
                      <a:alpha val="43137"/>
                    </a:srgbClr>
                  </a:outerShdw>
                  <a:reflection blurRad="12700" stA="48000" endA="300" endPos="55000" dir="5400000" sy="-90000" algn="bl" rotWithShape="0"/>
                </a:effectLst>
              </a:rPr>
            </a:br>
            <a:r>
              <a:rPr lang="en-US" b="1" dirty="0" smtClean="0">
                <a:effectLst>
                  <a:outerShdw blurRad="38100" dist="38100" dir="2700000" algn="tl">
                    <a:srgbClr val="000000">
                      <a:alpha val="43137"/>
                    </a:srgbClr>
                  </a:outerShdw>
                  <a:reflection blurRad="12700" stA="48000" endA="300" endPos="55000" dir="5400000" sy="-90000" algn="bl" rotWithShape="0"/>
                </a:effectLst>
              </a:rPr>
              <a:t>2012 Q1 Results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3809982027"/>
              </p:ext>
            </p:extLst>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999374" y="3572934"/>
            <a:ext cx="949299" cy="461665"/>
          </a:xfrm>
          <a:prstGeom prst="rect">
            <a:avLst/>
          </a:prstGeom>
          <a:noFill/>
          <a:ln w="28575">
            <a:solidFill>
              <a:schemeClr val="tx1"/>
            </a:solidFill>
          </a:ln>
        </p:spPr>
        <p:txBody>
          <a:bodyPr wrap="none" rtlCol="0">
            <a:spAutoFit/>
          </a:bodyPr>
          <a:lstStyle/>
          <a:p>
            <a:r>
              <a:rPr lang="en-US" sz="2400" b="1" u="sng" dirty="0" smtClean="0">
                <a:effectLst>
                  <a:outerShdw blurRad="38100" dist="38100" dir="2700000" algn="tl">
                    <a:srgbClr val="000000">
                      <a:alpha val="43137"/>
                    </a:srgbClr>
                  </a:outerShdw>
                </a:effectLst>
              </a:rPr>
              <a:t>+93%</a:t>
            </a:r>
            <a:endParaRPr lang="en-US" sz="2400" b="1" u="sng" dirty="0">
              <a:effectLst>
                <a:outerShdw blurRad="38100" dist="38100" dir="2700000" algn="tl">
                  <a:srgbClr val="000000">
                    <a:alpha val="43137"/>
                  </a:srgbClr>
                </a:outerShdw>
              </a:effectLst>
            </a:endParaRPr>
          </a:p>
        </p:txBody>
      </p:sp>
      <p:sp>
        <p:nvSpPr>
          <p:cNvPr id="15" name="TextBox 14"/>
          <p:cNvSpPr txBox="1"/>
          <p:nvPr/>
        </p:nvSpPr>
        <p:spPr>
          <a:xfrm>
            <a:off x="2667000" y="3581400"/>
            <a:ext cx="929293" cy="461665"/>
          </a:xfrm>
          <a:prstGeom prst="rect">
            <a:avLst/>
          </a:prstGeom>
          <a:noFill/>
          <a:ln w="28575">
            <a:solidFill>
              <a:schemeClr val="tx1"/>
            </a:solidFill>
          </a:ln>
        </p:spPr>
        <p:txBody>
          <a:bodyPr wrap="none" rtlCol="0">
            <a:spAutoFit/>
          </a:bodyPr>
          <a:lstStyle/>
          <a:p>
            <a:r>
              <a:rPr lang="en-US" sz="2400" b="1" u="sng" dirty="0" smtClean="0">
                <a:effectLst>
                  <a:outerShdw blurRad="38100" dist="38100" dir="2700000" algn="tl">
                    <a:srgbClr val="000000">
                      <a:alpha val="43137"/>
                    </a:srgbClr>
                  </a:outerShdw>
                </a:effectLst>
              </a:rPr>
              <a:t>+47%</a:t>
            </a:r>
            <a:endParaRPr lang="en-US" sz="2400" b="1" u="sng" dirty="0">
              <a:effectLst>
                <a:outerShdw blurRad="38100" dist="38100" dir="2700000" algn="tl">
                  <a:srgbClr val="000000">
                    <a:alpha val="43137"/>
                  </a:srgbClr>
                </a:outerShdw>
              </a:effectLst>
            </a:endParaRPr>
          </a:p>
        </p:txBody>
      </p:sp>
      <p:sp>
        <p:nvSpPr>
          <p:cNvPr id="16" name="TextBox 15"/>
          <p:cNvSpPr txBox="1"/>
          <p:nvPr/>
        </p:nvSpPr>
        <p:spPr>
          <a:xfrm>
            <a:off x="4419600" y="2057399"/>
            <a:ext cx="1114921" cy="461665"/>
          </a:xfrm>
          <a:prstGeom prst="rect">
            <a:avLst/>
          </a:prstGeom>
          <a:noFill/>
          <a:ln w="28575">
            <a:solidFill>
              <a:schemeClr val="tx1"/>
            </a:solidFill>
          </a:ln>
        </p:spPr>
        <p:txBody>
          <a:bodyPr wrap="none" rtlCol="0">
            <a:spAutoFit/>
          </a:bodyPr>
          <a:lstStyle/>
          <a:p>
            <a:r>
              <a:rPr lang="en-US" sz="2400" b="1" u="sng" dirty="0" smtClean="0">
                <a:effectLst>
                  <a:outerShdw blurRad="38100" dist="38100" dir="2700000" algn="tl">
                    <a:srgbClr val="000000">
                      <a:alpha val="43137"/>
                    </a:srgbClr>
                  </a:outerShdw>
                </a:effectLst>
              </a:rPr>
              <a:t>+110%</a:t>
            </a:r>
            <a:endParaRPr lang="en-US" sz="2400" b="1" u="sng" dirty="0">
              <a:effectLst>
                <a:outerShdw blurRad="38100" dist="38100" dir="2700000" algn="tl">
                  <a:srgbClr val="000000">
                    <a:alpha val="43137"/>
                  </a:srgbClr>
                </a:outerShdw>
              </a:effectLst>
            </a:endParaRPr>
          </a:p>
        </p:txBody>
      </p:sp>
      <p:sp>
        <p:nvSpPr>
          <p:cNvPr id="17" name="TextBox 16"/>
          <p:cNvSpPr txBox="1"/>
          <p:nvPr/>
        </p:nvSpPr>
        <p:spPr>
          <a:xfrm>
            <a:off x="6172200" y="1371599"/>
            <a:ext cx="933974" cy="461665"/>
          </a:xfrm>
          <a:prstGeom prst="rect">
            <a:avLst/>
          </a:prstGeom>
          <a:noFill/>
          <a:ln w="28575">
            <a:solidFill>
              <a:schemeClr val="tx1"/>
            </a:solidFill>
          </a:ln>
        </p:spPr>
        <p:txBody>
          <a:bodyPr wrap="none" rtlCol="0">
            <a:spAutoFit/>
          </a:bodyPr>
          <a:lstStyle/>
          <a:p>
            <a:r>
              <a:rPr lang="en-US" sz="2400" b="1" u="sng" dirty="0" smtClean="0">
                <a:effectLst>
                  <a:outerShdw blurRad="38100" dist="38100" dir="2700000" algn="tl">
                    <a:srgbClr val="000000">
                      <a:alpha val="43137"/>
                    </a:srgbClr>
                  </a:outerShdw>
                </a:effectLst>
              </a:rPr>
              <a:t>+37%</a:t>
            </a:r>
            <a:endParaRPr lang="en-US" sz="2400" b="1" u="sng" dirty="0">
              <a:effectLst>
                <a:outerShdw blurRad="38100" dist="38100" dir="2700000" algn="tl">
                  <a:srgbClr val="000000">
                    <a:alpha val="43137"/>
                  </a:srgbClr>
                </a:outerShdw>
              </a:effectLst>
            </a:endParaRPr>
          </a:p>
        </p:txBody>
      </p:sp>
      <p:grpSp>
        <p:nvGrpSpPr>
          <p:cNvPr id="11" name="Group 9"/>
          <p:cNvGrpSpPr>
            <a:grpSpLocks/>
          </p:cNvGrpSpPr>
          <p:nvPr/>
        </p:nvGrpSpPr>
        <p:grpSpPr bwMode="auto">
          <a:xfrm>
            <a:off x="8077200" y="6392974"/>
            <a:ext cx="928688" cy="312625"/>
            <a:chOff x="7086600" y="6077572"/>
            <a:chExt cx="1919805" cy="628027"/>
          </a:xfrm>
        </p:grpSpPr>
        <p:pic>
          <p:nvPicPr>
            <p:cNvPr id="12" name="Picture 22" descr="STAAR-logo-tm-color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r="3711"/>
            <a:stretch>
              <a:fillRect/>
            </a:stretch>
          </p:blipFill>
          <p:spPr bwMode="auto">
            <a:xfrm>
              <a:off x="7086600" y="6077572"/>
              <a:ext cx="1717330" cy="62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1"/>
            <p:cNvSpPr txBox="1">
              <a:spLocks noChangeArrowheads="1"/>
            </p:cNvSpPr>
            <p:nvPr/>
          </p:nvSpPr>
          <p:spPr bwMode="auto">
            <a:xfrm>
              <a:off x="8686800" y="6172200"/>
              <a:ext cx="31960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sz="700"/>
                <a:t>®</a:t>
              </a:r>
            </a:p>
          </p:txBody>
        </p:sp>
      </p:grpSp>
    </p:spTree>
    <p:extLst>
      <p:ext uri="{BB962C8B-B14F-4D97-AF65-F5344CB8AC3E}">
        <p14:creationId xmlns:p14="http://schemas.microsoft.com/office/powerpoint/2010/main" xmlns="" val="30643044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3877</TotalTime>
  <Words>1311</Words>
  <Application>Microsoft Office PowerPoint</Application>
  <PresentationFormat>On-screen Show (4:3)</PresentationFormat>
  <Paragraphs>293</Paragraphs>
  <Slides>25</Slides>
  <Notes>4</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Trek</vt:lpstr>
      <vt:lpstr>1_Custom Design</vt:lpstr>
      <vt:lpstr>Custom Design</vt:lpstr>
      <vt:lpstr>Q1 2012 results</vt:lpstr>
      <vt:lpstr>Safe harbor</vt:lpstr>
      <vt:lpstr>agenda</vt:lpstr>
      <vt:lpstr>2012 Q1 Revenues </vt:lpstr>
      <vt:lpstr>2011 Key Metric Report Card Increased 3 of 4 Metrics Mid-Year</vt:lpstr>
      <vt:lpstr>2012 Key Metric Report Card </vt:lpstr>
      <vt:lpstr>Visian ICL Revenue Gains Increase of 25% in Q1 2012 and 32% in 2011</vt:lpstr>
      <vt:lpstr>APAC and top 11 targeted markets 2012 Q1 Results</vt:lpstr>
      <vt:lpstr>Key icl Asia pacific markets 2012 Q1 Results</vt:lpstr>
      <vt:lpstr>EMEA and NA ICL q1 results</vt:lpstr>
      <vt:lpstr>Q1 2012 IOL Results</vt:lpstr>
      <vt:lpstr>Overall Q1 start to 2012</vt:lpstr>
      <vt:lpstr>Financial review manufacturing consolidation update</vt:lpstr>
      <vt:lpstr>2012 Q1 GAAP Results Comparison to Q1 2011 ($000’s)</vt:lpstr>
      <vt:lpstr>Expanding Gross Margins With ICL Product Mix Gains</vt:lpstr>
      <vt:lpstr>Reconciliation of non-gaap measure</vt:lpstr>
      <vt:lpstr>Cash</vt:lpstr>
      <vt:lpstr>Project comet Update manufacturing consolidation</vt:lpstr>
      <vt:lpstr>Recent conference successes technology updates upcoming investor events</vt:lpstr>
      <vt:lpstr>Q1 Key ophthalmic conferences</vt:lpstr>
      <vt:lpstr>Q1 Technology Updates</vt:lpstr>
      <vt:lpstr>Q1 Technology updates</vt:lpstr>
      <vt:lpstr>2012 Key metrics</vt:lpstr>
      <vt:lpstr>Upcoming Investor events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Q4 and full year 2011 results</dc:title>
  <dc:creator>Barry Caldwell</dc:creator>
  <cp:lastModifiedBy>Doug</cp:lastModifiedBy>
  <cp:revision>120</cp:revision>
  <cp:lastPrinted>2012-05-02T17:43:10Z</cp:lastPrinted>
  <dcterms:created xsi:type="dcterms:W3CDTF">2012-02-01T03:14:00Z</dcterms:created>
  <dcterms:modified xsi:type="dcterms:W3CDTF">2012-05-02T21:08:54Z</dcterms:modified>
</cp:coreProperties>
</file>